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4905" r:id="rId5"/>
  </p:sldMasterIdLst>
  <p:notesMasterIdLst>
    <p:notesMasterId r:id="rId35"/>
  </p:notesMasterIdLst>
  <p:handoutMasterIdLst>
    <p:handoutMasterId r:id="rId36"/>
  </p:handoutMasterIdLst>
  <p:sldIdLst>
    <p:sldId id="517" r:id="rId6"/>
    <p:sldId id="523" r:id="rId7"/>
    <p:sldId id="524" r:id="rId8"/>
    <p:sldId id="525" r:id="rId9"/>
    <p:sldId id="526" r:id="rId10"/>
    <p:sldId id="527" r:id="rId11"/>
    <p:sldId id="528" r:id="rId12"/>
    <p:sldId id="529" r:id="rId13"/>
    <p:sldId id="530" r:id="rId14"/>
    <p:sldId id="531" r:id="rId15"/>
    <p:sldId id="532" r:id="rId16"/>
    <p:sldId id="533" r:id="rId17"/>
    <p:sldId id="534" r:id="rId18"/>
    <p:sldId id="535" r:id="rId19"/>
    <p:sldId id="536" r:id="rId20"/>
    <p:sldId id="551" r:id="rId21"/>
    <p:sldId id="537" r:id="rId22"/>
    <p:sldId id="538" r:id="rId23"/>
    <p:sldId id="539" r:id="rId24"/>
    <p:sldId id="540" r:id="rId25"/>
    <p:sldId id="542" r:id="rId26"/>
    <p:sldId id="543" r:id="rId27"/>
    <p:sldId id="544" r:id="rId28"/>
    <p:sldId id="545" r:id="rId29"/>
    <p:sldId id="541" r:id="rId30"/>
    <p:sldId id="546" r:id="rId31"/>
    <p:sldId id="547" r:id="rId32"/>
    <p:sldId id="548" r:id="rId33"/>
    <p:sldId id="549" r:id="rId34"/>
  </p:sldIdLst>
  <p:sldSz cx="9144000" cy="6858000" type="screen4x3"/>
  <p:notesSz cx="7099300" cy="10234613"/>
  <p:defaultTextStyle>
    <a:defPPr>
      <a:defRPr lang="it-IT"/>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15:guide id="1" orient="horz" pos="3203">
          <p15:clr>
            <a:srgbClr val="A4A3A4"/>
          </p15:clr>
        </p15:guide>
        <p15:guide id="2" pos="158">
          <p15:clr>
            <a:srgbClr val="A4A3A4"/>
          </p15:clr>
        </p15:guide>
        <p15:guide id="3" pos="5284">
          <p15:clr>
            <a:srgbClr val="A4A3A4"/>
          </p15:clr>
        </p15:guide>
        <p15:guide id="4" pos="5148">
          <p15:clr>
            <a:srgbClr val="A4A3A4"/>
          </p15:clr>
        </p15:guide>
        <p15:guide id="5" pos="4286">
          <p15:clr>
            <a:srgbClr val="A4A3A4"/>
          </p15:clr>
        </p15:guide>
        <p15:guide id="6" pos="5103">
          <p15:clr>
            <a:srgbClr val="A4A3A4"/>
          </p15:clr>
        </p15:guide>
      </p15:sldGuideLst>
    </p:ext>
    <p:ext uri="{2D200454-40CA-4A62-9FC3-DE9A4176ACB9}">
      <p15:notesGuideLst xmlns:p15="http://schemas.microsoft.com/office/powerpoint/2012/main">
        <p15:guide id="1" orient="horz" pos="3225">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000FF"/>
    <a:srgbClr val="4D4D4C"/>
    <a:srgbClr val="EF7918"/>
    <a:srgbClr val="002060"/>
    <a:srgbClr val="1B86C9"/>
    <a:srgbClr val="C5D1E7"/>
    <a:srgbClr val="0C214C"/>
    <a:srgbClr val="66B32F"/>
    <a:srgbClr val="4F9D3A"/>
    <a:srgbClr val="2644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82" autoAdjust="0"/>
    <p:restoredTop sz="86412" autoAdjust="0"/>
  </p:normalViewPr>
  <p:slideViewPr>
    <p:cSldViewPr showGuides="1">
      <p:cViewPr varScale="1">
        <p:scale>
          <a:sx n="111" d="100"/>
          <a:sy n="111" d="100"/>
        </p:scale>
        <p:origin x="1800" y="96"/>
      </p:cViewPr>
      <p:guideLst>
        <p:guide orient="horz" pos="3203"/>
        <p:guide pos="158"/>
        <p:guide pos="5284"/>
        <p:guide pos="5148"/>
        <p:guide pos="4286"/>
        <p:guide pos="51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76" d="100"/>
          <a:sy n="76" d="100"/>
        </p:scale>
        <p:origin x="3312" y="120"/>
      </p:cViewPr>
      <p:guideLst>
        <p:guide orient="horz" pos="3225"/>
        <p:guide pos="223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lvestri Mirko" userId="7ec9e206-e4ec-4693-82e7-8b6c72a07f1c" providerId="ADAL" clId="{4278201D-F979-4D67-B5ED-6C2C43A15E31}"/>
    <pc:docChg chg="modSld">
      <pc:chgData name="Silvestri Mirko" userId="7ec9e206-e4ec-4693-82e7-8b6c72a07f1c" providerId="ADAL" clId="{4278201D-F979-4D67-B5ED-6C2C43A15E31}" dt="2023-05-09T16:39:08.571" v="0" actId="20577"/>
      <pc:docMkLst>
        <pc:docMk/>
      </pc:docMkLst>
      <pc:sldChg chg="modSp mod">
        <pc:chgData name="Silvestri Mirko" userId="7ec9e206-e4ec-4693-82e7-8b6c72a07f1c" providerId="ADAL" clId="{4278201D-F979-4D67-B5ED-6C2C43A15E31}" dt="2023-05-09T16:39:08.571" v="0" actId="20577"/>
        <pc:sldMkLst>
          <pc:docMk/>
          <pc:sldMk cId="0" sldId="517"/>
        </pc:sldMkLst>
        <pc:spChg chg="mod">
          <ac:chgData name="Silvestri Mirko" userId="7ec9e206-e4ec-4693-82e7-8b6c72a07f1c" providerId="ADAL" clId="{4278201D-F979-4D67-B5ED-6C2C43A15E31}" dt="2023-05-09T16:39:08.571" v="0" actId="20577"/>
          <ac:spMkLst>
            <pc:docMk/>
            <pc:sldMk cId="0" sldId="517"/>
            <ac:spMk id="2" creationId="{8FCE4EB9-64D6-4F81-B4DF-38982B1DF075}"/>
          </ac:spMkLst>
        </pc:spChg>
      </pc:sldChg>
    </pc:docChg>
  </pc:docChgLst>
  <pc:docChgLst>
    <pc:chgData name="Orrico Antonio" userId="S::a.orrico-consultant@cbi-org.eu::fb81aa96-d953-4dca-b6da-e1a9a8a69620" providerId="AD" clId="Web-{6227BE30-2100-32AF-B2DF-04CD2BE3CC2E}"/>
    <pc:docChg chg="mod modMainMaster">
      <pc:chgData name="Orrico Antonio" userId="S::a.orrico-consultant@cbi-org.eu::fb81aa96-d953-4dca-b6da-e1a9a8a69620" providerId="AD" clId="Web-{6227BE30-2100-32AF-B2DF-04CD2BE3CC2E}" dt="2023-09-06T10:36:29.829" v="1" actId="33475"/>
      <pc:docMkLst>
        <pc:docMk/>
      </pc:docMkLst>
      <pc:sldMasterChg chg="addSp">
        <pc:chgData name="Orrico Antonio" userId="S::a.orrico-consultant@cbi-org.eu::fb81aa96-d953-4dca-b6da-e1a9a8a69620" providerId="AD" clId="Web-{6227BE30-2100-32AF-B2DF-04CD2BE3CC2E}" dt="2023-09-06T10:36:29.829" v="0" actId="33475"/>
        <pc:sldMasterMkLst>
          <pc:docMk/>
          <pc:sldMasterMk cId="0" sldId="2147483648"/>
        </pc:sldMasterMkLst>
        <pc:spChg chg="add">
          <ac:chgData name="Orrico Antonio" userId="S::a.orrico-consultant@cbi-org.eu::fb81aa96-d953-4dca-b6da-e1a9a8a69620" providerId="AD" clId="Web-{6227BE30-2100-32AF-B2DF-04CD2BE3CC2E}" dt="2023-09-06T10:36:29.829" v="0" actId="33475"/>
          <ac:spMkLst>
            <pc:docMk/>
            <pc:sldMasterMk cId="0" sldId="2147483648"/>
            <ac:spMk id="4" creationId="{BB154949-27D3-3647-645E-0512ABEE97F4}"/>
          </ac:spMkLst>
        </pc:spChg>
      </pc:sldMasterChg>
      <pc:sldMasterChg chg="addSp">
        <pc:chgData name="Orrico Antonio" userId="S::a.orrico-consultant@cbi-org.eu::fb81aa96-d953-4dca-b6da-e1a9a8a69620" providerId="AD" clId="Web-{6227BE30-2100-32AF-B2DF-04CD2BE3CC2E}" dt="2023-09-06T10:36:29.829" v="0" actId="33475"/>
        <pc:sldMasterMkLst>
          <pc:docMk/>
          <pc:sldMasterMk cId="1555172400" sldId="2147484905"/>
        </pc:sldMasterMkLst>
        <pc:spChg chg="add">
          <ac:chgData name="Orrico Antonio" userId="S::a.orrico-consultant@cbi-org.eu::fb81aa96-d953-4dca-b6da-e1a9a8a69620" providerId="AD" clId="Web-{6227BE30-2100-32AF-B2DF-04CD2BE3CC2E}" dt="2023-09-06T10:36:29.829" v="0" actId="33475"/>
          <ac:spMkLst>
            <pc:docMk/>
            <pc:sldMasterMk cId="1555172400" sldId="2147484905"/>
            <ac:spMk id="3" creationId="{2246F668-0662-E676-E6A8-9A25D93E2F0F}"/>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4988" cy="511175"/>
          </a:xfrm>
          <a:prstGeom prst="rect">
            <a:avLst/>
          </a:prstGeom>
        </p:spPr>
        <p:txBody>
          <a:bodyPr vert="horz" lIns="96290" tIns="48146" rIns="96290" bIns="48146" rtlCol="0"/>
          <a:lstStyle>
            <a:lvl1pPr algn="l" eaLnBrk="1" fontAlgn="auto" hangingPunct="1">
              <a:spcBef>
                <a:spcPts val="0"/>
              </a:spcBef>
              <a:spcAft>
                <a:spcPts val="0"/>
              </a:spcAft>
              <a:defRPr sz="1300">
                <a:latin typeface="+mn-lt"/>
              </a:defRPr>
            </a:lvl1pPr>
          </a:lstStyle>
          <a:p>
            <a:pPr>
              <a:defRPr/>
            </a:pPr>
            <a:endParaRPr lang="en-GB"/>
          </a:p>
        </p:txBody>
      </p:sp>
      <p:sp>
        <p:nvSpPr>
          <p:cNvPr id="3" name="Segnaposto data 2"/>
          <p:cNvSpPr>
            <a:spLocks noGrp="1"/>
          </p:cNvSpPr>
          <p:nvPr>
            <p:ph type="dt" sz="quarter" idx="1"/>
          </p:nvPr>
        </p:nvSpPr>
        <p:spPr>
          <a:xfrm>
            <a:off x="4024313" y="0"/>
            <a:ext cx="3073400" cy="511175"/>
          </a:xfrm>
          <a:prstGeom prst="rect">
            <a:avLst/>
          </a:prstGeom>
        </p:spPr>
        <p:txBody>
          <a:bodyPr vert="horz" lIns="96290" tIns="48146" rIns="96290" bIns="48146" rtlCol="0"/>
          <a:lstStyle>
            <a:lvl1pPr algn="r" eaLnBrk="1" fontAlgn="auto" hangingPunct="1">
              <a:spcBef>
                <a:spcPts val="0"/>
              </a:spcBef>
              <a:spcAft>
                <a:spcPts val="0"/>
              </a:spcAft>
              <a:defRPr sz="1300">
                <a:latin typeface="+mn-lt"/>
              </a:defRPr>
            </a:lvl1pPr>
          </a:lstStyle>
          <a:p>
            <a:pPr>
              <a:defRPr/>
            </a:pPr>
            <a:fld id="{034D8CD8-DE4B-F140-8D74-9A92D8B7AE7C}" type="datetimeFigureOut">
              <a:rPr lang="en-GB"/>
              <a:pPr>
                <a:defRPr/>
              </a:pPr>
              <a:t>06/09/2023</a:t>
            </a:fld>
            <a:endParaRPr lang="en-GB"/>
          </a:p>
        </p:txBody>
      </p:sp>
      <p:sp>
        <p:nvSpPr>
          <p:cNvPr id="4" name="Segnaposto piè di pagina 3"/>
          <p:cNvSpPr>
            <a:spLocks noGrp="1"/>
          </p:cNvSpPr>
          <p:nvPr>
            <p:ph type="ftr" sz="quarter" idx="2"/>
          </p:nvPr>
        </p:nvSpPr>
        <p:spPr>
          <a:xfrm>
            <a:off x="0" y="9721850"/>
            <a:ext cx="3074988" cy="511175"/>
          </a:xfrm>
          <a:prstGeom prst="rect">
            <a:avLst/>
          </a:prstGeom>
        </p:spPr>
        <p:txBody>
          <a:bodyPr vert="horz" lIns="96290" tIns="48146" rIns="96290" bIns="48146" rtlCol="0" anchor="b"/>
          <a:lstStyle>
            <a:lvl1pPr algn="l" eaLnBrk="1" fontAlgn="auto" hangingPunct="1">
              <a:spcBef>
                <a:spcPts val="0"/>
              </a:spcBef>
              <a:spcAft>
                <a:spcPts val="0"/>
              </a:spcAft>
              <a:defRPr sz="1300">
                <a:latin typeface="+mn-lt"/>
              </a:defRPr>
            </a:lvl1pPr>
          </a:lstStyle>
          <a:p>
            <a:pPr>
              <a:defRPr/>
            </a:pPr>
            <a:r>
              <a:rPr lang="en-GB"/>
              <a:t>FY 2014 Results</a:t>
            </a:r>
          </a:p>
        </p:txBody>
      </p:sp>
      <p:sp>
        <p:nvSpPr>
          <p:cNvPr id="5" name="Segnaposto numero diapositiva 4"/>
          <p:cNvSpPr>
            <a:spLocks noGrp="1"/>
          </p:cNvSpPr>
          <p:nvPr>
            <p:ph type="sldNum" sz="quarter" idx="3"/>
          </p:nvPr>
        </p:nvSpPr>
        <p:spPr>
          <a:xfrm>
            <a:off x="4024313" y="9721850"/>
            <a:ext cx="3073400" cy="511175"/>
          </a:xfrm>
          <a:prstGeom prst="rect">
            <a:avLst/>
          </a:prstGeom>
        </p:spPr>
        <p:txBody>
          <a:bodyPr vert="horz" wrap="square" lIns="96290" tIns="48146" rIns="96290" bIns="48146" numCol="1" anchor="b" anchorCtr="0" compatLnSpc="1">
            <a:prstTxWarp prst="textNoShape">
              <a:avLst/>
            </a:prstTxWarp>
          </a:bodyPr>
          <a:lstStyle>
            <a:lvl1pPr algn="r" eaLnBrk="1" hangingPunct="1">
              <a:defRPr sz="1300"/>
            </a:lvl1pPr>
          </a:lstStyle>
          <a:p>
            <a:fld id="{DF539B01-CB3B-6B4B-913A-DFD0FDBED229}" type="slidenum">
              <a:rPr lang="en-GB" altLang="en-US"/>
              <a:pPr/>
              <a:t>‹#›</a:t>
            </a:fld>
            <a:endParaRPr lang="en-GB" altLang="en-US"/>
          </a:p>
        </p:txBody>
      </p:sp>
    </p:spTree>
    <p:extLst>
      <p:ext uri="{BB962C8B-B14F-4D97-AF65-F5344CB8AC3E}">
        <p14:creationId xmlns:p14="http://schemas.microsoft.com/office/powerpoint/2010/main" val="46727920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4988" cy="511175"/>
          </a:xfrm>
          <a:prstGeom prst="rect">
            <a:avLst/>
          </a:prstGeom>
        </p:spPr>
        <p:txBody>
          <a:bodyPr vert="horz" lIns="96290" tIns="48146" rIns="96290" bIns="48146" rtlCol="0"/>
          <a:lstStyle>
            <a:lvl1pPr algn="l" eaLnBrk="1" fontAlgn="auto" hangingPunct="1">
              <a:spcBef>
                <a:spcPts val="0"/>
              </a:spcBef>
              <a:spcAft>
                <a:spcPts val="0"/>
              </a:spcAft>
              <a:defRPr sz="1300">
                <a:latin typeface="+mn-lt"/>
              </a:defRPr>
            </a:lvl1pPr>
          </a:lstStyle>
          <a:p>
            <a:pPr>
              <a:defRPr/>
            </a:pPr>
            <a:endParaRPr lang="en-GB"/>
          </a:p>
        </p:txBody>
      </p:sp>
      <p:sp>
        <p:nvSpPr>
          <p:cNvPr id="3" name="Segnaposto data 2"/>
          <p:cNvSpPr>
            <a:spLocks noGrp="1"/>
          </p:cNvSpPr>
          <p:nvPr>
            <p:ph type="dt" idx="1"/>
          </p:nvPr>
        </p:nvSpPr>
        <p:spPr>
          <a:xfrm>
            <a:off x="4024313" y="0"/>
            <a:ext cx="3073400" cy="511175"/>
          </a:xfrm>
          <a:prstGeom prst="rect">
            <a:avLst/>
          </a:prstGeom>
        </p:spPr>
        <p:txBody>
          <a:bodyPr vert="horz" lIns="96290" tIns="48146" rIns="96290" bIns="48146" rtlCol="0"/>
          <a:lstStyle>
            <a:lvl1pPr algn="r" eaLnBrk="1" fontAlgn="auto" hangingPunct="1">
              <a:spcBef>
                <a:spcPts val="0"/>
              </a:spcBef>
              <a:spcAft>
                <a:spcPts val="0"/>
              </a:spcAft>
              <a:defRPr sz="1300">
                <a:latin typeface="+mn-lt"/>
              </a:defRPr>
            </a:lvl1pPr>
          </a:lstStyle>
          <a:p>
            <a:pPr>
              <a:defRPr/>
            </a:pPr>
            <a:fld id="{F44AC53D-0326-E945-83AA-60E79C4F774F}" type="datetimeFigureOut">
              <a:rPr lang="en-GB"/>
              <a:pPr>
                <a:defRPr/>
              </a:pPr>
              <a:t>06/09/2023</a:t>
            </a:fld>
            <a:endParaRPr lang="en-GB"/>
          </a:p>
        </p:txBody>
      </p:sp>
      <p:sp>
        <p:nvSpPr>
          <p:cNvPr id="4" name="Segnaposto immagine diapositiva 3"/>
          <p:cNvSpPr>
            <a:spLocks noGrp="1" noRot="1" noChangeAspect="1"/>
          </p:cNvSpPr>
          <p:nvPr>
            <p:ph type="sldImg" idx="2"/>
          </p:nvPr>
        </p:nvSpPr>
        <p:spPr>
          <a:xfrm>
            <a:off x="992188" y="768350"/>
            <a:ext cx="5114925" cy="3835400"/>
          </a:xfrm>
          <a:prstGeom prst="rect">
            <a:avLst/>
          </a:prstGeom>
          <a:noFill/>
          <a:ln w="12700">
            <a:solidFill>
              <a:prstClr val="black"/>
            </a:solidFill>
          </a:ln>
        </p:spPr>
        <p:txBody>
          <a:bodyPr vert="horz" lIns="96290" tIns="48146" rIns="96290" bIns="48146" rtlCol="0" anchor="ctr"/>
          <a:lstStyle/>
          <a:p>
            <a:pPr lvl="0"/>
            <a:endParaRPr lang="en-GB" noProof="0"/>
          </a:p>
        </p:txBody>
      </p:sp>
      <p:sp>
        <p:nvSpPr>
          <p:cNvPr id="5" name="Segnaposto note 4"/>
          <p:cNvSpPr>
            <a:spLocks noGrp="1"/>
          </p:cNvSpPr>
          <p:nvPr>
            <p:ph type="body" sz="quarter" idx="3"/>
          </p:nvPr>
        </p:nvSpPr>
        <p:spPr>
          <a:xfrm>
            <a:off x="712788" y="4860925"/>
            <a:ext cx="5673725" cy="4606925"/>
          </a:xfrm>
          <a:prstGeom prst="rect">
            <a:avLst/>
          </a:prstGeom>
        </p:spPr>
        <p:txBody>
          <a:bodyPr vert="horz" lIns="96290" tIns="48146" rIns="96290" bIns="48146" rtlCol="0">
            <a:normAutofit/>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endParaRPr lang="en-GB" noProof="0"/>
          </a:p>
        </p:txBody>
      </p:sp>
      <p:sp>
        <p:nvSpPr>
          <p:cNvPr id="6" name="Segnaposto piè di pagina 5"/>
          <p:cNvSpPr>
            <a:spLocks noGrp="1"/>
          </p:cNvSpPr>
          <p:nvPr>
            <p:ph type="ftr" sz="quarter" idx="4"/>
          </p:nvPr>
        </p:nvSpPr>
        <p:spPr>
          <a:xfrm>
            <a:off x="0" y="9721850"/>
            <a:ext cx="3074988" cy="511175"/>
          </a:xfrm>
          <a:prstGeom prst="rect">
            <a:avLst/>
          </a:prstGeom>
        </p:spPr>
        <p:txBody>
          <a:bodyPr vert="horz" lIns="96290" tIns="48146" rIns="96290" bIns="48146" rtlCol="0" anchor="b"/>
          <a:lstStyle>
            <a:lvl1pPr algn="l" eaLnBrk="1" fontAlgn="auto" hangingPunct="1">
              <a:spcBef>
                <a:spcPts val="0"/>
              </a:spcBef>
              <a:spcAft>
                <a:spcPts val="0"/>
              </a:spcAft>
              <a:defRPr sz="1300">
                <a:latin typeface="+mn-lt"/>
              </a:defRPr>
            </a:lvl1pPr>
          </a:lstStyle>
          <a:p>
            <a:pPr>
              <a:defRPr/>
            </a:pPr>
            <a:r>
              <a:rPr lang="en-GB"/>
              <a:t>FY 2014 Results</a:t>
            </a:r>
          </a:p>
        </p:txBody>
      </p:sp>
      <p:sp>
        <p:nvSpPr>
          <p:cNvPr id="7" name="Segnaposto numero diapositiva 6"/>
          <p:cNvSpPr>
            <a:spLocks noGrp="1"/>
          </p:cNvSpPr>
          <p:nvPr>
            <p:ph type="sldNum" sz="quarter" idx="5"/>
          </p:nvPr>
        </p:nvSpPr>
        <p:spPr>
          <a:xfrm>
            <a:off x="4024313" y="9721850"/>
            <a:ext cx="3073400" cy="511175"/>
          </a:xfrm>
          <a:prstGeom prst="rect">
            <a:avLst/>
          </a:prstGeom>
        </p:spPr>
        <p:txBody>
          <a:bodyPr vert="horz" wrap="square" lIns="96290" tIns="48146" rIns="96290" bIns="48146" numCol="1" anchor="b" anchorCtr="0" compatLnSpc="1">
            <a:prstTxWarp prst="textNoShape">
              <a:avLst/>
            </a:prstTxWarp>
          </a:bodyPr>
          <a:lstStyle>
            <a:lvl1pPr algn="r" eaLnBrk="1" hangingPunct="1">
              <a:defRPr sz="1300"/>
            </a:lvl1pPr>
          </a:lstStyle>
          <a:p>
            <a:fld id="{A9266986-9DDD-E24D-9D52-CDBD00E25F95}" type="slidenum">
              <a:rPr lang="en-GB" altLang="en-US"/>
              <a:pPr/>
              <a:t>‹#›</a:t>
            </a:fld>
            <a:endParaRPr lang="en-GB" altLang="en-US"/>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917575" y="744538"/>
            <a:ext cx="4962525" cy="3722687"/>
          </a:xfrm>
          <a:noFill/>
          <a:ln>
            <a:noFill/>
          </a:ln>
          <a:extLst>
            <a:ext uri="{91240B29-F687-4F45-9708-019B960494DF}">
              <a14:hiddenLine xmlns:a14="http://schemas.microsoft.com/office/drawing/2010/main" w="9525">
                <a:solidFill>
                  <a:srgbClr val="000000"/>
                </a:solidFill>
                <a:miter lim="800000"/>
                <a:headEnd/>
                <a:tailEnd/>
              </a14:hiddenLine>
            </a:ext>
          </a:extLst>
        </p:spPr>
      </p:sp>
      <p:sp>
        <p:nvSpPr>
          <p:cNvPr id="38915" name="Rectangle 3"/>
          <p:cNvSpPr>
            <a:spLocks noGrp="1" noChangeArrowheads="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8214" tIns="44108" rIns="88214" bIns="44108"/>
          <a:lstStyle/>
          <a:p>
            <a:endParaRPr lang="it-IT" altLang="it-IT"/>
          </a:p>
        </p:txBody>
      </p:sp>
    </p:spTree>
    <p:extLst>
      <p:ext uri="{BB962C8B-B14F-4D97-AF65-F5344CB8AC3E}">
        <p14:creationId xmlns:p14="http://schemas.microsoft.com/office/powerpoint/2010/main" val="972247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0248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pic>
        <p:nvPicPr>
          <p:cNvPr id="2" name="Immagin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39712"/>
          </a:xfrm>
          <a:prstGeom prst="rect">
            <a:avLst/>
          </a:prstGeom>
        </p:spPr>
      </p:pic>
      <p:sp>
        <p:nvSpPr>
          <p:cNvPr id="7" name="CasellaDiTesto 6"/>
          <p:cNvSpPr txBox="1"/>
          <p:nvPr userDrawn="1"/>
        </p:nvSpPr>
        <p:spPr>
          <a:xfrm>
            <a:off x="4427984" y="6160948"/>
            <a:ext cx="4248472" cy="292388"/>
          </a:xfrm>
          <a:prstGeom prst="rect">
            <a:avLst/>
          </a:prstGeom>
          <a:noFill/>
        </p:spPr>
        <p:txBody>
          <a:bodyPr wrap="square" rtlCol="0">
            <a:spAutoFit/>
          </a:bodyPr>
          <a:lstStyle/>
          <a:p>
            <a:pPr algn="r"/>
            <a:fld id="{85353DB0-6B89-4D45-BD07-679EC3D7DCAE}" type="slidenum">
              <a:rPr lang="en-GB" altLang="en-US" sz="1300" baseline="0" smtClean="0">
                <a:solidFill>
                  <a:schemeClr val="tx1">
                    <a:lumMod val="65000"/>
                    <a:lumOff val="35000"/>
                  </a:schemeClr>
                </a:solidFill>
                <a:latin typeface="Verdana" charset="0"/>
                <a:ea typeface="Verdana" charset="0"/>
                <a:cs typeface="Verdana" charset="0"/>
              </a:rPr>
              <a:pPr algn="r"/>
              <a:t>‹#›</a:t>
            </a:fld>
            <a:endParaRPr lang="en-GB" altLang="en-US" sz="1300" baseline="0" dirty="0">
              <a:solidFill>
                <a:schemeClr val="tx1">
                  <a:lumMod val="65000"/>
                  <a:lumOff val="35000"/>
                </a:schemeClr>
              </a:solidFill>
              <a:latin typeface="Verdana" charset="0"/>
              <a:ea typeface="Verdana" charset="0"/>
              <a:cs typeface="Verdana" charset="0"/>
            </a:endParaRPr>
          </a:p>
        </p:txBody>
      </p:sp>
      <p:sp>
        <p:nvSpPr>
          <p:cNvPr id="4" name="CasellaDiTesto 3"/>
          <p:cNvSpPr txBox="1">
            <a:spLocks noChangeArrowheads="1"/>
          </p:cNvSpPr>
          <p:nvPr userDrawn="1"/>
        </p:nvSpPr>
        <p:spPr bwMode="auto">
          <a:xfrm>
            <a:off x="510368" y="6165304"/>
            <a:ext cx="3096344" cy="261610"/>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GB" altLang="en-US" sz="1100" b="0" dirty="0" err="1">
                <a:solidFill>
                  <a:srgbClr val="EF7918"/>
                </a:solidFill>
                <a:latin typeface="Verdana" charset="0"/>
                <a:ea typeface="Verdana" charset="0"/>
                <a:cs typeface="Verdana" charset="0"/>
              </a:rPr>
              <a:t>www.cbi-org.eu</a:t>
            </a:r>
            <a:endParaRPr lang="en-GB" altLang="en-US" sz="1000" b="1" dirty="0">
              <a:solidFill>
                <a:srgbClr val="4D4D4C"/>
              </a:solidFill>
              <a:latin typeface="Verdana" charset="0"/>
              <a:ea typeface="Verdana" charset="0"/>
              <a:cs typeface="Verdana" charset="0"/>
            </a:endParaRPr>
          </a:p>
        </p:txBody>
      </p:sp>
    </p:spTree>
    <p:extLst>
      <p:ext uri="{BB962C8B-B14F-4D97-AF65-F5344CB8AC3E}">
        <p14:creationId xmlns:p14="http://schemas.microsoft.com/office/powerpoint/2010/main" val="759059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31770648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magin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68447" cy="6857998"/>
          </a:xfrm>
          <a:prstGeom prst="rect">
            <a:avLst/>
          </a:prstGeom>
        </p:spPr>
      </p:pic>
      <p:sp>
        <p:nvSpPr>
          <p:cNvPr id="4" name="TextBox 3">
            <a:extLst>
              <a:ext uri="{FF2B5EF4-FFF2-40B4-BE49-F238E27FC236}">
                <a16:creationId xmlns:a16="http://schemas.microsoft.com/office/drawing/2014/main" id="{BB154949-27D3-3647-645E-0512ABEE97F4}"/>
              </a:ext>
            </a:extLst>
          </p:cNvPr>
          <p:cNvSpPr txBox="1"/>
          <p:nvPr>
            <p:extLst>
              <p:ext uri="{1162E1C5-73C7-4A58-AE30-91384D911F3F}">
                <p184:classification xmlns:p184="http://schemas.microsoft.com/office/powerpoint/2018/4/main" val="ftr"/>
              </p:ext>
            </p:extLst>
          </p:nvPr>
        </p:nvSpPr>
        <p:spPr>
          <a:xfrm>
            <a:off x="3896487" y="6642100"/>
            <a:ext cx="13795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Informazione pubblica CBI</a:t>
            </a:r>
          </a:p>
        </p:txBody>
      </p:sp>
    </p:spTree>
  </p:cSld>
  <p:clrMap bg1="lt1" tx1="dk1" bg2="lt2" tx2="dk2" accent1="accent1" accent2="accent2" accent3="accent3" accent4="accent4" accent5="accent5" accent6="accent6" hlink="hlink" folHlink="folHlink"/>
  <p:sldLayoutIdLst>
    <p:sldLayoutId id="2147484901"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CasellaDiTesto 8"/>
          <p:cNvSpPr txBox="1"/>
          <p:nvPr userDrawn="1"/>
        </p:nvSpPr>
        <p:spPr>
          <a:xfrm>
            <a:off x="4716016" y="6597352"/>
            <a:ext cx="4248472" cy="292388"/>
          </a:xfrm>
          <a:prstGeom prst="rect">
            <a:avLst/>
          </a:prstGeom>
          <a:noFill/>
        </p:spPr>
        <p:txBody>
          <a:bodyPr wrap="square" rtlCol="0">
            <a:spAutoFit/>
          </a:bodyPr>
          <a:lstStyle/>
          <a:p>
            <a:pPr algn="r"/>
            <a:fld id="{85353DB0-6B89-4D45-BD07-679EC3D7DCAE}" type="slidenum">
              <a:rPr lang="en-GB" altLang="en-US" sz="1300" baseline="0" smtClean="0">
                <a:solidFill>
                  <a:schemeClr val="bg1"/>
                </a:solidFill>
              </a:rPr>
              <a:pPr algn="r"/>
              <a:t>‹#›</a:t>
            </a:fld>
            <a:endParaRPr lang="en-GB" altLang="en-US" sz="1300" baseline="0" dirty="0">
              <a:solidFill>
                <a:schemeClr val="bg1"/>
              </a:solidFill>
            </a:endParaRPr>
          </a:p>
        </p:txBody>
      </p:sp>
      <p:sp>
        <p:nvSpPr>
          <p:cNvPr id="3" name="TextBox 2">
            <a:extLst>
              <a:ext uri="{FF2B5EF4-FFF2-40B4-BE49-F238E27FC236}">
                <a16:creationId xmlns:a16="http://schemas.microsoft.com/office/drawing/2014/main" id="{2246F668-0662-E676-E6A8-9A25D93E2F0F}"/>
              </a:ext>
            </a:extLst>
          </p:cNvPr>
          <p:cNvSpPr txBox="1"/>
          <p:nvPr>
            <p:extLst>
              <p:ext uri="{1162E1C5-73C7-4A58-AE30-91384D911F3F}">
                <p184:classification xmlns:p184="http://schemas.microsoft.com/office/powerpoint/2018/4/main" val="ftr"/>
              </p:ext>
            </p:extLst>
          </p:nvPr>
        </p:nvSpPr>
        <p:spPr>
          <a:xfrm>
            <a:off x="3896487" y="6642100"/>
            <a:ext cx="13795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Informazione pubblica CBI</a:t>
            </a:r>
          </a:p>
        </p:txBody>
      </p:sp>
    </p:spTree>
    <p:extLst>
      <p:ext uri="{BB962C8B-B14F-4D97-AF65-F5344CB8AC3E}">
        <p14:creationId xmlns:p14="http://schemas.microsoft.com/office/powerpoint/2010/main" val="1555172400"/>
      </p:ext>
    </p:extLst>
  </p:cSld>
  <p:clrMap bg1="lt1" tx1="dk1" bg2="lt2" tx2="dk2" accent1="accent1" accent2="accent2" accent3="accent3" accent4="accent4" accent5="accent5" accent6="accent6" hlink="hlink" folHlink="folHlink"/>
  <p:sldLayoutIdLst>
    <p:sldLayoutId id="2147484906" r:id="rId1"/>
    <p:sldLayoutId id="214748490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slideLayout" Target="../slideLayouts/slideLayout2.xml"/><Relationship Id="rId12" Type="http://schemas.openxmlformats.org/officeDocument/2006/relationships/image" Target="../media/image1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10.jpeg"/><Relationship Id="rId5" Type="http://schemas.openxmlformats.org/officeDocument/2006/relationships/tags" Target="../tags/tag5.xml"/><Relationship Id="rId10" Type="http://schemas.openxmlformats.org/officeDocument/2006/relationships/image" Target="../media/image9.jpeg"/><Relationship Id="rId4" Type="http://schemas.openxmlformats.org/officeDocument/2006/relationships/tags" Target="../tags/tag4.xml"/><Relationship Id="rId9"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2843808" y="2996952"/>
            <a:ext cx="4176464"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pPr eaLnBrk="1" hangingPunct="1"/>
            <a:r>
              <a:rPr lang="it-IT" altLang="en-US" sz="2500" b="1" dirty="0">
                <a:solidFill>
                  <a:srgbClr val="4D4D4C"/>
                </a:solidFill>
                <a:latin typeface="Verdana" charset="0"/>
                <a:ea typeface="Verdana" charset="0"/>
                <a:cs typeface="Verdana" charset="0"/>
              </a:rPr>
              <a:t>Disposizioni di pagamento XML SEPA </a:t>
            </a:r>
            <a:r>
              <a:rPr lang="it-IT" altLang="en-US" sz="2500" b="1" dirty="0" err="1">
                <a:solidFill>
                  <a:srgbClr val="4D4D4C"/>
                </a:solidFill>
                <a:latin typeface="Verdana" charset="0"/>
                <a:ea typeface="Verdana" charset="0"/>
                <a:cs typeface="Verdana" charset="0"/>
              </a:rPr>
              <a:t>compliant</a:t>
            </a:r>
            <a:endParaRPr lang="it-IT" altLang="en-US" sz="2500" b="1" dirty="0">
              <a:solidFill>
                <a:srgbClr val="4D4D4C"/>
              </a:solidFill>
              <a:latin typeface="Verdana" charset="0"/>
              <a:ea typeface="Verdana" charset="0"/>
              <a:cs typeface="Verdana" charset="0"/>
            </a:endParaRPr>
          </a:p>
        </p:txBody>
      </p:sp>
      <p:sp>
        <p:nvSpPr>
          <p:cNvPr id="2" name="Rettangolo 1">
            <a:extLst>
              <a:ext uri="{FF2B5EF4-FFF2-40B4-BE49-F238E27FC236}">
                <a16:creationId xmlns:a16="http://schemas.microsoft.com/office/drawing/2014/main" id="{8FCE4EB9-64D6-4F81-B4DF-38982B1DF075}"/>
              </a:ext>
            </a:extLst>
          </p:cNvPr>
          <p:cNvSpPr/>
          <p:nvPr/>
        </p:nvSpPr>
        <p:spPr>
          <a:xfrm>
            <a:off x="6372200" y="6381328"/>
            <a:ext cx="2876108" cy="246221"/>
          </a:xfrm>
          <a:prstGeom prst="rect">
            <a:avLst/>
          </a:prstGeom>
        </p:spPr>
        <p:txBody>
          <a:bodyPr wrap="none">
            <a:spAutoFit/>
          </a:bodyPr>
          <a:lstStyle/>
          <a:p>
            <a:pPr eaLnBrk="1" hangingPunct="1"/>
            <a:r>
              <a:rPr lang="en-US" altLang="en-US" sz="1000" dirty="0">
                <a:solidFill>
                  <a:srgbClr val="4D4D4C"/>
                </a:solidFill>
                <a:latin typeface="Verdana" panose="020B0604030504040204" pitchFamily="34" charset="0"/>
                <a:ea typeface="Verdana" panose="020B0604030504040204" pitchFamily="34" charset="0"/>
                <a:cs typeface="Arial" charset="0"/>
              </a:rPr>
              <a:t>Rif. STIP-ST-001 (002) (003) v 00.04.01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4">
            <a:extLst>
              <a:ext uri="{FF2B5EF4-FFF2-40B4-BE49-F238E27FC236}">
                <a16:creationId xmlns:a16="http://schemas.microsoft.com/office/drawing/2014/main" id="{2A9C97E7-ECE8-4CA3-A17C-604DAC3ECA98}"/>
              </a:ext>
            </a:extLst>
          </p:cNvPr>
          <p:cNvSpPr>
            <a:spLocks noChangeArrowheads="1"/>
          </p:cNvSpPr>
          <p:nvPr/>
        </p:nvSpPr>
        <p:spPr bwMode="auto">
          <a:xfrm>
            <a:off x="88900" y="3608388"/>
            <a:ext cx="9021839" cy="1800225"/>
          </a:xfrm>
          <a:prstGeom prst="rect">
            <a:avLst/>
          </a:prstGeom>
          <a:solidFill>
            <a:srgbClr val="FF9900"/>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 name="Rectangle 53">
            <a:extLst>
              <a:ext uri="{FF2B5EF4-FFF2-40B4-BE49-F238E27FC236}">
                <a16:creationId xmlns:a16="http://schemas.microsoft.com/office/drawing/2014/main" id="{2C8962FB-5C3B-4917-8FA3-227A1C3BA3B5}"/>
              </a:ext>
            </a:extLst>
          </p:cNvPr>
          <p:cNvSpPr>
            <a:spLocks noChangeArrowheads="1"/>
          </p:cNvSpPr>
          <p:nvPr/>
        </p:nvSpPr>
        <p:spPr bwMode="auto">
          <a:xfrm>
            <a:off x="90488" y="3063875"/>
            <a:ext cx="9023427" cy="544513"/>
          </a:xfrm>
          <a:prstGeom prst="rect">
            <a:avLst/>
          </a:prstGeom>
          <a:solidFill>
            <a:srgbClr val="FFCC00"/>
          </a:solidFill>
          <a:ln w="15875" algn="ctr">
            <a:solidFill>
              <a:srgbClr val="CC0000"/>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4" name="Rectangle 52">
            <a:extLst>
              <a:ext uri="{FF2B5EF4-FFF2-40B4-BE49-F238E27FC236}">
                <a16:creationId xmlns:a16="http://schemas.microsoft.com/office/drawing/2014/main" id="{7DF13E11-1F49-4A2A-81C5-737AB51EB95A}"/>
              </a:ext>
            </a:extLst>
          </p:cNvPr>
          <p:cNvSpPr>
            <a:spLocks noChangeArrowheads="1"/>
          </p:cNvSpPr>
          <p:nvPr/>
        </p:nvSpPr>
        <p:spPr bwMode="auto">
          <a:xfrm>
            <a:off x="92076" y="2438400"/>
            <a:ext cx="9026603" cy="630238"/>
          </a:xfrm>
          <a:prstGeom prst="rect">
            <a:avLst/>
          </a:prstGeom>
          <a:solidFill>
            <a:schemeClr val="bg1"/>
          </a:solidFill>
          <a:ln w="15875" algn="ctr">
            <a:solidFill>
              <a:srgbClr val="CC0000"/>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nvGrpSpPr>
          <p:cNvPr id="5" name="Group 3">
            <a:extLst>
              <a:ext uri="{FF2B5EF4-FFF2-40B4-BE49-F238E27FC236}">
                <a16:creationId xmlns:a16="http://schemas.microsoft.com/office/drawing/2014/main" id="{D575FFDC-ED5B-4DB1-9ED6-2987C8B79A98}"/>
              </a:ext>
            </a:extLst>
          </p:cNvPr>
          <p:cNvGrpSpPr>
            <a:grpSpLocks/>
          </p:cNvGrpSpPr>
          <p:nvPr/>
        </p:nvGrpSpPr>
        <p:grpSpPr bwMode="auto">
          <a:xfrm>
            <a:off x="30163" y="1749425"/>
            <a:ext cx="1293812" cy="654259"/>
            <a:chOff x="1751" y="661"/>
            <a:chExt cx="814" cy="480"/>
          </a:xfrm>
        </p:grpSpPr>
        <p:pic>
          <p:nvPicPr>
            <p:cNvPr id="6" name="Picture 4" descr="BS01022_">
              <a:extLst>
                <a:ext uri="{FF2B5EF4-FFF2-40B4-BE49-F238E27FC236}">
                  <a16:creationId xmlns:a16="http://schemas.microsoft.com/office/drawing/2014/main" id="{22CBFBB2-F768-4743-8EE5-6018529D28DC}"/>
                </a:ext>
              </a:extLst>
            </p:cNvPr>
            <p:cNvPicPr preferRelativeResize="0">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2" y="661"/>
              <a:ext cx="3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a:extLst>
                <a:ext uri="{FF2B5EF4-FFF2-40B4-BE49-F238E27FC236}">
                  <a16:creationId xmlns:a16="http://schemas.microsoft.com/office/drawing/2014/main" id="{9129C14A-3BB0-463A-82EC-C9BE307A9255}"/>
                </a:ext>
              </a:extLst>
            </p:cNvPr>
            <p:cNvSpPr txBox="1">
              <a:spLocks noChangeArrowheads="1"/>
            </p:cNvSpPr>
            <p:nvPr/>
          </p:nvSpPr>
          <p:spPr bwMode="auto">
            <a:xfrm>
              <a:off x="1751" y="958"/>
              <a:ext cx="814"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spcBef>
                  <a:spcPct val="50000"/>
                </a:spcBef>
                <a:defRPr/>
              </a:pPr>
              <a:r>
                <a:rPr lang="it-IT" sz="900" b="1" i="1" dirty="0">
                  <a:solidFill>
                    <a:srgbClr val="4D4D4C"/>
                  </a:solidFill>
                  <a:latin typeface="Verdana" panose="020B0604030504040204" pitchFamily="34" charset="0"/>
                  <a:ea typeface="Verdana" panose="020B0604030504040204" pitchFamily="34" charset="0"/>
                </a:rPr>
                <a:t>Banca Proponente dell’Ordinante/STD</a:t>
              </a:r>
            </a:p>
          </p:txBody>
        </p:sp>
      </p:grpSp>
      <p:grpSp>
        <p:nvGrpSpPr>
          <p:cNvPr id="8" name="Group 6">
            <a:extLst>
              <a:ext uri="{FF2B5EF4-FFF2-40B4-BE49-F238E27FC236}">
                <a16:creationId xmlns:a16="http://schemas.microsoft.com/office/drawing/2014/main" id="{923D4A7A-8DBC-43A8-ACBD-188EB469C486}"/>
              </a:ext>
            </a:extLst>
          </p:cNvPr>
          <p:cNvGrpSpPr>
            <a:grpSpLocks/>
          </p:cNvGrpSpPr>
          <p:nvPr/>
        </p:nvGrpSpPr>
        <p:grpSpPr bwMode="auto">
          <a:xfrm>
            <a:off x="5114445" y="1749425"/>
            <a:ext cx="1294292" cy="651455"/>
            <a:chOff x="1980" y="1016"/>
            <a:chExt cx="1130" cy="645"/>
          </a:xfrm>
        </p:grpSpPr>
        <p:pic>
          <p:nvPicPr>
            <p:cNvPr id="9" name="Picture 7" descr="BS01022_">
              <a:extLst>
                <a:ext uri="{FF2B5EF4-FFF2-40B4-BE49-F238E27FC236}">
                  <a16:creationId xmlns:a16="http://schemas.microsoft.com/office/drawing/2014/main" id="{4AB47A19-BF7E-49B2-AFB7-B67BCA382678}"/>
                </a:ext>
              </a:extLst>
            </p:cNvPr>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2" y="1016"/>
              <a:ext cx="46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8">
              <a:extLst>
                <a:ext uri="{FF2B5EF4-FFF2-40B4-BE49-F238E27FC236}">
                  <a16:creationId xmlns:a16="http://schemas.microsoft.com/office/drawing/2014/main" id="{FBB6739D-D395-4B13-8F0F-E7379C9DF7D7}"/>
                </a:ext>
              </a:extLst>
            </p:cNvPr>
            <p:cNvSpPr txBox="1">
              <a:spLocks noChangeArrowheads="1"/>
            </p:cNvSpPr>
            <p:nvPr/>
          </p:nvSpPr>
          <p:spPr bwMode="auto">
            <a:xfrm>
              <a:off x="1980" y="1414"/>
              <a:ext cx="1130"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spcBef>
                  <a:spcPct val="50000"/>
                </a:spcBef>
                <a:defRPr/>
              </a:pPr>
              <a:r>
                <a:rPr lang="it-IT" sz="900" b="1" i="1" dirty="0">
                  <a:solidFill>
                    <a:srgbClr val="4D4D4C"/>
                  </a:solidFill>
                  <a:latin typeface="Verdana" panose="020B0604030504040204" pitchFamily="34" charset="0"/>
                  <a:ea typeface="Verdana" panose="020B0604030504040204" pitchFamily="34" charset="0"/>
                </a:rPr>
                <a:t>Banca Passiva dell’Ordinante/STD</a:t>
              </a:r>
            </a:p>
          </p:txBody>
        </p:sp>
      </p:grpSp>
      <p:sp>
        <p:nvSpPr>
          <p:cNvPr id="11" name="Text Box 9">
            <a:extLst>
              <a:ext uri="{FF2B5EF4-FFF2-40B4-BE49-F238E27FC236}">
                <a16:creationId xmlns:a16="http://schemas.microsoft.com/office/drawing/2014/main" id="{F22D60C9-B38B-4482-B75F-26034A6BBCE9}"/>
              </a:ext>
            </a:extLst>
          </p:cNvPr>
          <p:cNvSpPr txBox="1">
            <a:spLocks noChangeArrowheads="1"/>
          </p:cNvSpPr>
          <p:nvPr/>
        </p:nvSpPr>
        <p:spPr bwMode="auto">
          <a:xfrm>
            <a:off x="2311400" y="2479262"/>
            <a:ext cx="1831975" cy="12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900" b="1">
                <a:solidFill>
                  <a:srgbClr val="4D4D4C"/>
                </a:solidFill>
                <a:latin typeface="Verdana" panose="020B0604030504040204" pitchFamily="34" charset="0"/>
                <a:ea typeface="Verdana" panose="020B0604030504040204" pitchFamily="34" charset="0"/>
              </a:rPr>
              <a:t>1: Invio richiesta di servizio</a:t>
            </a:r>
          </a:p>
        </p:txBody>
      </p:sp>
      <p:sp>
        <p:nvSpPr>
          <p:cNvPr id="12" name="Rectangle 10">
            <a:extLst>
              <a:ext uri="{FF2B5EF4-FFF2-40B4-BE49-F238E27FC236}">
                <a16:creationId xmlns:a16="http://schemas.microsoft.com/office/drawing/2014/main" id="{2E1D7DB8-CA72-4370-AF4B-1EAF6C81E205}"/>
              </a:ext>
            </a:extLst>
          </p:cNvPr>
          <p:cNvSpPr>
            <a:spLocks noChangeArrowheads="1"/>
          </p:cNvSpPr>
          <p:nvPr/>
        </p:nvSpPr>
        <p:spPr bwMode="auto">
          <a:xfrm>
            <a:off x="5761038" y="3895725"/>
            <a:ext cx="176212" cy="558800"/>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13" name="Text Box 11">
            <a:extLst>
              <a:ext uri="{FF2B5EF4-FFF2-40B4-BE49-F238E27FC236}">
                <a16:creationId xmlns:a16="http://schemas.microsoft.com/office/drawing/2014/main" id="{E89DEA41-EB0D-4BB9-BA52-436A28A5A364}"/>
              </a:ext>
            </a:extLst>
          </p:cNvPr>
          <p:cNvSpPr txBox="1">
            <a:spLocks noChangeArrowheads="1"/>
          </p:cNvSpPr>
          <p:nvPr/>
        </p:nvSpPr>
        <p:spPr bwMode="auto">
          <a:xfrm>
            <a:off x="6062663" y="2541938"/>
            <a:ext cx="1560744" cy="373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900" b="1" dirty="0">
                <a:solidFill>
                  <a:srgbClr val="4D4D4C"/>
                </a:solidFill>
                <a:latin typeface="Verdana" panose="020B0604030504040204" pitchFamily="34" charset="0"/>
                <a:ea typeface="Verdana" panose="020B0604030504040204" pitchFamily="34" charset="0"/>
              </a:rPr>
              <a:t>2: </a:t>
            </a:r>
            <a:r>
              <a:rPr lang="it-IT" sz="900" b="1" dirty="0" err="1">
                <a:solidFill>
                  <a:srgbClr val="4D4D4C"/>
                </a:solidFill>
                <a:latin typeface="Verdana" panose="020B0604030504040204" pitchFamily="34" charset="0"/>
                <a:ea typeface="Verdana" panose="020B0604030504040204" pitchFamily="34" charset="0"/>
              </a:rPr>
              <a:t>Parsing</a:t>
            </a:r>
            <a:r>
              <a:rPr lang="it-IT" sz="900" b="1" dirty="0">
                <a:solidFill>
                  <a:srgbClr val="4D4D4C"/>
                </a:solidFill>
                <a:latin typeface="Verdana" panose="020B0604030504040204" pitchFamily="34" charset="0"/>
                <a:ea typeface="Verdana" panose="020B0604030504040204" pitchFamily="34" charset="0"/>
              </a:rPr>
              <a:t> del messaggio (validazione XML/XSD) </a:t>
            </a:r>
          </a:p>
        </p:txBody>
      </p:sp>
      <p:sp>
        <p:nvSpPr>
          <p:cNvPr id="14" name="Text Box 12">
            <a:extLst>
              <a:ext uri="{FF2B5EF4-FFF2-40B4-BE49-F238E27FC236}">
                <a16:creationId xmlns:a16="http://schemas.microsoft.com/office/drawing/2014/main" id="{D9CFEFB5-6C9C-4985-8A9A-01A03717FB4F}"/>
              </a:ext>
            </a:extLst>
          </p:cNvPr>
          <p:cNvSpPr txBox="1">
            <a:spLocks noChangeArrowheads="1"/>
          </p:cNvSpPr>
          <p:nvPr/>
        </p:nvSpPr>
        <p:spPr bwMode="auto">
          <a:xfrm>
            <a:off x="6102350" y="3614615"/>
            <a:ext cx="1524233" cy="99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900" b="1" dirty="0">
                <a:solidFill>
                  <a:srgbClr val="4D4D4C"/>
                </a:solidFill>
                <a:latin typeface="Verdana" panose="020B0604030504040204" pitchFamily="34" charset="0"/>
                <a:ea typeface="Verdana" panose="020B0604030504040204" pitchFamily="34" charset="0"/>
              </a:rPr>
              <a:t>5: Verifica sostanziale dei dati relativi (es. verifica conto dell’ordinante - cioè che il conto indicato corrisponda effettivamente a quello intestato all’ordinante)</a:t>
            </a:r>
          </a:p>
        </p:txBody>
      </p:sp>
      <p:sp>
        <p:nvSpPr>
          <p:cNvPr id="15" name="Text Box 13">
            <a:extLst>
              <a:ext uri="{FF2B5EF4-FFF2-40B4-BE49-F238E27FC236}">
                <a16:creationId xmlns:a16="http://schemas.microsoft.com/office/drawing/2014/main" id="{425A094E-AD45-4BC3-85B6-168637AB1787}"/>
              </a:ext>
            </a:extLst>
          </p:cNvPr>
          <p:cNvSpPr txBox="1">
            <a:spLocks noChangeArrowheads="1"/>
          </p:cNvSpPr>
          <p:nvPr/>
        </p:nvSpPr>
        <p:spPr bwMode="auto">
          <a:xfrm>
            <a:off x="6102351" y="4863083"/>
            <a:ext cx="1525588" cy="387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70000"/>
              </a:lnSpc>
              <a:defRPr/>
            </a:pPr>
            <a:r>
              <a:rPr lang="it-IT" sz="900" b="1">
                <a:solidFill>
                  <a:srgbClr val="4D4D4C"/>
                </a:solidFill>
                <a:latin typeface="Verdana" panose="020B0604030504040204" pitchFamily="34" charset="0"/>
                <a:ea typeface="Verdana" panose="020B0604030504040204" pitchFamily="34" charset="0"/>
              </a:rPr>
              <a:t>8: Verifica della disponibilità per l’esecuzione dell’addebito</a:t>
            </a:r>
          </a:p>
        </p:txBody>
      </p:sp>
      <p:sp>
        <p:nvSpPr>
          <p:cNvPr id="16" name="Text Box 14">
            <a:extLst>
              <a:ext uri="{FF2B5EF4-FFF2-40B4-BE49-F238E27FC236}">
                <a16:creationId xmlns:a16="http://schemas.microsoft.com/office/drawing/2014/main" id="{CD98AA9C-6F69-4DCB-B8A5-E8849F32FC63}"/>
              </a:ext>
            </a:extLst>
          </p:cNvPr>
          <p:cNvSpPr txBox="1">
            <a:spLocks noChangeArrowheads="1"/>
          </p:cNvSpPr>
          <p:nvPr/>
        </p:nvSpPr>
        <p:spPr bwMode="auto">
          <a:xfrm>
            <a:off x="890588" y="4926798"/>
            <a:ext cx="4492625" cy="290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it-IT" sz="900" b="1" dirty="0">
                <a:solidFill>
                  <a:srgbClr val="4D4D4C"/>
                </a:solidFill>
                <a:latin typeface="Verdana" panose="020B0604030504040204" pitchFamily="34" charset="0"/>
                <a:ea typeface="Verdana" panose="020B0604030504040204" pitchFamily="34" charset="0"/>
              </a:rPr>
              <a:t>9: Invio stato avanzamento relativo a controlli sostanziali sulle singole disposizioni di accredito (contiene il CRO o numero assegno)</a:t>
            </a:r>
          </a:p>
        </p:txBody>
      </p:sp>
      <p:sp>
        <p:nvSpPr>
          <p:cNvPr id="17" name="Text Box 15">
            <a:extLst>
              <a:ext uri="{FF2B5EF4-FFF2-40B4-BE49-F238E27FC236}">
                <a16:creationId xmlns:a16="http://schemas.microsoft.com/office/drawing/2014/main" id="{22D8E0C1-47E8-44B0-A91A-DE46A16527AD}"/>
              </a:ext>
            </a:extLst>
          </p:cNvPr>
          <p:cNvSpPr txBox="1">
            <a:spLocks noChangeArrowheads="1"/>
          </p:cNvSpPr>
          <p:nvPr/>
        </p:nvSpPr>
        <p:spPr bwMode="auto">
          <a:xfrm>
            <a:off x="890588" y="3291648"/>
            <a:ext cx="4332287" cy="138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it-IT" sz="900" b="1" dirty="0">
                <a:solidFill>
                  <a:srgbClr val="4D4D4C"/>
                </a:solidFill>
                <a:latin typeface="Verdana" panose="020B0604030504040204" pitchFamily="34" charset="0"/>
                <a:ea typeface="Verdana" panose="020B0604030504040204" pitchFamily="34" charset="0"/>
              </a:rPr>
              <a:t>4: Invio stato avanzamento relativo a controlli formali e applicativi</a:t>
            </a:r>
          </a:p>
        </p:txBody>
      </p:sp>
      <p:sp>
        <p:nvSpPr>
          <p:cNvPr id="18" name="Line 16">
            <a:extLst>
              <a:ext uri="{FF2B5EF4-FFF2-40B4-BE49-F238E27FC236}">
                <a16:creationId xmlns:a16="http://schemas.microsoft.com/office/drawing/2014/main" id="{53A8067A-670C-4B10-A755-DD4BB3A56518}"/>
              </a:ext>
            </a:extLst>
          </p:cNvPr>
          <p:cNvSpPr>
            <a:spLocks noChangeShapeType="1"/>
          </p:cNvSpPr>
          <p:nvPr/>
        </p:nvSpPr>
        <p:spPr bwMode="auto">
          <a:xfrm flipH="1">
            <a:off x="720725" y="5268913"/>
            <a:ext cx="5078413" cy="11112"/>
          </a:xfrm>
          <a:prstGeom prst="line">
            <a:avLst/>
          </a:prstGeom>
          <a:noFill/>
          <a:ln w="254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19" name="Line 17">
            <a:extLst>
              <a:ext uri="{FF2B5EF4-FFF2-40B4-BE49-F238E27FC236}">
                <a16:creationId xmlns:a16="http://schemas.microsoft.com/office/drawing/2014/main" id="{124A90CA-EA90-440F-9136-8B3399B35541}"/>
              </a:ext>
            </a:extLst>
          </p:cNvPr>
          <p:cNvSpPr>
            <a:spLocks noChangeShapeType="1"/>
          </p:cNvSpPr>
          <p:nvPr/>
        </p:nvSpPr>
        <p:spPr bwMode="auto">
          <a:xfrm flipV="1">
            <a:off x="6413500" y="2065338"/>
            <a:ext cx="1588"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lIns="0" tIns="0" rIns="0" bIns="0">
            <a:spAutoFit/>
          </a:bodyP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nvGrpSpPr>
          <p:cNvPr id="20" name="Group 18">
            <a:extLst>
              <a:ext uri="{FF2B5EF4-FFF2-40B4-BE49-F238E27FC236}">
                <a16:creationId xmlns:a16="http://schemas.microsoft.com/office/drawing/2014/main" id="{B054F0EC-EE78-4A50-A8FB-6A10586AE0A7}"/>
              </a:ext>
            </a:extLst>
          </p:cNvPr>
          <p:cNvGrpSpPr>
            <a:grpSpLocks/>
          </p:cNvGrpSpPr>
          <p:nvPr/>
        </p:nvGrpSpPr>
        <p:grpSpPr bwMode="auto">
          <a:xfrm>
            <a:off x="600075" y="2447925"/>
            <a:ext cx="5235575" cy="3243263"/>
            <a:chOff x="1096" y="1438"/>
            <a:chExt cx="3298" cy="2517"/>
          </a:xfrm>
        </p:grpSpPr>
        <p:sp>
          <p:nvSpPr>
            <p:cNvPr id="21" name="Line 19">
              <a:extLst>
                <a:ext uri="{FF2B5EF4-FFF2-40B4-BE49-F238E27FC236}">
                  <a16:creationId xmlns:a16="http://schemas.microsoft.com/office/drawing/2014/main" id="{C61857D1-C90C-4AF6-9787-78918ED949C1}"/>
                </a:ext>
              </a:extLst>
            </p:cNvPr>
            <p:cNvSpPr>
              <a:spLocks noChangeShapeType="1"/>
            </p:cNvSpPr>
            <p:nvPr/>
          </p:nvSpPr>
          <p:spPr bwMode="auto">
            <a:xfrm>
              <a:off x="1096" y="1438"/>
              <a:ext cx="1" cy="2517"/>
            </a:xfrm>
            <a:prstGeom prst="line">
              <a:avLst/>
            </a:prstGeom>
            <a:noFill/>
            <a:ln w="6350">
              <a:solidFill>
                <a:srgbClr val="0000FF"/>
              </a:solidFill>
              <a:prstDash val="sysDot"/>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2" name="Line 20">
              <a:extLst>
                <a:ext uri="{FF2B5EF4-FFF2-40B4-BE49-F238E27FC236}">
                  <a16:creationId xmlns:a16="http://schemas.microsoft.com/office/drawing/2014/main" id="{CF99FE0B-91BA-4831-B377-1740D42B851C}"/>
                </a:ext>
              </a:extLst>
            </p:cNvPr>
            <p:cNvSpPr>
              <a:spLocks noChangeShapeType="1"/>
            </p:cNvSpPr>
            <p:nvPr/>
          </p:nvSpPr>
          <p:spPr bwMode="auto">
            <a:xfrm>
              <a:off x="4393" y="1448"/>
              <a:ext cx="1" cy="2453"/>
            </a:xfrm>
            <a:prstGeom prst="line">
              <a:avLst/>
            </a:prstGeom>
            <a:noFill/>
            <a:ln w="6350">
              <a:solidFill>
                <a:srgbClr val="0000FF"/>
              </a:solidFill>
              <a:prstDash val="sysDot"/>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sp>
        <p:nvSpPr>
          <p:cNvPr id="23" name="Rectangle 21">
            <a:extLst>
              <a:ext uri="{FF2B5EF4-FFF2-40B4-BE49-F238E27FC236}">
                <a16:creationId xmlns:a16="http://schemas.microsoft.com/office/drawing/2014/main" id="{12C170B7-B785-471C-AB77-F46281E8826A}"/>
              </a:ext>
            </a:extLst>
          </p:cNvPr>
          <p:cNvSpPr>
            <a:spLocks noChangeArrowheads="1"/>
          </p:cNvSpPr>
          <p:nvPr/>
        </p:nvSpPr>
        <p:spPr bwMode="auto">
          <a:xfrm>
            <a:off x="512763" y="2455863"/>
            <a:ext cx="198437" cy="187325"/>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4" name="Text Box 22">
            <a:extLst>
              <a:ext uri="{FF2B5EF4-FFF2-40B4-BE49-F238E27FC236}">
                <a16:creationId xmlns:a16="http://schemas.microsoft.com/office/drawing/2014/main" id="{90E1CD05-A965-452D-A8CA-0ADE42CD4640}"/>
              </a:ext>
            </a:extLst>
          </p:cNvPr>
          <p:cNvSpPr txBox="1">
            <a:spLocks noChangeArrowheads="1"/>
          </p:cNvSpPr>
          <p:nvPr/>
        </p:nvSpPr>
        <p:spPr bwMode="auto">
          <a:xfrm>
            <a:off x="5770675" y="3540532"/>
            <a:ext cx="14106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2000">
                <a:solidFill>
                  <a:srgbClr val="0033CC"/>
                </a:solidFill>
                <a:latin typeface="Verdana" panose="020B0604030504040204" pitchFamily="34" charset="0"/>
                <a:ea typeface="Verdana" panose="020B0604030504040204" pitchFamily="34" charset="0"/>
                <a:sym typeface="Symbol" pitchFamily="18" charset="2"/>
              </a:rPr>
              <a:t></a:t>
            </a:r>
          </a:p>
        </p:txBody>
      </p:sp>
      <p:sp>
        <p:nvSpPr>
          <p:cNvPr id="25" name="Line 23">
            <a:extLst>
              <a:ext uri="{FF2B5EF4-FFF2-40B4-BE49-F238E27FC236}">
                <a16:creationId xmlns:a16="http://schemas.microsoft.com/office/drawing/2014/main" id="{903466D5-DFC0-4C10-ADD6-5E6748A69EA8}"/>
              </a:ext>
            </a:extLst>
          </p:cNvPr>
          <p:cNvSpPr>
            <a:spLocks noChangeShapeType="1"/>
          </p:cNvSpPr>
          <p:nvPr/>
        </p:nvSpPr>
        <p:spPr bwMode="auto">
          <a:xfrm flipH="1">
            <a:off x="625475" y="4032250"/>
            <a:ext cx="5122863" cy="1588"/>
          </a:xfrm>
          <a:prstGeom prst="line">
            <a:avLst/>
          </a:prstGeom>
          <a:noFill/>
          <a:ln w="254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6" name="Text Box 24">
            <a:extLst>
              <a:ext uri="{FF2B5EF4-FFF2-40B4-BE49-F238E27FC236}">
                <a16:creationId xmlns:a16="http://schemas.microsoft.com/office/drawing/2014/main" id="{8D321C45-9B9E-454F-A30F-99B559A7F17F}"/>
              </a:ext>
            </a:extLst>
          </p:cNvPr>
          <p:cNvSpPr txBox="1">
            <a:spLocks noChangeArrowheads="1"/>
          </p:cNvSpPr>
          <p:nvPr/>
        </p:nvSpPr>
        <p:spPr bwMode="auto">
          <a:xfrm>
            <a:off x="1536700" y="3859814"/>
            <a:ext cx="3325813"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defRPr/>
            </a:pPr>
            <a:r>
              <a:rPr lang="it-IT" sz="900" b="1">
                <a:solidFill>
                  <a:srgbClr val="4D4D4C"/>
                </a:solidFill>
                <a:latin typeface="Verdana" panose="020B0604030504040204" pitchFamily="34" charset="0"/>
                <a:ea typeface="Verdana" panose="020B0604030504040204" pitchFamily="34" charset="0"/>
              </a:rPr>
              <a:t>6: Invio stato avanzamento di “work in progress”</a:t>
            </a:r>
          </a:p>
        </p:txBody>
      </p:sp>
      <p:sp>
        <p:nvSpPr>
          <p:cNvPr id="27" name="Line 25">
            <a:extLst>
              <a:ext uri="{FF2B5EF4-FFF2-40B4-BE49-F238E27FC236}">
                <a16:creationId xmlns:a16="http://schemas.microsoft.com/office/drawing/2014/main" id="{DED2D563-76EF-44CE-BCB2-027C1747BC07}"/>
              </a:ext>
            </a:extLst>
          </p:cNvPr>
          <p:cNvSpPr>
            <a:spLocks noChangeShapeType="1"/>
          </p:cNvSpPr>
          <p:nvPr/>
        </p:nvSpPr>
        <p:spPr bwMode="auto">
          <a:xfrm flipV="1">
            <a:off x="512763" y="2641600"/>
            <a:ext cx="5248275" cy="1588"/>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8" name="Line 26">
            <a:extLst>
              <a:ext uri="{FF2B5EF4-FFF2-40B4-BE49-F238E27FC236}">
                <a16:creationId xmlns:a16="http://schemas.microsoft.com/office/drawing/2014/main" id="{EE7072EA-86F8-4D6E-BE06-5101E710A6F5}"/>
              </a:ext>
            </a:extLst>
          </p:cNvPr>
          <p:cNvSpPr>
            <a:spLocks noChangeShapeType="1"/>
          </p:cNvSpPr>
          <p:nvPr/>
        </p:nvSpPr>
        <p:spPr bwMode="auto">
          <a:xfrm flipH="1">
            <a:off x="625475" y="3490913"/>
            <a:ext cx="5135563" cy="1587"/>
          </a:xfrm>
          <a:prstGeom prst="line">
            <a:avLst/>
          </a:prstGeom>
          <a:noFill/>
          <a:ln w="25400">
            <a:solidFill>
              <a:srgbClr val="0033CC"/>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9" name="Text Box 27">
            <a:extLst>
              <a:ext uri="{FF2B5EF4-FFF2-40B4-BE49-F238E27FC236}">
                <a16:creationId xmlns:a16="http://schemas.microsoft.com/office/drawing/2014/main" id="{19F5D9A7-2310-4BF4-B2AE-5E51B0057333}"/>
              </a:ext>
            </a:extLst>
          </p:cNvPr>
          <p:cNvSpPr txBox="1">
            <a:spLocks noChangeArrowheads="1"/>
          </p:cNvSpPr>
          <p:nvPr/>
        </p:nvSpPr>
        <p:spPr bwMode="auto">
          <a:xfrm>
            <a:off x="5775437" y="4459695"/>
            <a:ext cx="14106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2000">
                <a:solidFill>
                  <a:srgbClr val="0033CC"/>
                </a:solidFill>
                <a:latin typeface="Verdana" panose="020B0604030504040204" pitchFamily="34" charset="0"/>
                <a:ea typeface="Verdana" panose="020B0604030504040204" pitchFamily="34" charset="0"/>
                <a:sym typeface="Symbol" pitchFamily="18" charset="2"/>
              </a:rPr>
              <a:t></a:t>
            </a:r>
          </a:p>
        </p:txBody>
      </p:sp>
      <p:sp>
        <p:nvSpPr>
          <p:cNvPr id="30" name="Rectangle 28">
            <a:extLst>
              <a:ext uri="{FF2B5EF4-FFF2-40B4-BE49-F238E27FC236}">
                <a16:creationId xmlns:a16="http://schemas.microsoft.com/office/drawing/2014/main" id="{8029E3B8-F061-46CD-A4DF-6693B48B72CE}"/>
              </a:ext>
            </a:extLst>
          </p:cNvPr>
          <p:cNvSpPr>
            <a:spLocks noChangeArrowheads="1"/>
          </p:cNvSpPr>
          <p:nvPr/>
        </p:nvSpPr>
        <p:spPr bwMode="auto">
          <a:xfrm>
            <a:off x="5741988" y="4756150"/>
            <a:ext cx="195262" cy="514350"/>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1" name="Line 29">
            <a:extLst>
              <a:ext uri="{FF2B5EF4-FFF2-40B4-BE49-F238E27FC236}">
                <a16:creationId xmlns:a16="http://schemas.microsoft.com/office/drawing/2014/main" id="{F16AE806-E711-4F05-8194-E716D9E7C3A6}"/>
              </a:ext>
            </a:extLst>
          </p:cNvPr>
          <p:cNvSpPr>
            <a:spLocks noChangeShapeType="1"/>
          </p:cNvSpPr>
          <p:nvPr/>
        </p:nvSpPr>
        <p:spPr bwMode="auto">
          <a:xfrm flipH="1">
            <a:off x="625475" y="4452938"/>
            <a:ext cx="5122863" cy="1587"/>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2" name="Oval 30">
            <a:extLst>
              <a:ext uri="{FF2B5EF4-FFF2-40B4-BE49-F238E27FC236}">
                <a16:creationId xmlns:a16="http://schemas.microsoft.com/office/drawing/2014/main" id="{52C8317B-0D41-426B-BD94-62696365A694}"/>
              </a:ext>
            </a:extLst>
          </p:cNvPr>
          <p:cNvSpPr>
            <a:spLocks noChangeArrowheads="1"/>
          </p:cNvSpPr>
          <p:nvPr/>
        </p:nvSpPr>
        <p:spPr bwMode="auto">
          <a:xfrm>
            <a:off x="506413" y="5173663"/>
            <a:ext cx="188912" cy="203200"/>
          </a:xfrm>
          <a:prstGeom prst="ellipse">
            <a:avLst/>
          </a:prstGeom>
          <a:solidFill>
            <a:srgbClr val="0000FF"/>
          </a:solidFill>
          <a:ln w="25400">
            <a:solidFill>
              <a:srgbClr val="0000FF"/>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3" name="Line 31">
            <a:extLst>
              <a:ext uri="{FF2B5EF4-FFF2-40B4-BE49-F238E27FC236}">
                <a16:creationId xmlns:a16="http://schemas.microsoft.com/office/drawing/2014/main" id="{7C52A267-0A89-4BEF-8EBC-8619C4AE1B2C}"/>
              </a:ext>
            </a:extLst>
          </p:cNvPr>
          <p:cNvSpPr>
            <a:spLocks noChangeShapeType="1"/>
          </p:cNvSpPr>
          <p:nvPr/>
        </p:nvSpPr>
        <p:spPr bwMode="auto">
          <a:xfrm flipH="1" flipV="1">
            <a:off x="265113" y="5899150"/>
            <a:ext cx="450850" cy="1588"/>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4" name="Text Box 32">
            <a:extLst>
              <a:ext uri="{FF2B5EF4-FFF2-40B4-BE49-F238E27FC236}">
                <a16:creationId xmlns:a16="http://schemas.microsoft.com/office/drawing/2014/main" id="{6766FED5-03E8-4AAC-ACE6-5BA4F9F35696}"/>
              </a:ext>
            </a:extLst>
          </p:cNvPr>
          <p:cNvSpPr txBox="1">
            <a:spLocks noChangeArrowheads="1"/>
          </p:cNvSpPr>
          <p:nvPr/>
        </p:nvSpPr>
        <p:spPr bwMode="auto">
          <a:xfrm>
            <a:off x="845253" y="5838412"/>
            <a:ext cx="1332096" cy="12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900">
                <a:solidFill>
                  <a:srgbClr val="4D4D4C"/>
                </a:solidFill>
                <a:latin typeface="Verdana" panose="020B0604030504040204" pitchFamily="34" charset="0"/>
                <a:ea typeface="Verdana" panose="020B0604030504040204" pitchFamily="34" charset="0"/>
              </a:rPr>
              <a:t>Messaggio obbligatorio</a:t>
            </a:r>
          </a:p>
        </p:txBody>
      </p:sp>
      <p:sp>
        <p:nvSpPr>
          <p:cNvPr id="35" name="Line 33">
            <a:extLst>
              <a:ext uri="{FF2B5EF4-FFF2-40B4-BE49-F238E27FC236}">
                <a16:creationId xmlns:a16="http://schemas.microsoft.com/office/drawing/2014/main" id="{18D890A4-A6BC-4CFB-A81B-EA268C0E9D39}"/>
              </a:ext>
            </a:extLst>
          </p:cNvPr>
          <p:cNvSpPr>
            <a:spLocks noChangeShapeType="1"/>
          </p:cNvSpPr>
          <p:nvPr/>
        </p:nvSpPr>
        <p:spPr bwMode="auto">
          <a:xfrm flipH="1" flipV="1">
            <a:off x="265113" y="6064250"/>
            <a:ext cx="450850" cy="1588"/>
          </a:xfrm>
          <a:prstGeom prst="line">
            <a:avLst/>
          </a:prstGeom>
          <a:noFill/>
          <a:ln w="25400">
            <a:solidFill>
              <a:srgbClr val="0000FF"/>
            </a:solidFill>
            <a:prstDash val="dash"/>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6" name="Text Box 34">
            <a:extLst>
              <a:ext uri="{FF2B5EF4-FFF2-40B4-BE49-F238E27FC236}">
                <a16:creationId xmlns:a16="http://schemas.microsoft.com/office/drawing/2014/main" id="{B06F9E85-F0B3-4AF8-9117-87956E9FD8FA}"/>
              </a:ext>
            </a:extLst>
          </p:cNvPr>
          <p:cNvSpPr txBox="1">
            <a:spLocks noChangeArrowheads="1"/>
          </p:cNvSpPr>
          <p:nvPr/>
        </p:nvSpPr>
        <p:spPr bwMode="auto">
          <a:xfrm>
            <a:off x="845664" y="6003512"/>
            <a:ext cx="1247136" cy="12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900">
                <a:solidFill>
                  <a:srgbClr val="4D4D4C"/>
                </a:solidFill>
                <a:latin typeface="Verdana" panose="020B0604030504040204" pitchFamily="34" charset="0"/>
                <a:ea typeface="Verdana" panose="020B0604030504040204" pitchFamily="34" charset="0"/>
              </a:rPr>
              <a:t>Messaggio facoltativo</a:t>
            </a:r>
          </a:p>
        </p:txBody>
      </p:sp>
      <p:sp>
        <p:nvSpPr>
          <p:cNvPr id="37" name="Rectangle 36">
            <a:extLst>
              <a:ext uri="{FF2B5EF4-FFF2-40B4-BE49-F238E27FC236}">
                <a16:creationId xmlns:a16="http://schemas.microsoft.com/office/drawing/2014/main" id="{695E4B41-777E-4F0C-8CF5-F18B3EB8E0AF}"/>
              </a:ext>
            </a:extLst>
          </p:cNvPr>
          <p:cNvSpPr>
            <a:spLocks noChangeArrowheads="1"/>
          </p:cNvSpPr>
          <p:nvPr/>
        </p:nvSpPr>
        <p:spPr bwMode="auto">
          <a:xfrm>
            <a:off x="5759450" y="2641600"/>
            <a:ext cx="179388" cy="850900"/>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8" name="Text Box 38">
            <a:extLst>
              <a:ext uri="{FF2B5EF4-FFF2-40B4-BE49-F238E27FC236}">
                <a16:creationId xmlns:a16="http://schemas.microsoft.com/office/drawing/2014/main" id="{2DA9D77C-E4A0-42E9-ACAB-9F29B96E6240}"/>
              </a:ext>
            </a:extLst>
          </p:cNvPr>
          <p:cNvSpPr txBox="1">
            <a:spLocks noChangeArrowheads="1"/>
          </p:cNvSpPr>
          <p:nvPr/>
        </p:nvSpPr>
        <p:spPr bwMode="auto">
          <a:xfrm>
            <a:off x="6070600" y="3144014"/>
            <a:ext cx="1613655" cy="2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900" b="1">
                <a:solidFill>
                  <a:srgbClr val="4D4D4C"/>
                </a:solidFill>
                <a:latin typeface="Verdana" panose="020B0604030504040204" pitchFamily="34" charset="0"/>
                <a:ea typeface="Verdana" panose="020B0604030504040204" pitchFamily="34" charset="0"/>
              </a:rPr>
              <a:t>3: Controlli applicativi sui dati ricevuti</a:t>
            </a:r>
          </a:p>
        </p:txBody>
      </p:sp>
      <p:sp>
        <p:nvSpPr>
          <p:cNvPr id="39" name="Text Box 39">
            <a:extLst>
              <a:ext uri="{FF2B5EF4-FFF2-40B4-BE49-F238E27FC236}">
                <a16:creationId xmlns:a16="http://schemas.microsoft.com/office/drawing/2014/main" id="{2D336BF3-61CF-4BBA-8059-9535C7311656}"/>
              </a:ext>
            </a:extLst>
          </p:cNvPr>
          <p:cNvSpPr txBox="1">
            <a:spLocks noChangeArrowheads="1"/>
          </p:cNvSpPr>
          <p:nvPr/>
        </p:nvSpPr>
        <p:spPr bwMode="auto">
          <a:xfrm>
            <a:off x="660289" y="4274151"/>
            <a:ext cx="5138849"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defRPr/>
            </a:pPr>
            <a:r>
              <a:rPr lang="it-IT" sz="900" b="1" dirty="0">
                <a:solidFill>
                  <a:srgbClr val="4D4D4C"/>
                </a:solidFill>
                <a:latin typeface="Verdana" panose="020B0604030504040204" pitchFamily="34" charset="0"/>
                <a:ea typeface="Verdana" panose="020B0604030504040204" pitchFamily="34" charset="0"/>
              </a:rPr>
              <a:t>7: Invio stato avanzamento KO relativo a controlli sostanziali su intera distinta</a:t>
            </a:r>
          </a:p>
        </p:txBody>
      </p:sp>
      <p:sp>
        <p:nvSpPr>
          <p:cNvPr id="40" name="Rectangle 3">
            <a:extLst>
              <a:ext uri="{FF2B5EF4-FFF2-40B4-BE49-F238E27FC236}">
                <a16:creationId xmlns:a16="http://schemas.microsoft.com/office/drawing/2014/main" id="{6C97B0D9-AD50-45BB-AF76-982ECB690007}"/>
              </a:ext>
            </a:extLst>
          </p:cNvPr>
          <p:cNvSpPr>
            <a:spLocks noChangeArrowheads="1"/>
          </p:cNvSpPr>
          <p:nvPr/>
        </p:nvSpPr>
        <p:spPr bwMode="auto">
          <a:xfrm>
            <a:off x="671484" y="1039773"/>
            <a:ext cx="7799387"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Workflow di Servizio: </a:t>
            </a:r>
            <a:r>
              <a:rPr lang="it-IT" sz="1600" b="1" kern="0" dirty="0" err="1">
                <a:solidFill>
                  <a:srgbClr val="FFFFFF"/>
                </a:solidFill>
                <a:latin typeface="Verdana" panose="020B0604030504040204" pitchFamily="34" charset="0"/>
                <a:ea typeface="Verdana" panose="020B0604030504040204" pitchFamily="34" charset="0"/>
              </a:rPr>
              <a:t>Sequence</a:t>
            </a:r>
            <a:r>
              <a:rPr lang="it-IT" sz="1600" b="1" kern="0" dirty="0">
                <a:solidFill>
                  <a:srgbClr val="FFFFFF"/>
                </a:solidFill>
                <a:latin typeface="Verdana" panose="020B0604030504040204" pitchFamily="34" charset="0"/>
                <a:ea typeface="Verdana" panose="020B0604030504040204" pitchFamily="34" charset="0"/>
              </a:rPr>
              <a:t> </a:t>
            </a:r>
            <a:r>
              <a:rPr lang="it-IT" sz="1600" b="1" kern="0" dirty="0" err="1">
                <a:solidFill>
                  <a:srgbClr val="FFFFFF"/>
                </a:solidFill>
                <a:latin typeface="Verdana" panose="020B0604030504040204" pitchFamily="34" charset="0"/>
                <a:ea typeface="Verdana" panose="020B0604030504040204" pitchFamily="34" charset="0"/>
              </a:rPr>
              <a:t>diagram</a:t>
            </a:r>
            <a:r>
              <a:rPr lang="it-IT" sz="1600" b="1" kern="0" dirty="0">
                <a:solidFill>
                  <a:srgbClr val="FFFFFF"/>
                </a:solidFill>
                <a:latin typeface="Verdana" panose="020B0604030504040204" pitchFamily="34" charset="0"/>
                <a:ea typeface="Verdana" panose="020B0604030504040204" pitchFamily="34" charset="0"/>
              </a:rPr>
              <a:t> e livelli di controllo </a:t>
            </a:r>
          </a:p>
        </p:txBody>
      </p:sp>
      <p:sp>
        <p:nvSpPr>
          <p:cNvPr id="41" name="Rectangle 3">
            <a:extLst>
              <a:ext uri="{FF2B5EF4-FFF2-40B4-BE49-F238E27FC236}">
                <a16:creationId xmlns:a16="http://schemas.microsoft.com/office/drawing/2014/main" id="{7CE4DD35-677E-48EA-BFD5-867C611E4B9A}"/>
              </a:ext>
            </a:extLst>
          </p:cNvPr>
          <p:cNvSpPr>
            <a:spLocks noChangeArrowheads="1"/>
          </p:cNvSpPr>
          <p:nvPr/>
        </p:nvSpPr>
        <p:spPr bwMode="auto">
          <a:xfrm>
            <a:off x="7740352" y="2438400"/>
            <a:ext cx="1376739" cy="633413"/>
          </a:xfrm>
          <a:prstGeom prst="rect">
            <a:avLst/>
          </a:prstGeom>
          <a:solidFill>
            <a:schemeClr val="bg1"/>
          </a:solidFill>
          <a:ln w="15875" algn="ctr">
            <a:solidFill>
              <a:srgbClr val="CC0000"/>
            </a:solidFill>
            <a:round/>
            <a:headEnd/>
            <a:tailEnd/>
          </a:ln>
        </p:spPr>
        <p:txBody>
          <a:bodyPr lIns="0" tIns="0" rIns="0" bIns="0" anchor="ctr"/>
          <a:lstStyle/>
          <a:p>
            <a:pPr algn="ctr" eaLnBrk="1" hangingPunct="1">
              <a:spcBef>
                <a:spcPct val="50000"/>
              </a:spcBef>
              <a:defRPr/>
            </a:pPr>
            <a:r>
              <a:rPr lang="it-IT" sz="1600" b="1" dirty="0">
                <a:solidFill>
                  <a:srgbClr val="4D4D4C"/>
                </a:solidFill>
                <a:latin typeface="Verdana" panose="020B0604030504040204" pitchFamily="34" charset="0"/>
                <a:ea typeface="Verdana" panose="020B0604030504040204" pitchFamily="34" charset="0"/>
              </a:rPr>
              <a:t>Livello 0</a:t>
            </a:r>
          </a:p>
        </p:txBody>
      </p:sp>
      <p:sp>
        <p:nvSpPr>
          <p:cNvPr id="42" name="Rectangle 3">
            <a:extLst>
              <a:ext uri="{FF2B5EF4-FFF2-40B4-BE49-F238E27FC236}">
                <a16:creationId xmlns:a16="http://schemas.microsoft.com/office/drawing/2014/main" id="{38199267-56C3-4878-B4D0-DEEB39629C62}"/>
              </a:ext>
            </a:extLst>
          </p:cNvPr>
          <p:cNvSpPr>
            <a:spLocks noChangeArrowheads="1"/>
          </p:cNvSpPr>
          <p:nvPr/>
        </p:nvSpPr>
        <p:spPr bwMode="auto">
          <a:xfrm>
            <a:off x="7740352" y="3071813"/>
            <a:ext cx="1373563" cy="542925"/>
          </a:xfrm>
          <a:prstGeom prst="rect">
            <a:avLst/>
          </a:prstGeom>
          <a:solidFill>
            <a:srgbClr val="FFCC00"/>
          </a:solidFill>
          <a:ln w="15875" algn="ctr">
            <a:solidFill>
              <a:srgbClr val="CC0000"/>
            </a:solidFill>
            <a:round/>
            <a:headEnd/>
            <a:tailEnd/>
          </a:ln>
        </p:spPr>
        <p:txBody>
          <a:bodyPr lIns="0" tIns="0" rIns="0" bIns="0" anchor="ctr"/>
          <a:lstStyle/>
          <a:p>
            <a:pPr algn="ctr" eaLnBrk="1" hangingPunct="1">
              <a:spcBef>
                <a:spcPct val="50000"/>
              </a:spcBef>
              <a:defRPr/>
            </a:pPr>
            <a:r>
              <a:rPr lang="it-IT" sz="1600" b="1" dirty="0">
                <a:solidFill>
                  <a:srgbClr val="4D4D4C"/>
                </a:solidFill>
                <a:latin typeface="Verdana" panose="020B0604030504040204" pitchFamily="34" charset="0"/>
                <a:ea typeface="Verdana" panose="020B0604030504040204" pitchFamily="34" charset="0"/>
              </a:rPr>
              <a:t>Livello 1</a:t>
            </a:r>
          </a:p>
        </p:txBody>
      </p:sp>
      <p:sp>
        <p:nvSpPr>
          <p:cNvPr id="43" name="Rectangle 3">
            <a:extLst>
              <a:ext uri="{FF2B5EF4-FFF2-40B4-BE49-F238E27FC236}">
                <a16:creationId xmlns:a16="http://schemas.microsoft.com/office/drawing/2014/main" id="{E6C69D4C-BE23-4612-8D62-4E3FF0151979}"/>
              </a:ext>
            </a:extLst>
          </p:cNvPr>
          <p:cNvSpPr>
            <a:spLocks noChangeArrowheads="1"/>
          </p:cNvSpPr>
          <p:nvPr/>
        </p:nvSpPr>
        <p:spPr bwMode="auto">
          <a:xfrm>
            <a:off x="7740352" y="3614738"/>
            <a:ext cx="1373563" cy="984250"/>
          </a:xfrm>
          <a:prstGeom prst="rect">
            <a:avLst/>
          </a:prstGeom>
          <a:solidFill>
            <a:srgbClr val="FF9900"/>
          </a:solidFill>
          <a:ln w="15875" algn="ctr">
            <a:solidFill>
              <a:srgbClr val="CC0000"/>
            </a:solidFill>
            <a:round/>
            <a:headEnd/>
            <a:tailEnd/>
          </a:ln>
        </p:spPr>
        <p:txBody>
          <a:bodyPr lIns="0" tIns="0" rIns="0" bIns="0" anchor="ctr"/>
          <a:lstStyle/>
          <a:p>
            <a:pPr algn="ctr" eaLnBrk="1" hangingPunct="1">
              <a:spcBef>
                <a:spcPct val="50000"/>
              </a:spcBef>
              <a:defRPr/>
            </a:pPr>
            <a:r>
              <a:rPr lang="it-IT" sz="1600" b="1">
                <a:solidFill>
                  <a:srgbClr val="4D4D4C"/>
                </a:solidFill>
                <a:latin typeface="Verdana" panose="020B0604030504040204" pitchFamily="34" charset="0"/>
                <a:ea typeface="Verdana" panose="020B0604030504040204" pitchFamily="34" charset="0"/>
              </a:rPr>
              <a:t>Livello 2</a:t>
            </a:r>
          </a:p>
        </p:txBody>
      </p:sp>
      <p:sp>
        <p:nvSpPr>
          <p:cNvPr id="44" name="Rectangle 3">
            <a:extLst>
              <a:ext uri="{FF2B5EF4-FFF2-40B4-BE49-F238E27FC236}">
                <a16:creationId xmlns:a16="http://schemas.microsoft.com/office/drawing/2014/main" id="{AAFA1B93-A909-4A8A-BEB3-8BBAA47DE2BF}"/>
              </a:ext>
            </a:extLst>
          </p:cNvPr>
          <p:cNvSpPr>
            <a:spLocks noChangeArrowheads="1"/>
          </p:cNvSpPr>
          <p:nvPr/>
        </p:nvSpPr>
        <p:spPr bwMode="auto">
          <a:xfrm>
            <a:off x="7740352" y="4603750"/>
            <a:ext cx="1373563" cy="804863"/>
          </a:xfrm>
          <a:prstGeom prst="rect">
            <a:avLst/>
          </a:prstGeom>
          <a:solidFill>
            <a:srgbClr val="FF9900"/>
          </a:solidFill>
          <a:ln w="15875" algn="ctr">
            <a:solidFill>
              <a:srgbClr val="CC0000"/>
            </a:solidFill>
            <a:round/>
            <a:headEnd/>
            <a:tailEnd/>
          </a:ln>
        </p:spPr>
        <p:txBody>
          <a:bodyPr lIns="0" tIns="0" rIns="0" bIns="0" anchor="ctr"/>
          <a:lstStyle/>
          <a:p>
            <a:pPr algn="ctr" eaLnBrk="1" hangingPunct="1">
              <a:spcBef>
                <a:spcPct val="50000"/>
              </a:spcBef>
              <a:defRPr/>
            </a:pPr>
            <a:r>
              <a:rPr lang="it-IT" sz="1600" b="1">
                <a:solidFill>
                  <a:srgbClr val="4D4D4C"/>
                </a:solidFill>
                <a:latin typeface="Verdana" panose="020B0604030504040204" pitchFamily="34" charset="0"/>
                <a:ea typeface="Verdana" panose="020B0604030504040204" pitchFamily="34" charset="0"/>
              </a:rPr>
              <a:t>Livello 2</a:t>
            </a:r>
          </a:p>
        </p:txBody>
      </p:sp>
      <p:sp>
        <p:nvSpPr>
          <p:cNvPr id="45" name="Text Box 48">
            <a:extLst>
              <a:ext uri="{FF2B5EF4-FFF2-40B4-BE49-F238E27FC236}">
                <a16:creationId xmlns:a16="http://schemas.microsoft.com/office/drawing/2014/main" id="{F18A460F-3F57-413B-923A-7C4F323B8FE1}"/>
              </a:ext>
            </a:extLst>
          </p:cNvPr>
          <p:cNvSpPr txBox="1">
            <a:spLocks noChangeArrowheads="1"/>
          </p:cNvSpPr>
          <p:nvPr/>
        </p:nvSpPr>
        <p:spPr bwMode="auto">
          <a:xfrm>
            <a:off x="7767262" y="1802818"/>
            <a:ext cx="1376739" cy="492443"/>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spAutoFit/>
          </a:bodyPr>
          <a:lstStyle/>
          <a:p>
            <a:pPr eaLnBrk="1" hangingPunct="1">
              <a:spcBef>
                <a:spcPct val="50000"/>
              </a:spcBef>
              <a:defRPr/>
            </a:pPr>
            <a:r>
              <a:rPr lang="it-IT" sz="1600" b="1" i="1" dirty="0">
                <a:solidFill>
                  <a:srgbClr val="4D4D4C"/>
                </a:solidFill>
                <a:latin typeface="Verdana" panose="020B0604030504040204" pitchFamily="34" charset="0"/>
                <a:ea typeface="Verdana" panose="020B0604030504040204" pitchFamily="34" charset="0"/>
              </a:rPr>
              <a:t>Controlli in ricezione</a:t>
            </a:r>
          </a:p>
        </p:txBody>
      </p:sp>
      <p:sp>
        <p:nvSpPr>
          <p:cNvPr id="46" name="Rectangle 56">
            <a:extLst>
              <a:ext uri="{FF2B5EF4-FFF2-40B4-BE49-F238E27FC236}">
                <a16:creationId xmlns:a16="http://schemas.microsoft.com/office/drawing/2014/main" id="{75765D49-C979-4A25-A49B-44CED5322289}"/>
              </a:ext>
            </a:extLst>
          </p:cNvPr>
          <p:cNvSpPr>
            <a:spLocks noChangeArrowheads="1"/>
          </p:cNvSpPr>
          <p:nvPr/>
        </p:nvSpPr>
        <p:spPr bwMode="auto">
          <a:xfrm>
            <a:off x="92076" y="4610100"/>
            <a:ext cx="9025016" cy="798513"/>
          </a:xfrm>
          <a:prstGeom prst="rect">
            <a:avLst/>
          </a:prstGeom>
          <a:noFill/>
          <a:ln w="15875" algn="ctr">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47" name="Rectangle 57">
            <a:extLst>
              <a:ext uri="{FF2B5EF4-FFF2-40B4-BE49-F238E27FC236}">
                <a16:creationId xmlns:a16="http://schemas.microsoft.com/office/drawing/2014/main" id="{F0B9B5E4-CC70-4358-BAD2-93F09BC05EB8}"/>
              </a:ext>
            </a:extLst>
          </p:cNvPr>
          <p:cNvSpPr>
            <a:spLocks noChangeArrowheads="1"/>
          </p:cNvSpPr>
          <p:nvPr/>
        </p:nvSpPr>
        <p:spPr bwMode="auto">
          <a:xfrm>
            <a:off x="92076" y="3608388"/>
            <a:ext cx="9018664" cy="989629"/>
          </a:xfrm>
          <a:prstGeom prst="rect">
            <a:avLst/>
          </a:prstGeom>
          <a:noFill/>
          <a:ln w="15875" algn="ctr">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48" name="AutoShape 60">
            <a:extLst>
              <a:ext uri="{FF2B5EF4-FFF2-40B4-BE49-F238E27FC236}">
                <a16:creationId xmlns:a16="http://schemas.microsoft.com/office/drawing/2014/main" id="{E477CCE0-1F62-487C-95AE-E669C54B7C30}"/>
              </a:ext>
            </a:extLst>
          </p:cNvPr>
          <p:cNvSpPr>
            <a:spLocks noChangeArrowheads="1"/>
          </p:cNvSpPr>
          <p:nvPr/>
        </p:nvSpPr>
        <p:spPr bwMode="auto">
          <a:xfrm>
            <a:off x="3062288" y="5589588"/>
            <a:ext cx="1890712" cy="450850"/>
          </a:xfrm>
          <a:prstGeom prst="wedgeRoundRectCallout">
            <a:avLst>
              <a:gd name="adj1" fmla="val -40764"/>
              <a:gd name="adj2" fmla="val -116551"/>
              <a:gd name="adj3" fmla="val 16667"/>
            </a:avLst>
          </a:prstGeom>
          <a:solidFill>
            <a:schemeClr val="bg1"/>
          </a:solidFill>
          <a:ln w="19050" algn="ctr">
            <a:solidFill>
              <a:schemeClr val="tx1"/>
            </a:solidFill>
            <a:miter lim="800000"/>
            <a:headEnd/>
            <a:tailEnd/>
          </a:ln>
        </p:spPr>
        <p:txBody>
          <a:bodyPr lIns="0" tIns="0" rIns="0" bIns="0" anchor="ctr"/>
          <a:lstStyle/>
          <a:p>
            <a:pPr algn="ct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Obbligatorio in caso di emissione assegni</a:t>
            </a:r>
          </a:p>
        </p:txBody>
      </p:sp>
      <p:sp>
        <p:nvSpPr>
          <p:cNvPr id="49" name="Text Box 4">
            <a:extLst>
              <a:ext uri="{FF2B5EF4-FFF2-40B4-BE49-F238E27FC236}">
                <a16:creationId xmlns:a16="http://schemas.microsoft.com/office/drawing/2014/main" id="{920B72EF-0AE7-41EF-B5FD-54E2F7FBF594}"/>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50" name="Text Box 4">
            <a:extLst>
              <a:ext uri="{FF2B5EF4-FFF2-40B4-BE49-F238E27FC236}">
                <a16:creationId xmlns:a16="http://schemas.microsoft.com/office/drawing/2014/main" id="{CDF72E11-847B-4702-9A9D-06D57855AC26}"/>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Analisi del workflow di servizio – </a:t>
            </a:r>
            <a:r>
              <a:rPr lang="it-IT" sz="1200" i="1" dirty="0" err="1">
                <a:solidFill>
                  <a:srgbClr val="EF7918"/>
                </a:solidFill>
                <a:latin typeface="Verdana" panose="020B0604030504040204" pitchFamily="34" charset="0"/>
                <a:cs typeface="Arial"/>
              </a:rPr>
              <a:t>Sequence</a:t>
            </a:r>
            <a:r>
              <a:rPr lang="it-IT" sz="1200" i="1" dirty="0">
                <a:solidFill>
                  <a:srgbClr val="EF7918"/>
                </a:solidFill>
                <a:latin typeface="Verdana" panose="020B0604030504040204" pitchFamily="34" charset="0"/>
                <a:cs typeface="Arial"/>
              </a:rPr>
              <a:t> </a:t>
            </a:r>
            <a:r>
              <a:rPr lang="it-IT" sz="1200" i="1" dirty="0" err="1">
                <a:solidFill>
                  <a:srgbClr val="EF7918"/>
                </a:solidFill>
                <a:latin typeface="Verdana" panose="020B0604030504040204" pitchFamily="34" charset="0"/>
                <a:cs typeface="Arial"/>
              </a:rPr>
              <a:t>diagram</a:t>
            </a:r>
            <a:r>
              <a:rPr lang="it-IT" sz="1200" i="1" dirty="0">
                <a:solidFill>
                  <a:srgbClr val="EF7918"/>
                </a:solidFill>
                <a:latin typeface="Verdana" panose="020B0604030504040204" pitchFamily="34" charset="0"/>
                <a:cs typeface="Arial"/>
              </a:rPr>
              <a:t> e livelli di controllo</a:t>
            </a:r>
            <a:endParaRPr lang="it-IT" sz="1200" i="1" kern="0" dirty="0">
              <a:solidFill>
                <a:srgbClr val="EF7918"/>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3667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 Box 4">
            <a:extLst>
              <a:ext uri="{FF2B5EF4-FFF2-40B4-BE49-F238E27FC236}">
                <a16:creationId xmlns:a16="http://schemas.microsoft.com/office/drawing/2014/main" id="{920B72EF-0AE7-41EF-B5FD-54E2F7FBF594}"/>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50" name="Text Box 4">
            <a:extLst>
              <a:ext uri="{FF2B5EF4-FFF2-40B4-BE49-F238E27FC236}">
                <a16:creationId xmlns:a16="http://schemas.microsoft.com/office/drawing/2014/main" id="{CDF72E11-847B-4702-9A9D-06D57855AC26}"/>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Analisi del workflow di servizio – </a:t>
            </a:r>
            <a:r>
              <a:rPr lang="it-IT" sz="1200" i="1" dirty="0" err="1">
                <a:solidFill>
                  <a:srgbClr val="EF7918"/>
                </a:solidFill>
                <a:latin typeface="Verdana" panose="020B0604030504040204" pitchFamily="34" charset="0"/>
                <a:cs typeface="Arial"/>
              </a:rPr>
              <a:t>Sequence</a:t>
            </a:r>
            <a:r>
              <a:rPr lang="it-IT" sz="1200" i="1" dirty="0">
                <a:solidFill>
                  <a:srgbClr val="EF7918"/>
                </a:solidFill>
                <a:latin typeface="Verdana" panose="020B0604030504040204" pitchFamily="34" charset="0"/>
                <a:cs typeface="Arial"/>
              </a:rPr>
              <a:t> </a:t>
            </a:r>
            <a:r>
              <a:rPr lang="it-IT" sz="1200" i="1" dirty="0" err="1">
                <a:solidFill>
                  <a:srgbClr val="EF7918"/>
                </a:solidFill>
                <a:latin typeface="Verdana" panose="020B0604030504040204" pitchFamily="34" charset="0"/>
                <a:cs typeface="Arial"/>
              </a:rPr>
              <a:t>diagram</a:t>
            </a:r>
            <a:r>
              <a:rPr lang="it-IT" sz="1200" i="1" dirty="0">
                <a:solidFill>
                  <a:srgbClr val="EF7918"/>
                </a:solidFill>
                <a:latin typeface="Verdana" panose="020B0604030504040204" pitchFamily="34" charset="0"/>
                <a:cs typeface="Arial"/>
              </a:rPr>
              <a:t> del workflow di veicolazione</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51" name="Rectangle 3">
            <a:extLst>
              <a:ext uri="{FF2B5EF4-FFF2-40B4-BE49-F238E27FC236}">
                <a16:creationId xmlns:a16="http://schemas.microsoft.com/office/drawing/2014/main" id="{A344903A-064F-4D08-9465-E8088F201C87}"/>
              </a:ext>
            </a:extLst>
          </p:cNvPr>
          <p:cNvSpPr>
            <a:spLocks noChangeArrowheads="1"/>
          </p:cNvSpPr>
          <p:nvPr/>
        </p:nvSpPr>
        <p:spPr bwMode="auto">
          <a:xfrm>
            <a:off x="1074738" y="996950"/>
            <a:ext cx="7799387"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a:solidFill>
                  <a:srgbClr val="FFFFFF"/>
                </a:solidFill>
                <a:latin typeface="Verdana" panose="020B0604030504040204" pitchFamily="34" charset="0"/>
                <a:ea typeface="Verdana" panose="020B0604030504040204" pitchFamily="34" charset="0"/>
              </a:rPr>
              <a:t>Workflow di veicolazione: messaggi di controllo</a:t>
            </a:r>
          </a:p>
        </p:txBody>
      </p:sp>
      <p:grpSp>
        <p:nvGrpSpPr>
          <p:cNvPr id="52" name="Group 3">
            <a:extLst>
              <a:ext uri="{FF2B5EF4-FFF2-40B4-BE49-F238E27FC236}">
                <a16:creationId xmlns:a16="http://schemas.microsoft.com/office/drawing/2014/main" id="{98E38F94-762C-4D3A-A75B-8D75ACBF7461}"/>
              </a:ext>
            </a:extLst>
          </p:cNvPr>
          <p:cNvGrpSpPr>
            <a:grpSpLocks/>
          </p:cNvGrpSpPr>
          <p:nvPr/>
        </p:nvGrpSpPr>
        <p:grpSpPr bwMode="auto">
          <a:xfrm>
            <a:off x="1509018" y="1449388"/>
            <a:ext cx="1293813" cy="654258"/>
            <a:chOff x="1751" y="661"/>
            <a:chExt cx="814" cy="480"/>
          </a:xfrm>
        </p:grpSpPr>
        <p:pic>
          <p:nvPicPr>
            <p:cNvPr id="53" name="Picture 4" descr="BS01022_">
              <a:extLst>
                <a:ext uri="{FF2B5EF4-FFF2-40B4-BE49-F238E27FC236}">
                  <a16:creationId xmlns:a16="http://schemas.microsoft.com/office/drawing/2014/main" id="{5D62C833-E594-4693-A3CF-9B5C48F004AF}"/>
                </a:ext>
              </a:extLst>
            </p:cNvPr>
            <p:cNvPicPr preferRelativeResize="0">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2" y="661"/>
              <a:ext cx="3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Text Box 5">
              <a:extLst>
                <a:ext uri="{FF2B5EF4-FFF2-40B4-BE49-F238E27FC236}">
                  <a16:creationId xmlns:a16="http://schemas.microsoft.com/office/drawing/2014/main" id="{E9C8775C-FE76-4FCE-84F3-45FE9CCFBE40}"/>
                </a:ext>
              </a:extLst>
            </p:cNvPr>
            <p:cNvSpPr txBox="1">
              <a:spLocks noChangeArrowheads="1"/>
            </p:cNvSpPr>
            <p:nvPr/>
          </p:nvSpPr>
          <p:spPr bwMode="auto">
            <a:xfrm>
              <a:off x="1751" y="958"/>
              <a:ext cx="814"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spcBef>
                  <a:spcPct val="50000"/>
                </a:spcBef>
                <a:defRPr/>
              </a:pPr>
              <a:r>
                <a:rPr lang="it-IT" sz="900" b="1" i="1">
                  <a:solidFill>
                    <a:srgbClr val="4D4D4C"/>
                  </a:solidFill>
                  <a:latin typeface="Verdana" panose="020B0604030504040204" pitchFamily="34" charset="0"/>
                  <a:ea typeface="Verdana" panose="020B0604030504040204" pitchFamily="34" charset="0"/>
                </a:rPr>
                <a:t>Banca Proponente dell’Ordinante/STD</a:t>
              </a:r>
            </a:p>
          </p:txBody>
        </p:sp>
      </p:grpSp>
      <p:grpSp>
        <p:nvGrpSpPr>
          <p:cNvPr id="55" name="Group 6">
            <a:extLst>
              <a:ext uri="{FF2B5EF4-FFF2-40B4-BE49-F238E27FC236}">
                <a16:creationId xmlns:a16="http://schemas.microsoft.com/office/drawing/2014/main" id="{C8A3B2B8-25C7-4A88-8978-666238F0AAC3}"/>
              </a:ext>
            </a:extLst>
          </p:cNvPr>
          <p:cNvGrpSpPr>
            <a:grpSpLocks/>
          </p:cNvGrpSpPr>
          <p:nvPr/>
        </p:nvGrpSpPr>
        <p:grpSpPr bwMode="auto">
          <a:xfrm>
            <a:off x="6588538" y="1449388"/>
            <a:ext cx="1294292" cy="651455"/>
            <a:chOff x="1980" y="1016"/>
            <a:chExt cx="1130" cy="645"/>
          </a:xfrm>
        </p:grpSpPr>
        <p:pic>
          <p:nvPicPr>
            <p:cNvPr id="56" name="Picture 7" descr="BS01022_">
              <a:extLst>
                <a:ext uri="{FF2B5EF4-FFF2-40B4-BE49-F238E27FC236}">
                  <a16:creationId xmlns:a16="http://schemas.microsoft.com/office/drawing/2014/main" id="{85AA0512-399B-4E6E-A6DC-63B88F9F52D4}"/>
                </a:ext>
              </a:extLst>
            </p:cNvPr>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2" y="1016"/>
              <a:ext cx="46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Text Box 8">
              <a:extLst>
                <a:ext uri="{FF2B5EF4-FFF2-40B4-BE49-F238E27FC236}">
                  <a16:creationId xmlns:a16="http://schemas.microsoft.com/office/drawing/2014/main" id="{43E41055-BA27-4147-AA3C-CF7236A756E1}"/>
                </a:ext>
              </a:extLst>
            </p:cNvPr>
            <p:cNvSpPr txBox="1">
              <a:spLocks noChangeArrowheads="1"/>
            </p:cNvSpPr>
            <p:nvPr/>
          </p:nvSpPr>
          <p:spPr bwMode="auto">
            <a:xfrm>
              <a:off x="1980" y="1414"/>
              <a:ext cx="1130"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spcBef>
                  <a:spcPct val="50000"/>
                </a:spcBef>
                <a:defRPr/>
              </a:pPr>
              <a:r>
                <a:rPr lang="it-IT" sz="900" b="1" i="1" dirty="0">
                  <a:solidFill>
                    <a:srgbClr val="4D4D4C"/>
                  </a:solidFill>
                  <a:latin typeface="Verdana" panose="020B0604030504040204" pitchFamily="34" charset="0"/>
                  <a:ea typeface="Verdana" panose="020B0604030504040204" pitchFamily="34" charset="0"/>
                </a:rPr>
                <a:t>Banca Passiva dell’Ordinante/STD</a:t>
              </a:r>
            </a:p>
          </p:txBody>
        </p:sp>
      </p:grpSp>
      <p:sp>
        <p:nvSpPr>
          <p:cNvPr id="58" name="Text Box 9">
            <a:extLst>
              <a:ext uri="{FF2B5EF4-FFF2-40B4-BE49-F238E27FC236}">
                <a16:creationId xmlns:a16="http://schemas.microsoft.com/office/drawing/2014/main" id="{16B9EADF-FC7F-4C48-9F5B-881FA87A3BFE}"/>
              </a:ext>
            </a:extLst>
          </p:cNvPr>
          <p:cNvSpPr txBox="1">
            <a:spLocks noChangeArrowheads="1"/>
          </p:cNvSpPr>
          <p:nvPr/>
        </p:nvSpPr>
        <p:spPr bwMode="auto">
          <a:xfrm>
            <a:off x="3868043" y="2186150"/>
            <a:ext cx="1831975" cy="11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800" b="1">
                <a:solidFill>
                  <a:srgbClr val="4D4D4C"/>
                </a:solidFill>
                <a:latin typeface="Verdana" panose="020B0604030504040204" pitchFamily="34" charset="0"/>
                <a:ea typeface="Verdana" panose="020B0604030504040204" pitchFamily="34" charset="0"/>
              </a:rPr>
              <a:t>1: Invio richiesta di servizio</a:t>
            </a:r>
          </a:p>
        </p:txBody>
      </p:sp>
      <p:sp>
        <p:nvSpPr>
          <p:cNvPr id="59" name="Text Box 11">
            <a:extLst>
              <a:ext uri="{FF2B5EF4-FFF2-40B4-BE49-F238E27FC236}">
                <a16:creationId xmlns:a16="http://schemas.microsoft.com/office/drawing/2014/main" id="{F3FC80FD-CCA8-44E4-A3A8-D261E0E59C36}"/>
              </a:ext>
            </a:extLst>
          </p:cNvPr>
          <p:cNvSpPr txBox="1">
            <a:spLocks noChangeArrowheads="1"/>
          </p:cNvSpPr>
          <p:nvPr/>
        </p:nvSpPr>
        <p:spPr bwMode="auto">
          <a:xfrm>
            <a:off x="7536756" y="2224575"/>
            <a:ext cx="1379537"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dirty="0">
                <a:solidFill>
                  <a:srgbClr val="4D4D4C"/>
                </a:solidFill>
                <a:latin typeface="Verdana" panose="020B0604030504040204" pitchFamily="34" charset="0"/>
                <a:ea typeface="Verdana" panose="020B0604030504040204" pitchFamily="34" charset="0"/>
              </a:rPr>
              <a:t>2: </a:t>
            </a:r>
            <a:r>
              <a:rPr lang="it-IT" sz="800" b="1" dirty="0" err="1">
                <a:solidFill>
                  <a:srgbClr val="4D4D4C"/>
                </a:solidFill>
                <a:latin typeface="Verdana" panose="020B0604030504040204" pitchFamily="34" charset="0"/>
                <a:ea typeface="Verdana" panose="020B0604030504040204" pitchFamily="34" charset="0"/>
              </a:rPr>
              <a:t>Parsing</a:t>
            </a:r>
            <a:r>
              <a:rPr lang="it-IT" sz="800" b="1" dirty="0">
                <a:solidFill>
                  <a:srgbClr val="4D4D4C"/>
                </a:solidFill>
                <a:latin typeface="Verdana" panose="020B0604030504040204" pitchFamily="34" charset="0"/>
                <a:ea typeface="Verdana" panose="020B0604030504040204" pitchFamily="34" charset="0"/>
              </a:rPr>
              <a:t> del messaggio (validazione XML/XSD) </a:t>
            </a:r>
          </a:p>
        </p:txBody>
      </p:sp>
      <p:sp>
        <p:nvSpPr>
          <p:cNvPr id="60" name="Text Box 15">
            <a:extLst>
              <a:ext uri="{FF2B5EF4-FFF2-40B4-BE49-F238E27FC236}">
                <a16:creationId xmlns:a16="http://schemas.microsoft.com/office/drawing/2014/main" id="{997B91D2-DDE7-479E-96B0-AFD95A6AD250}"/>
              </a:ext>
            </a:extLst>
          </p:cNvPr>
          <p:cNvSpPr txBox="1">
            <a:spLocks noChangeArrowheads="1"/>
          </p:cNvSpPr>
          <p:nvPr/>
        </p:nvSpPr>
        <p:spPr bwMode="auto">
          <a:xfrm>
            <a:off x="2759968" y="2619860"/>
            <a:ext cx="4049713" cy="12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it-IT" sz="800" b="1">
                <a:solidFill>
                  <a:srgbClr val="4D4D4C"/>
                </a:solidFill>
                <a:latin typeface="Verdana" panose="020B0604030504040204" pitchFamily="34" charset="0"/>
                <a:ea typeface="Verdana" panose="020B0604030504040204" pitchFamily="34" charset="0"/>
              </a:rPr>
              <a:t>4: Invio stato avanzamento relativo a controlli formali e applicativi</a:t>
            </a:r>
          </a:p>
        </p:txBody>
      </p:sp>
      <p:sp>
        <p:nvSpPr>
          <p:cNvPr id="61" name="Line 17">
            <a:extLst>
              <a:ext uri="{FF2B5EF4-FFF2-40B4-BE49-F238E27FC236}">
                <a16:creationId xmlns:a16="http://schemas.microsoft.com/office/drawing/2014/main" id="{E1685E85-6061-4BD4-9717-B210734D471F}"/>
              </a:ext>
            </a:extLst>
          </p:cNvPr>
          <p:cNvSpPr>
            <a:spLocks noChangeShapeType="1"/>
          </p:cNvSpPr>
          <p:nvPr/>
        </p:nvSpPr>
        <p:spPr bwMode="auto">
          <a:xfrm flipV="1">
            <a:off x="7887593" y="1765300"/>
            <a:ext cx="1588"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lIns="0" tIns="0" rIns="0" bIns="0">
            <a:spAutoFit/>
          </a:bodyP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62" name="Line 19">
            <a:extLst>
              <a:ext uri="{FF2B5EF4-FFF2-40B4-BE49-F238E27FC236}">
                <a16:creationId xmlns:a16="http://schemas.microsoft.com/office/drawing/2014/main" id="{4BD6D50A-8D19-406E-B5ED-D399EB126695}"/>
              </a:ext>
            </a:extLst>
          </p:cNvPr>
          <p:cNvSpPr>
            <a:spLocks noChangeShapeType="1"/>
          </p:cNvSpPr>
          <p:nvPr/>
        </p:nvSpPr>
        <p:spPr bwMode="auto">
          <a:xfrm>
            <a:off x="2140843" y="2147888"/>
            <a:ext cx="1588" cy="4710112"/>
          </a:xfrm>
          <a:prstGeom prst="line">
            <a:avLst/>
          </a:prstGeom>
          <a:noFill/>
          <a:ln w="6350">
            <a:solidFill>
              <a:srgbClr val="0000FF"/>
            </a:solidFill>
            <a:prstDash val="sysDot"/>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3" name="Line 20">
            <a:extLst>
              <a:ext uri="{FF2B5EF4-FFF2-40B4-BE49-F238E27FC236}">
                <a16:creationId xmlns:a16="http://schemas.microsoft.com/office/drawing/2014/main" id="{21299135-DB62-42C4-B9C4-4DA518572B9A}"/>
              </a:ext>
            </a:extLst>
          </p:cNvPr>
          <p:cNvSpPr>
            <a:spLocks noChangeShapeType="1"/>
          </p:cNvSpPr>
          <p:nvPr/>
        </p:nvSpPr>
        <p:spPr bwMode="auto">
          <a:xfrm>
            <a:off x="7308156" y="2160588"/>
            <a:ext cx="1587" cy="4697412"/>
          </a:xfrm>
          <a:prstGeom prst="line">
            <a:avLst/>
          </a:prstGeom>
          <a:noFill/>
          <a:ln w="6350">
            <a:solidFill>
              <a:srgbClr val="0000FF"/>
            </a:solidFill>
            <a:prstDash val="sysDot"/>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4" name="Rectangle 21">
            <a:extLst>
              <a:ext uri="{FF2B5EF4-FFF2-40B4-BE49-F238E27FC236}">
                <a16:creationId xmlns:a16="http://schemas.microsoft.com/office/drawing/2014/main" id="{561FD6A8-B3FD-40C9-A0F1-F3739E850338}"/>
              </a:ext>
            </a:extLst>
          </p:cNvPr>
          <p:cNvSpPr>
            <a:spLocks noChangeArrowheads="1"/>
          </p:cNvSpPr>
          <p:nvPr/>
        </p:nvSpPr>
        <p:spPr bwMode="auto">
          <a:xfrm>
            <a:off x="2053531" y="2155825"/>
            <a:ext cx="198437" cy="187325"/>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5" name="Text Box 22">
            <a:extLst>
              <a:ext uri="{FF2B5EF4-FFF2-40B4-BE49-F238E27FC236}">
                <a16:creationId xmlns:a16="http://schemas.microsoft.com/office/drawing/2014/main" id="{4C3761B3-1C83-4153-BFBB-5DB79B904A55}"/>
              </a:ext>
            </a:extLst>
          </p:cNvPr>
          <p:cNvSpPr txBox="1">
            <a:spLocks noChangeArrowheads="1"/>
          </p:cNvSpPr>
          <p:nvPr/>
        </p:nvSpPr>
        <p:spPr bwMode="auto">
          <a:xfrm>
            <a:off x="7251980" y="2882869"/>
            <a:ext cx="126638" cy="2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800">
                <a:solidFill>
                  <a:srgbClr val="0033CC"/>
                </a:solidFill>
                <a:latin typeface="Verdana" panose="020B0604030504040204" pitchFamily="34" charset="0"/>
                <a:ea typeface="Verdana" panose="020B0604030504040204" pitchFamily="34" charset="0"/>
                <a:sym typeface="Symbol" pitchFamily="18" charset="2"/>
              </a:rPr>
              <a:t></a:t>
            </a:r>
          </a:p>
        </p:txBody>
      </p:sp>
      <p:sp>
        <p:nvSpPr>
          <p:cNvPr id="66" name="Line 25">
            <a:extLst>
              <a:ext uri="{FF2B5EF4-FFF2-40B4-BE49-F238E27FC236}">
                <a16:creationId xmlns:a16="http://schemas.microsoft.com/office/drawing/2014/main" id="{0C260936-FECB-44A8-9D96-2EB295C2B44D}"/>
              </a:ext>
            </a:extLst>
          </p:cNvPr>
          <p:cNvSpPr>
            <a:spLocks noChangeShapeType="1"/>
          </p:cNvSpPr>
          <p:nvPr/>
        </p:nvSpPr>
        <p:spPr bwMode="auto">
          <a:xfrm flipV="1">
            <a:off x="2148781" y="2341563"/>
            <a:ext cx="5086350" cy="1587"/>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7" name="Line 26">
            <a:extLst>
              <a:ext uri="{FF2B5EF4-FFF2-40B4-BE49-F238E27FC236}">
                <a16:creationId xmlns:a16="http://schemas.microsoft.com/office/drawing/2014/main" id="{210F5313-F809-407F-AD6E-01C5EF76CFDB}"/>
              </a:ext>
            </a:extLst>
          </p:cNvPr>
          <p:cNvSpPr>
            <a:spLocks noChangeShapeType="1"/>
          </p:cNvSpPr>
          <p:nvPr/>
        </p:nvSpPr>
        <p:spPr bwMode="auto">
          <a:xfrm flipH="1">
            <a:off x="2237681" y="2843213"/>
            <a:ext cx="4997450" cy="1587"/>
          </a:xfrm>
          <a:prstGeom prst="line">
            <a:avLst/>
          </a:prstGeom>
          <a:noFill/>
          <a:ln w="25400">
            <a:solidFill>
              <a:srgbClr val="0033CC"/>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8" name="Rectangle 36">
            <a:extLst>
              <a:ext uri="{FF2B5EF4-FFF2-40B4-BE49-F238E27FC236}">
                <a16:creationId xmlns:a16="http://schemas.microsoft.com/office/drawing/2014/main" id="{2CB62B0E-7151-4A1E-A19C-1113FD95E0E5}"/>
              </a:ext>
            </a:extLst>
          </p:cNvPr>
          <p:cNvSpPr>
            <a:spLocks noChangeArrowheads="1"/>
          </p:cNvSpPr>
          <p:nvPr/>
        </p:nvSpPr>
        <p:spPr bwMode="auto">
          <a:xfrm>
            <a:off x="7233543" y="2341563"/>
            <a:ext cx="179388" cy="503237"/>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9" name="Text Box 38">
            <a:extLst>
              <a:ext uri="{FF2B5EF4-FFF2-40B4-BE49-F238E27FC236}">
                <a16:creationId xmlns:a16="http://schemas.microsoft.com/office/drawing/2014/main" id="{7CAED24C-C77C-44E0-8690-A72E2360A529}"/>
              </a:ext>
            </a:extLst>
          </p:cNvPr>
          <p:cNvSpPr txBox="1">
            <a:spLocks noChangeArrowheads="1"/>
          </p:cNvSpPr>
          <p:nvPr/>
        </p:nvSpPr>
        <p:spPr bwMode="auto">
          <a:xfrm>
            <a:off x="7544694" y="2675645"/>
            <a:ext cx="1371600"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a:solidFill>
                  <a:srgbClr val="4D4D4C"/>
                </a:solidFill>
                <a:latin typeface="Verdana" panose="020B0604030504040204" pitchFamily="34" charset="0"/>
                <a:ea typeface="Verdana" panose="020B0604030504040204" pitchFamily="34" charset="0"/>
              </a:rPr>
              <a:t>3: Controlli applicativi sui dati ricevuti</a:t>
            </a:r>
          </a:p>
        </p:txBody>
      </p:sp>
      <p:sp>
        <p:nvSpPr>
          <p:cNvPr id="70" name="Rectangle 21">
            <a:extLst>
              <a:ext uri="{FF2B5EF4-FFF2-40B4-BE49-F238E27FC236}">
                <a16:creationId xmlns:a16="http://schemas.microsoft.com/office/drawing/2014/main" id="{37A781B8-E9D7-426C-909B-A8B6C56FB662}"/>
              </a:ext>
            </a:extLst>
          </p:cNvPr>
          <p:cNvSpPr>
            <a:spLocks noChangeArrowheads="1"/>
          </p:cNvSpPr>
          <p:nvPr/>
        </p:nvSpPr>
        <p:spPr bwMode="auto">
          <a:xfrm>
            <a:off x="7212906" y="3213100"/>
            <a:ext cx="198437" cy="187325"/>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1" name="Text Box 15">
            <a:extLst>
              <a:ext uri="{FF2B5EF4-FFF2-40B4-BE49-F238E27FC236}">
                <a16:creationId xmlns:a16="http://schemas.microsoft.com/office/drawing/2014/main" id="{711D23E4-429B-455C-AF12-EEEB1C3DB720}"/>
              </a:ext>
            </a:extLst>
          </p:cNvPr>
          <p:cNvSpPr txBox="1">
            <a:spLocks noChangeArrowheads="1"/>
          </p:cNvSpPr>
          <p:nvPr/>
        </p:nvSpPr>
        <p:spPr bwMode="auto">
          <a:xfrm>
            <a:off x="2759968" y="3716823"/>
            <a:ext cx="4049713" cy="12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it-IT" sz="800" b="1">
                <a:solidFill>
                  <a:srgbClr val="4D4D4C"/>
                </a:solidFill>
                <a:latin typeface="Verdana" panose="020B0604030504040204" pitchFamily="34" charset="0"/>
                <a:ea typeface="Verdana" panose="020B0604030504040204" pitchFamily="34" charset="0"/>
              </a:rPr>
              <a:t>6.3: Invio messaggio di controllo veicolazione</a:t>
            </a:r>
          </a:p>
        </p:txBody>
      </p:sp>
      <p:sp>
        <p:nvSpPr>
          <p:cNvPr id="72" name="Rectangle 36">
            <a:extLst>
              <a:ext uri="{FF2B5EF4-FFF2-40B4-BE49-F238E27FC236}">
                <a16:creationId xmlns:a16="http://schemas.microsoft.com/office/drawing/2014/main" id="{CCCA9CC6-AF3B-47BA-95EF-394687CB3010}"/>
              </a:ext>
            </a:extLst>
          </p:cNvPr>
          <p:cNvSpPr>
            <a:spLocks noChangeArrowheads="1"/>
          </p:cNvSpPr>
          <p:nvPr/>
        </p:nvSpPr>
        <p:spPr bwMode="auto">
          <a:xfrm>
            <a:off x="2064643" y="3384550"/>
            <a:ext cx="179388" cy="503238"/>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3" name="Line 26">
            <a:extLst>
              <a:ext uri="{FF2B5EF4-FFF2-40B4-BE49-F238E27FC236}">
                <a16:creationId xmlns:a16="http://schemas.microsoft.com/office/drawing/2014/main" id="{48A284E5-CAB5-4DB7-84D3-BC6746DDD199}"/>
              </a:ext>
            </a:extLst>
          </p:cNvPr>
          <p:cNvSpPr>
            <a:spLocks noChangeShapeType="1"/>
          </p:cNvSpPr>
          <p:nvPr/>
        </p:nvSpPr>
        <p:spPr bwMode="auto">
          <a:xfrm flipH="1">
            <a:off x="2274193" y="3397250"/>
            <a:ext cx="4997450" cy="1588"/>
          </a:xfrm>
          <a:prstGeom prst="line">
            <a:avLst/>
          </a:prstGeom>
          <a:noFill/>
          <a:ln w="25400">
            <a:solidFill>
              <a:srgbClr val="0033CC"/>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4" name="Line 25">
            <a:extLst>
              <a:ext uri="{FF2B5EF4-FFF2-40B4-BE49-F238E27FC236}">
                <a16:creationId xmlns:a16="http://schemas.microsoft.com/office/drawing/2014/main" id="{1B7A67EB-4984-4A87-B4A2-7DAA10F05873}"/>
              </a:ext>
            </a:extLst>
          </p:cNvPr>
          <p:cNvSpPr>
            <a:spLocks noChangeShapeType="1"/>
          </p:cNvSpPr>
          <p:nvPr/>
        </p:nvSpPr>
        <p:spPr bwMode="auto">
          <a:xfrm flipV="1">
            <a:off x="2177356" y="3889375"/>
            <a:ext cx="5086350" cy="1588"/>
          </a:xfrm>
          <a:prstGeom prst="line">
            <a:avLst/>
          </a:prstGeom>
          <a:noFill/>
          <a:ln w="254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5" name="Rectangle 21">
            <a:extLst>
              <a:ext uri="{FF2B5EF4-FFF2-40B4-BE49-F238E27FC236}">
                <a16:creationId xmlns:a16="http://schemas.microsoft.com/office/drawing/2014/main" id="{7A50FF79-EB14-4F2C-BF6A-C4AEB80B2AC8}"/>
              </a:ext>
            </a:extLst>
          </p:cNvPr>
          <p:cNvSpPr>
            <a:spLocks noChangeArrowheads="1"/>
          </p:cNvSpPr>
          <p:nvPr/>
        </p:nvSpPr>
        <p:spPr bwMode="auto">
          <a:xfrm>
            <a:off x="7211318" y="4059238"/>
            <a:ext cx="198438" cy="187325"/>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6" name="Text Box 15">
            <a:extLst>
              <a:ext uri="{FF2B5EF4-FFF2-40B4-BE49-F238E27FC236}">
                <a16:creationId xmlns:a16="http://schemas.microsoft.com/office/drawing/2014/main" id="{E3A8FB2C-443C-4BEA-A9F0-AFA2352A7C9D}"/>
              </a:ext>
            </a:extLst>
          </p:cNvPr>
          <p:cNvSpPr txBox="1">
            <a:spLocks noChangeArrowheads="1"/>
          </p:cNvSpPr>
          <p:nvPr/>
        </p:nvSpPr>
        <p:spPr bwMode="auto">
          <a:xfrm>
            <a:off x="2759968" y="4562960"/>
            <a:ext cx="4049713" cy="12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it-IT" sz="800" b="1">
                <a:solidFill>
                  <a:srgbClr val="4D4D4C"/>
                </a:solidFill>
                <a:latin typeface="Verdana" panose="020B0604030504040204" pitchFamily="34" charset="0"/>
                <a:ea typeface="Verdana" panose="020B0604030504040204" pitchFamily="34" charset="0"/>
              </a:rPr>
              <a:t>7.3: Invio messaggio di controllo veicolazione</a:t>
            </a:r>
          </a:p>
        </p:txBody>
      </p:sp>
      <p:sp>
        <p:nvSpPr>
          <p:cNvPr id="77" name="Rectangle 36">
            <a:extLst>
              <a:ext uri="{FF2B5EF4-FFF2-40B4-BE49-F238E27FC236}">
                <a16:creationId xmlns:a16="http://schemas.microsoft.com/office/drawing/2014/main" id="{D27FABA3-97EB-4D69-835B-9AB1AD65266D}"/>
              </a:ext>
            </a:extLst>
          </p:cNvPr>
          <p:cNvSpPr>
            <a:spLocks noChangeArrowheads="1"/>
          </p:cNvSpPr>
          <p:nvPr/>
        </p:nvSpPr>
        <p:spPr bwMode="auto">
          <a:xfrm>
            <a:off x="2063056" y="4230688"/>
            <a:ext cx="179387" cy="503237"/>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8" name="Line 26">
            <a:extLst>
              <a:ext uri="{FF2B5EF4-FFF2-40B4-BE49-F238E27FC236}">
                <a16:creationId xmlns:a16="http://schemas.microsoft.com/office/drawing/2014/main" id="{9BF8107C-CDEA-4FC1-9675-2BA25B940A66}"/>
              </a:ext>
            </a:extLst>
          </p:cNvPr>
          <p:cNvSpPr>
            <a:spLocks noChangeShapeType="1"/>
          </p:cNvSpPr>
          <p:nvPr/>
        </p:nvSpPr>
        <p:spPr bwMode="auto">
          <a:xfrm flipH="1">
            <a:off x="2272606" y="4243388"/>
            <a:ext cx="4997450" cy="1587"/>
          </a:xfrm>
          <a:prstGeom prst="line">
            <a:avLst/>
          </a:prstGeom>
          <a:noFill/>
          <a:ln w="25400">
            <a:solidFill>
              <a:srgbClr val="0033CC"/>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9" name="Line 25">
            <a:extLst>
              <a:ext uri="{FF2B5EF4-FFF2-40B4-BE49-F238E27FC236}">
                <a16:creationId xmlns:a16="http://schemas.microsoft.com/office/drawing/2014/main" id="{85496EBC-74FC-44E0-B39C-2EEB844018D7}"/>
              </a:ext>
            </a:extLst>
          </p:cNvPr>
          <p:cNvSpPr>
            <a:spLocks noChangeShapeType="1"/>
          </p:cNvSpPr>
          <p:nvPr/>
        </p:nvSpPr>
        <p:spPr bwMode="auto">
          <a:xfrm flipV="1">
            <a:off x="2175768" y="4735513"/>
            <a:ext cx="5086350" cy="1587"/>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80" name="Rectangle 21">
            <a:extLst>
              <a:ext uri="{FF2B5EF4-FFF2-40B4-BE49-F238E27FC236}">
                <a16:creationId xmlns:a16="http://schemas.microsoft.com/office/drawing/2014/main" id="{40BD4D6E-DA14-4A0B-B4AD-8E8BB2D04782}"/>
              </a:ext>
            </a:extLst>
          </p:cNvPr>
          <p:cNvSpPr>
            <a:spLocks noChangeArrowheads="1"/>
          </p:cNvSpPr>
          <p:nvPr/>
        </p:nvSpPr>
        <p:spPr bwMode="auto">
          <a:xfrm>
            <a:off x="7198618" y="5218113"/>
            <a:ext cx="198438" cy="187325"/>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81" name="Text Box 15">
            <a:extLst>
              <a:ext uri="{FF2B5EF4-FFF2-40B4-BE49-F238E27FC236}">
                <a16:creationId xmlns:a16="http://schemas.microsoft.com/office/drawing/2014/main" id="{542738FA-6AA1-4AFD-A8D5-475C57DD4151}"/>
              </a:ext>
            </a:extLst>
          </p:cNvPr>
          <p:cNvSpPr txBox="1">
            <a:spLocks noChangeArrowheads="1"/>
          </p:cNvSpPr>
          <p:nvPr/>
        </p:nvSpPr>
        <p:spPr bwMode="auto">
          <a:xfrm>
            <a:off x="2759968" y="5721835"/>
            <a:ext cx="4049713" cy="12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it-IT" sz="800" b="1">
                <a:solidFill>
                  <a:srgbClr val="4D4D4C"/>
                </a:solidFill>
                <a:latin typeface="Verdana" panose="020B0604030504040204" pitchFamily="34" charset="0"/>
                <a:ea typeface="Verdana" panose="020B0604030504040204" pitchFamily="34" charset="0"/>
              </a:rPr>
              <a:t>9.3: Invio messaggio di controllo veicolazione</a:t>
            </a:r>
          </a:p>
        </p:txBody>
      </p:sp>
      <p:sp>
        <p:nvSpPr>
          <p:cNvPr id="82" name="Rectangle 36">
            <a:extLst>
              <a:ext uri="{FF2B5EF4-FFF2-40B4-BE49-F238E27FC236}">
                <a16:creationId xmlns:a16="http://schemas.microsoft.com/office/drawing/2014/main" id="{52F5E64A-FCE8-4845-AF60-2C9B913BCAAC}"/>
              </a:ext>
            </a:extLst>
          </p:cNvPr>
          <p:cNvSpPr>
            <a:spLocks noChangeArrowheads="1"/>
          </p:cNvSpPr>
          <p:nvPr/>
        </p:nvSpPr>
        <p:spPr bwMode="auto">
          <a:xfrm>
            <a:off x="2050356" y="5389563"/>
            <a:ext cx="179387" cy="503237"/>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83" name="Line 26">
            <a:extLst>
              <a:ext uri="{FF2B5EF4-FFF2-40B4-BE49-F238E27FC236}">
                <a16:creationId xmlns:a16="http://schemas.microsoft.com/office/drawing/2014/main" id="{34AF482B-ADFE-4B08-BC38-3250CFDE5EE3}"/>
              </a:ext>
            </a:extLst>
          </p:cNvPr>
          <p:cNvSpPr>
            <a:spLocks noChangeShapeType="1"/>
          </p:cNvSpPr>
          <p:nvPr/>
        </p:nvSpPr>
        <p:spPr bwMode="auto">
          <a:xfrm flipH="1">
            <a:off x="2259906" y="5402263"/>
            <a:ext cx="4997450" cy="1587"/>
          </a:xfrm>
          <a:prstGeom prst="line">
            <a:avLst/>
          </a:prstGeom>
          <a:noFill/>
          <a:ln w="25400">
            <a:solidFill>
              <a:srgbClr val="0033CC"/>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84" name="Line 25">
            <a:extLst>
              <a:ext uri="{FF2B5EF4-FFF2-40B4-BE49-F238E27FC236}">
                <a16:creationId xmlns:a16="http://schemas.microsoft.com/office/drawing/2014/main" id="{C6145E74-52AB-4F83-A21E-B67F4408A333}"/>
              </a:ext>
            </a:extLst>
          </p:cNvPr>
          <p:cNvSpPr>
            <a:spLocks noChangeShapeType="1"/>
          </p:cNvSpPr>
          <p:nvPr/>
        </p:nvSpPr>
        <p:spPr bwMode="auto">
          <a:xfrm flipV="1">
            <a:off x="2163068" y="5948363"/>
            <a:ext cx="5086350" cy="1587"/>
          </a:xfrm>
          <a:prstGeom prst="line">
            <a:avLst/>
          </a:prstGeom>
          <a:noFill/>
          <a:ln w="254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85" name="Text Box 24">
            <a:extLst>
              <a:ext uri="{FF2B5EF4-FFF2-40B4-BE49-F238E27FC236}">
                <a16:creationId xmlns:a16="http://schemas.microsoft.com/office/drawing/2014/main" id="{D5A44647-FF19-41D4-9951-7077583DFF7D}"/>
              </a:ext>
            </a:extLst>
          </p:cNvPr>
          <p:cNvSpPr txBox="1">
            <a:spLocks noChangeArrowheads="1"/>
          </p:cNvSpPr>
          <p:nvPr/>
        </p:nvSpPr>
        <p:spPr bwMode="auto">
          <a:xfrm>
            <a:off x="3121918" y="3251557"/>
            <a:ext cx="3325813"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defRPr/>
            </a:pPr>
            <a:r>
              <a:rPr lang="it-IT" sz="800" b="1">
                <a:solidFill>
                  <a:srgbClr val="4D4D4C"/>
                </a:solidFill>
                <a:latin typeface="Verdana" panose="020B0604030504040204" pitchFamily="34" charset="0"/>
                <a:ea typeface="Verdana" panose="020B0604030504040204" pitchFamily="34" charset="0"/>
              </a:rPr>
              <a:t>6: Invio stato avanzamento di “work in progress”</a:t>
            </a:r>
          </a:p>
        </p:txBody>
      </p:sp>
      <p:sp>
        <p:nvSpPr>
          <p:cNvPr id="86" name="Text Box 11">
            <a:extLst>
              <a:ext uri="{FF2B5EF4-FFF2-40B4-BE49-F238E27FC236}">
                <a16:creationId xmlns:a16="http://schemas.microsoft.com/office/drawing/2014/main" id="{63567089-3D4F-4EBB-A0DC-A1BE713F3F05}"/>
              </a:ext>
            </a:extLst>
          </p:cNvPr>
          <p:cNvSpPr txBox="1">
            <a:spLocks noChangeArrowheads="1"/>
          </p:cNvSpPr>
          <p:nvPr/>
        </p:nvSpPr>
        <p:spPr bwMode="auto">
          <a:xfrm>
            <a:off x="300484" y="3421388"/>
            <a:ext cx="1808163"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a:solidFill>
                  <a:srgbClr val="4D4D4C"/>
                </a:solidFill>
                <a:latin typeface="Verdana" panose="020B0604030504040204" pitchFamily="34" charset="0"/>
                <a:ea typeface="Verdana" panose="020B0604030504040204" pitchFamily="34" charset="0"/>
              </a:rPr>
              <a:t>6.1: Parsing del messaggio (validazione XML/XSD) </a:t>
            </a:r>
          </a:p>
        </p:txBody>
      </p:sp>
      <p:sp>
        <p:nvSpPr>
          <p:cNvPr id="87" name="Text Box 38">
            <a:extLst>
              <a:ext uri="{FF2B5EF4-FFF2-40B4-BE49-F238E27FC236}">
                <a16:creationId xmlns:a16="http://schemas.microsoft.com/office/drawing/2014/main" id="{9F1BFC4C-16CC-4F4B-8CE9-D8D5FFFF7AE2}"/>
              </a:ext>
            </a:extLst>
          </p:cNvPr>
          <p:cNvSpPr txBox="1">
            <a:spLocks noChangeArrowheads="1"/>
          </p:cNvSpPr>
          <p:nvPr/>
        </p:nvSpPr>
        <p:spPr bwMode="auto">
          <a:xfrm>
            <a:off x="286544" y="3732538"/>
            <a:ext cx="1981200"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dirty="0">
                <a:solidFill>
                  <a:srgbClr val="4D4D4C"/>
                </a:solidFill>
                <a:latin typeface="Verdana" panose="020B0604030504040204" pitchFamily="34" charset="0"/>
                <a:ea typeface="Verdana" panose="020B0604030504040204" pitchFamily="34" charset="0"/>
              </a:rPr>
              <a:t>6.2: Controlli applicativi sui dati ricevuti</a:t>
            </a:r>
          </a:p>
        </p:txBody>
      </p:sp>
      <p:sp>
        <p:nvSpPr>
          <p:cNvPr id="88" name="Text Box 22">
            <a:extLst>
              <a:ext uri="{FF2B5EF4-FFF2-40B4-BE49-F238E27FC236}">
                <a16:creationId xmlns:a16="http://schemas.microsoft.com/office/drawing/2014/main" id="{A9AAD1CC-4219-4DE3-8554-FFCFF75BD0A0}"/>
              </a:ext>
            </a:extLst>
          </p:cNvPr>
          <p:cNvSpPr txBox="1">
            <a:spLocks noChangeArrowheads="1"/>
          </p:cNvSpPr>
          <p:nvPr/>
        </p:nvSpPr>
        <p:spPr bwMode="auto">
          <a:xfrm>
            <a:off x="7256743" y="4845019"/>
            <a:ext cx="126638" cy="2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800">
                <a:solidFill>
                  <a:srgbClr val="0033CC"/>
                </a:solidFill>
                <a:latin typeface="Verdana" panose="020B0604030504040204" pitchFamily="34" charset="0"/>
                <a:ea typeface="Verdana" panose="020B0604030504040204" pitchFamily="34" charset="0"/>
                <a:sym typeface="Symbol" pitchFamily="18" charset="2"/>
              </a:rPr>
              <a:t></a:t>
            </a:r>
          </a:p>
        </p:txBody>
      </p:sp>
      <p:sp>
        <p:nvSpPr>
          <p:cNvPr id="89" name="Text Box 39">
            <a:extLst>
              <a:ext uri="{FF2B5EF4-FFF2-40B4-BE49-F238E27FC236}">
                <a16:creationId xmlns:a16="http://schemas.microsoft.com/office/drawing/2014/main" id="{F571617E-B0EE-4A73-AC1C-43C9881F0EC0}"/>
              </a:ext>
            </a:extLst>
          </p:cNvPr>
          <p:cNvSpPr txBox="1">
            <a:spLocks noChangeArrowheads="1"/>
          </p:cNvSpPr>
          <p:nvPr/>
        </p:nvSpPr>
        <p:spPr bwMode="auto">
          <a:xfrm>
            <a:off x="2374206" y="4084994"/>
            <a:ext cx="482123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defRPr/>
            </a:pPr>
            <a:r>
              <a:rPr lang="it-IT" sz="800" b="1" dirty="0">
                <a:solidFill>
                  <a:srgbClr val="4D4D4C"/>
                </a:solidFill>
                <a:latin typeface="Verdana" panose="020B0604030504040204" pitchFamily="34" charset="0"/>
                <a:ea typeface="Verdana" panose="020B0604030504040204" pitchFamily="34" charset="0"/>
              </a:rPr>
              <a:t>7: Invio stato avanzamento KO relativo a controlli sostanziali su intera distinta</a:t>
            </a:r>
          </a:p>
        </p:txBody>
      </p:sp>
      <p:sp>
        <p:nvSpPr>
          <p:cNvPr id="90" name="Text Box 11">
            <a:extLst>
              <a:ext uri="{FF2B5EF4-FFF2-40B4-BE49-F238E27FC236}">
                <a16:creationId xmlns:a16="http://schemas.microsoft.com/office/drawing/2014/main" id="{8C175A34-9751-4F34-8271-05F8B2DECCFB}"/>
              </a:ext>
            </a:extLst>
          </p:cNvPr>
          <p:cNvSpPr txBox="1">
            <a:spLocks noChangeArrowheads="1"/>
          </p:cNvSpPr>
          <p:nvPr/>
        </p:nvSpPr>
        <p:spPr bwMode="auto">
          <a:xfrm>
            <a:off x="300484" y="4221488"/>
            <a:ext cx="1808163"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a:solidFill>
                  <a:srgbClr val="4D4D4C"/>
                </a:solidFill>
                <a:latin typeface="Verdana" panose="020B0604030504040204" pitchFamily="34" charset="0"/>
                <a:ea typeface="Verdana" panose="020B0604030504040204" pitchFamily="34" charset="0"/>
              </a:rPr>
              <a:t>7.1: Parsing del messaggio (validazione XML/XSD) </a:t>
            </a:r>
          </a:p>
        </p:txBody>
      </p:sp>
      <p:sp>
        <p:nvSpPr>
          <p:cNvPr id="91" name="Text Box 38">
            <a:extLst>
              <a:ext uri="{FF2B5EF4-FFF2-40B4-BE49-F238E27FC236}">
                <a16:creationId xmlns:a16="http://schemas.microsoft.com/office/drawing/2014/main" id="{771CD938-DEE4-40DB-98A5-9FCFCB676BDB}"/>
              </a:ext>
            </a:extLst>
          </p:cNvPr>
          <p:cNvSpPr txBox="1">
            <a:spLocks noChangeArrowheads="1"/>
          </p:cNvSpPr>
          <p:nvPr/>
        </p:nvSpPr>
        <p:spPr bwMode="auto">
          <a:xfrm>
            <a:off x="286544" y="4532638"/>
            <a:ext cx="1981200"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dirty="0">
                <a:solidFill>
                  <a:srgbClr val="4D4D4C"/>
                </a:solidFill>
                <a:latin typeface="Verdana" panose="020B0604030504040204" pitchFamily="34" charset="0"/>
                <a:ea typeface="Verdana" panose="020B0604030504040204" pitchFamily="34" charset="0"/>
              </a:rPr>
              <a:t>7.2: Controlli applicativi sui dati ricevuti</a:t>
            </a:r>
          </a:p>
        </p:txBody>
      </p:sp>
      <p:sp>
        <p:nvSpPr>
          <p:cNvPr id="92" name="Text Box 11">
            <a:extLst>
              <a:ext uri="{FF2B5EF4-FFF2-40B4-BE49-F238E27FC236}">
                <a16:creationId xmlns:a16="http://schemas.microsoft.com/office/drawing/2014/main" id="{F6BA933A-394D-443D-B208-F8D47B8E5E07}"/>
              </a:ext>
            </a:extLst>
          </p:cNvPr>
          <p:cNvSpPr txBox="1">
            <a:spLocks noChangeArrowheads="1"/>
          </p:cNvSpPr>
          <p:nvPr/>
        </p:nvSpPr>
        <p:spPr bwMode="auto">
          <a:xfrm>
            <a:off x="329059" y="5401000"/>
            <a:ext cx="1808163"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a:solidFill>
                  <a:srgbClr val="4D4D4C"/>
                </a:solidFill>
                <a:latin typeface="Verdana" panose="020B0604030504040204" pitchFamily="34" charset="0"/>
                <a:ea typeface="Verdana" panose="020B0604030504040204" pitchFamily="34" charset="0"/>
              </a:rPr>
              <a:t>9.1: Parsing del messaggio (validazione XML/XSD) </a:t>
            </a:r>
          </a:p>
        </p:txBody>
      </p:sp>
      <p:sp>
        <p:nvSpPr>
          <p:cNvPr id="93" name="Text Box 38">
            <a:extLst>
              <a:ext uri="{FF2B5EF4-FFF2-40B4-BE49-F238E27FC236}">
                <a16:creationId xmlns:a16="http://schemas.microsoft.com/office/drawing/2014/main" id="{229F4A40-DA8A-4613-9A7D-4095421A3F92}"/>
              </a:ext>
            </a:extLst>
          </p:cNvPr>
          <p:cNvSpPr txBox="1">
            <a:spLocks noChangeArrowheads="1"/>
          </p:cNvSpPr>
          <p:nvPr/>
        </p:nvSpPr>
        <p:spPr bwMode="auto">
          <a:xfrm>
            <a:off x="246509" y="5712150"/>
            <a:ext cx="1981200"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a:solidFill>
                  <a:srgbClr val="4D4D4C"/>
                </a:solidFill>
                <a:latin typeface="Verdana" panose="020B0604030504040204" pitchFamily="34" charset="0"/>
                <a:ea typeface="Verdana" panose="020B0604030504040204" pitchFamily="34" charset="0"/>
              </a:rPr>
              <a:t>9.2: Controlli applicativi sui dati ricevuti</a:t>
            </a:r>
          </a:p>
        </p:txBody>
      </p:sp>
      <p:sp>
        <p:nvSpPr>
          <p:cNvPr id="94" name="Text Box 14">
            <a:extLst>
              <a:ext uri="{FF2B5EF4-FFF2-40B4-BE49-F238E27FC236}">
                <a16:creationId xmlns:a16="http://schemas.microsoft.com/office/drawing/2014/main" id="{CE8B4E80-85E3-4947-AEAC-F203E3E56C63}"/>
              </a:ext>
            </a:extLst>
          </p:cNvPr>
          <p:cNvSpPr txBox="1">
            <a:spLocks noChangeArrowheads="1"/>
          </p:cNvSpPr>
          <p:nvPr/>
        </p:nvSpPr>
        <p:spPr bwMode="auto">
          <a:xfrm>
            <a:off x="2669481" y="5071512"/>
            <a:ext cx="4230687" cy="258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it-IT" sz="800" b="1">
                <a:solidFill>
                  <a:srgbClr val="4D4D4C"/>
                </a:solidFill>
                <a:latin typeface="Verdana" panose="020B0604030504040204" pitchFamily="34" charset="0"/>
                <a:ea typeface="Verdana" panose="020B0604030504040204" pitchFamily="34" charset="0"/>
              </a:rPr>
              <a:t>9: Invio stato avanzamento relativo a controlli sostanziali sulle singole disposizioni di accredito (contiene il CRO o numero assegno)</a:t>
            </a:r>
          </a:p>
        </p:txBody>
      </p:sp>
      <p:sp>
        <p:nvSpPr>
          <p:cNvPr id="95" name="Text Box 12">
            <a:extLst>
              <a:ext uri="{FF2B5EF4-FFF2-40B4-BE49-F238E27FC236}">
                <a16:creationId xmlns:a16="http://schemas.microsoft.com/office/drawing/2014/main" id="{2C6C6CA4-BC5E-4B16-8417-9F56CE051C76}"/>
              </a:ext>
            </a:extLst>
          </p:cNvPr>
          <p:cNvSpPr txBox="1">
            <a:spLocks noChangeArrowheads="1"/>
          </p:cNvSpPr>
          <p:nvPr/>
        </p:nvSpPr>
        <p:spPr bwMode="auto">
          <a:xfrm>
            <a:off x="7506594" y="3296789"/>
            <a:ext cx="1600324" cy="7755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dirty="0">
                <a:solidFill>
                  <a:srgbClr val="4D4D4C"/>
                </a:solidFill>
                <a:latin typeface="Verdana" panose="020B0604030504040204" pitchFamily="34" charset="0"/>
                <a:ea typeface="Verdana" panose="020B0604030504040204" pitchFamily="34" charset="0"/>
              </a:rPr>
              <a:t>5: Verifica sostanziale dei dati relativi (es. verifica conto dell’ordinante - cioè che il conto indicato corrisponda effettivamente a quello intestato all’ordinante)</a:t>
            </a:r>
          </a:p>
        </p:txBody>
      </p:sp>
      <p:sp>
        <p:nvSpPr>
          <p:cNvPr id="96" name="Text Box 13">
            <a:extLst>
              <a:ext uri="{FF2B5EF4-FFF2-40B4-BE49-F238E27FC236}">
                <a16:creationId xmlns:a16="http://schemas.microsoft.com/office/drawing/2014/main" id="{C0BF09FD-DC38-44D9-96B1-BC3396CBCF85}"/>
              </a:ext>
            </a:extLst>
          </p:cNvPr>
          <p:cNvSpPr txBox="1">
            <a:spLocks noChangeArrowheads="1"/>
          </p:cNvSpPr>
          <p:nvPr/>
        </p:nvSpPr>
        <p:spPr bwMode="auto">
          <a:xfrm>
            <a:off x="7501831" y="5115069"/>
            <a:ext cx="1503363" cy="25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70000"/>
              </a:lnSpc>
              <a:defRPr/>
            </a:pPr>
            <a:r>
              <a:rPr lang="it-IT" sz="800" b="1" dirty="0">
                <a:solidFill>
                  <a:srgbClr val="4D4D4C"/>
                </a:solidFill>
                <a:latin typeface="Verdana" panose="020B0604030504040204" pitchFamily="34" charset="0"/>
                <a:ea typeface="Verdana" panose="020B0604030504040204" pitchFamily="34" charset="0"/>
              </a:rPr>
              <a:t>8: Verifica della disponibilità per l’esecuzione dell’addebito</a:t>
            </a:r>
          </a:p>
        </p:txBody>
      </p:sp>
      <p:sp>
        <p:nvSpPr>
          <p:cNvPr id="97" name="Rectangle 21">
            <a:extLst>
              <a:ext uri="{FF2B5EF4-FFF2-40B4-BE49-F238E27FC236}">
                <a16:creationId xmlns:a16="http://schemas.microsoft.com/office/drawing/2014/main" id="{3DCB9FD9-7CA6-4964-AAAD-F37179D65B32}"/>
              </a:ext>
            </a:extLst>
          </p:cNvPr>
          <p:cNvSpPr>
            <a:spLocks noChangeArrowheads="1"/>
          </p:cNvSpPr>
          <p:nvPr/>
        </p:nvSpPr>
        <p:spPr bwMode="auto">
          <a:xfrm>
            <a:off x="7173218" y="6219825"/>
            <a:ext cx="198438" cy="187325"/>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98" name="Line 26">
            <a:extLst>
              <a:ext uri="{FF2B5EF4-FFF2-40B4-BE49-F238E27FC236}">
                <a16:creationId xmlns:a16="http://schemas.microsoft.com/office/drawing/2014/main" id="{4F65F113-86D1-4419-A090-4D4BBD07075B}"/>
              </a:ext>
            </a:extLst>
          </p:cNvPr>
          <p:cNvSpPr>
            <a:spLocks noChangeShapeType="1"/>
          </p:cNvSpPr>
          <p:nvPr/>
        </p:nvSpPr>
        <p:spPr bwMode="auto">
          <a:xfrm flipH="1">
            <a:off x="2234506" y="6399213"/>
            <a:ext cx="4997450" cy="1587"/>
          </a:xfrm>
          <a:prstGeom prst="line">
            <a:avLst/>
          </a:prstGeom>
          <a:noFill/>
          <a:ln w="25400">
            <a:solidFill>
              <a:srgbClr val="0033CC"/>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99" name="Text Box 14">
            <a:extLst>
              <a:ext uri="{FF2B5EF4-FFF2-40B4-BE49-F238E27FC236}">
                <a16:creationId xmlns:a16="http://schemas.microsoft.com/office/drawing/2014/main" id="{D074BB1F-7A4B-4C34-849E-CCFAF32568B7}"/>
              </a:ext>
            </a:extLst>
          </p:cNvPr>
          <p:cNvSpPr txBox="1">
            <a:spLocks noChangeArrowheads="1"/>
          </p:cNvSpPr>
          <p:nvPr/>
        </p:nvSpPr>
        <p:spPr bwMode="auto">
          <a:xfrm>
            <a:off x="2644081" y="6077986"/>
            <a:ext cx="4230687" cy="258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it-IT" sz="800" b="1">
                <a:solidFill>
                  <a:srgbClr val="4D4D4C"/>
                </a:solidFill>
                <a:latin typeface="Verdana" panose="020B0604030504040204" pitchFamily="34" charset="0"/>
                <a:ea typeface="Verdana" panose="020B0604030504040204" pitchFamily="34" charset="0"/>
              </a:rPr>
              <a:t>10: Invio stato avanzamento relativo a controlli sostanziali sulle singole disposizioni di accredito al Beneficiario</a:t>
            </a:r>
          </a:p>
        </p:txBody>
      </p:sp>
      <p:sp>
        <p:nvSpPr>
          <p:cNvPr id="100" name="Text Box 15">
            <a:extLst>
              <a:ext uri="{FF2B5EF4-FFF2-40B4-BE49-F238E27FC236}">
                <a16:creationId xmlns:a16="http://schemas.microsoft.com/office/drawing/2014/main" id="{552C1B26-70C7-40CE-B60F-B885F0BE4E6D}"/>
              </a:ext>
            </a:extLst>
          </p:cNvPr>
          <p:cNvSpPr txBox="1">
            <a:spLocks noChangeArrowheads="1"/>
          </p:cNvSpPr>
          <p:nvPr/>
        </p:nvSpPr>
        <p:spPr bwMode="auto">
          <a:xfrm>
            <a:off x="2740918" y="6614010"/>
            <a:ext cx="4049713" cy="12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it-IT" sz="800" b="1">
                <a:solidFill>
                  <a:srgbClr val="4D4D4C"/>
                </a:solidFill>
                <a:latin typeface="Verdana" panose="020B0604030504040204" pitchFamily="34" charset="0"/>
                <a:ea typeface="Verdana" panose="020B0604030504040204" pitchFamily="34" charset="0"/>
              </a:rPr>
              <a:t>10.3: Invio messaggio di controllo veicolazione</a:t>
            </a:r>
          </a:p>
        </p:txBody>
      </p:sp>
      <p:sp>
        <p:nvSpPr>
          <p:cNvPr id="101" name="Line 25">
            <a:extLst>
              <a:ext uri="{FF2B5EF4-FFF2-40B4-BE49-F238E27FC236}">
                <a16:creationId xmlns:a16="http://schemas.microsoft.com/office/drawing/2014/main" id="{3A49B28B-0B37-4B99-848F-8DEA2E993FB9}"/>
              </a:ext>
            </a:extLst>
          </p:cNvPr>
          <p:cNvSpPr>
            <a:spLocks noChangeShapeType="1"/>
          </p:cNvSpPr>
          <p:nvPr/>
        </p:nvSpPr>
        <p:spPr bwMode="auto">
          <a:xfrm flipV="1">
            <a:off x="2234506" y="6837363"/>
            <a:ext cx="5086350" cy="1587"/>
          </a:xfrm>
          <a:prstGeom prst="line">
            <a:avLst/>
          </a:prstGeom>
          <a:noFill/>
          <a:ln w="254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102" name="Text Box 11">
            <a:extLst>
              <a:ext uri="{FF2B5EF4-FFF2-40B4-BE49-F238E27FC236}">
                <a16:creationId xmlns:a16="http://schemas.microsoft.com/office/drawing/2014/main" id="{F9EBE1AE-DC43-47AC-9B48-CA0AA5BF7281}"/>
              </a:ext>
            </a:extLst>
          </p:cNvPr>
          <p:cNvSpPr txBox="1">
            <a:spLocks noChangeArrowheads="1"/>
          </p:cNvSpPr>
          <p:nvPr/>
        </p:nvSpPr>
        <p:spPr bwMode="auto">
          <a:xfrm>
            <a:off x="211584" y="6140775"/>
            <a:ext cx="1808163"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a:solidFill>
                  <a:srgbClr val="4D4D4C"/>
                </a:solidFill>
                <a:latin typeface="Verdana" panose="020B0604030504040204" pitchFamily="34" charset="0"/>
                <a:ea typeface="Verdana" panose="020B0604030504040204" pitchFamily="34" charset="0"/>
              </a:rPr>
              <a:t>10.1: Parsing del messaggio (validazione XML/XSD) </a:t>
            </a:r>
          </a:p>
        </p:txBody>
      </p:sp>
      <p:sp>
        <p:nvSpPr>
          <p:cNvPr id="103" name="Text Box 38">
            <a:extLst>
              <a:ext uri="{FF2B5EF4-FFF2-40B4-BE49-F238E27FC236}">
                <a16:creationId xmlns:a16="http://schemas.microsoft.com/office/drawing/2014/main" id="{1B7A5C86-0301-46D4-8CD6-13565637E1D5}"/>
              </a:ext>
            </a:extLst>
          </p:cNvPr>
          <p:cNvSpPr txBox="1">
            <a:spLocks noChangeArrowheads="1"/>
          </p:cNvSpPr>
          <p:nvPr/>
        </p:nvSpPr>
        <p:spPr bwMode="auto">
          <a:xfrm>
            <a:off x="179512" y="6412075"/>
            <a:ext cx="2071688" cy="11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a:solidFill>
                  <a:srgbClr val="4D4D4C"/>
                </a:solidFill>
                <a:latin typeface="Verdana" panose="020B0604030504040204" pitchFamily="34" charset="0"/>
                <a:ea typeface="Verdana" panose="020B0604030504040204" pitchFamily="34" charset="0"/>
              </a:rPr>
              <a:t>10.2: Controlli applicativi sui dati</a:t>
            </a:r>
          </a:p>
        </p:txBody>
      </p:sp>
      <p:sp>
        <p:nvSpPr>
          <p:cNvPr id="104" name="Rectangle 36">
            <a:extLst>
              <a:ext uri="{FF2B5EF4-FFF2-40B4-BE49-F238E27FC236}">
                <a16:creationId xmlns:a16="http://schemas.microsoft.com/office/drawing/2014/main" id="{6731BCBC-A8A9-48DD-A5F8-3B32BA975517}"/>
              </a:ext>
            </a:extLst>
          </p:cNvPr>
          <p:cNvSpPr>
            <a:spLocks noChangeArrowheads="1"/>
          </p:cNvSpPr>
          <p:nvPr/>
        </p:nvSpPr>
        <p:spPr bwMode="auto">
          <a:xfrm>
            <a:off x="2055118" y="6346825"/>
            <a:ext cx="179388" cy="503238"/>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105" name="Text Box 38">
            <a:extLst>
              <a:ext uri="{FF2B5EF4-FFF2-40B4-BE49-F238E27FC236}">
                <a16:creationId xmlns:a16="http://schemas.microsoft.com/office/drawing/2014/main" id="{4666D5C3-F390-449F-B940-1B0023B543B9}"/>
              </a:ext>
            </a:extLst>
          </p:cNvPr>
          <p:cNvSpPr txBox="1">
            <a:spLocks noChangeArrowheads="1"/>
          </p:cNvSpPr>
          <p:nvPr/>
        </p:nvSpPr>
        <p:spPr bwMode="auto">
          <a:xfrm>
            <a:off x="181100" y="6605913"/>
            <a:ext cx="1981200"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it-IT" sz="800" b="1">
                <a:solidFill>
                  <a:srgbClr val="4D4D4C"/>
                </a:solidFill>
                <a:latin typeface="Verdana" panose="020B0604030504040204" pitchFamily="34" charset="0"/>
                <a:ea typeface="Verdana" panose="020B0604030504040204" pitchFamily="34" charset="0"/>
              </a:rPr>
              <a:t>10.4: Inoltro a Banca Proponente Beneficiario</a:t>
            </a:r>
          </a:p>
        </p:txBody>
      </p:sp>
    </p:spTree>
    <p:extLst>
      <p:ext uri="{BB962C8B-B14F-4D97-AF65-F5344CB8AC3E}">
        <p14:creationId xmlns:p14="http://schemas.microsoft.com/office/powerpoint/2010/main" val="3391269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DE5927C7-CEDE-458C-90A8-057082B974EF}"/>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Analisi del workflow di servizio – </a:t>
            </a:r>
            <a:r>
              <a:rPr lang="it-IT" sz="1200" i="1" dirty="0">
                <a:solidFill>
                  <a:srgbClr val="EF7918"/>
                </a:solidFill>
                <a:latin typeface="Verdana" panose="020B0604030504040204" pitchFamily="34" charset="0"/>
                <a:cs typeface="Arial"/>
              </a:rPr>
              <a:t>Modalità di gestione</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4" name="Rectangle 54">
            <a:extLst>
              <a:ext uri="{FF2B5EF4-FFF2-40B4-BE49-F238E27FC236}">
                <a16:creationId xmlns:a16="http://schemas.microsoft.com/office/drawing/2014/main" id="{7E493A5B-93E3-4905-91E0-4A42EAE0EED0}"/>
              </a:ext>
            </a:extLst>
          </p:cNvPr>
          <p:cNvSpPr>
            <a:spLocks noChangeArrowheads="1"/>
          </p:cNvSpPr>
          <p:nvPr/>
        </p:nvSpPr>
        <p:spPr bwMode="auto">
          <a:xfrm>
            <a:off x="131763" y="1481263"/>
            <a:ext cx="8739187" cy="4179985"/>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5" name="Rectangle 3">
            <a:extLst>
              <a:ext uri="{FF2B5EF4-FFF2-40B4-BE49-F238E27FC236}">
                <a16:creationId xmlns:a16="http://schemas.microsoft.com/office/drawing/2014/main" id="{F0781FA2-D642-4EB2-A1CE-C382B33B59DC}"/>
              </a:ext>
            </a:extLst>
          </p:cNvPr>
          <p:cNvSpPr>
            <a:spLocks noChangeArrowheads="1"/>
          </p:cNvSpPr>
          <p:nvPr/>
        </p:nvSpPr>
        <p:spPr bwMode="auto">
          <a:xfrm>
            <a:off x="281683" y="1982868"/>
            <a:ext cx="8580634" cy="3323987"/>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357188" indent="-357188" eaLnBrk="1" hangingPunct="1">
              <a:lnSpc>
                <a:spcPct val="90000"/>
              </a:lnSpc>
              <a:spcBef>
                <a:spcPct val="50000"/>
              </a:spcBef>
              <a:buFont typeface="Wingdings" pitchFamily="2" charset="2"/>
              <a:buNone/>
              <a:tabLst>
                <a:tab pos="257175" algn="l"/>
              </a:tabLst>
              <a:defRPr/>
            </a:pPr>
            <a:r>
              <a:rPr lang="it-IT" sz="1200" dirty="0">
                <a:solidFill>
                  <a:srgbClr val="4D4D4C"/>
                </a:solidFill>
                <a:latin typeface="Verdana" panose="020B0604030504040204" pitchFamily="34" charset="0"/>
                <a:ea typeface="Verdana" panose="020B0604030504040204" pitchFamily="34" charset="0"/>
              </a:rPr>
              <a:t>Con riferimento al </a:t>
            </a:r>
            <a:r>
              <a:rPr lang="it-IT" sz="1200" b="1" dirty="0" err="1">
                <a:solidFill>
                  <a:srgbClr val="4D4D4C"/>
                </a:solidFill>
                <a:latin typeface="Verdana" panose="020B0604030504040204" pitchFamily="34" charset="0"/>
                <a:ea typeface="Verdana" panose="020B0604030504040204" pitchFamily="34" charset="0"/>
              </a:rPr>
              <a:t>sequence</a:t>
            </a:r>
            <a:r>
              <a:rPr lang="it-IT" sz="1200" b="1" dirty="0">
                <a:solidFill>
                  <a:srgbClr val="4D4D4C"/>
                </a:solidFill>
                <a:latin typeface="Verdana" panose="020B0604030504040204" pitchFamily="34" charset="0"/>
                <a:ea typeface="Verdana" panose="020B0604030504040204" pitchFamily="34" charset="0"/>
              </a:rPr>
              <a:t> </a:t>
            </a:r>
            <a:r>
              <a:rPr lang="it-IT" sz="1200" b="1" dirty="0" err="1">
                <a:solidFill>
                  <a:srgbClr val="4D4D4C"/>
                </a:solidFill>
                <a:latin typeface="Verdana" panose="020B0604030504040204" pitchFamily="34" charset="0"/>
                <a:ea typeface="Verdana" panose="020B0604030504040204" pitchFamily="34" charset="0"/>
              </a:rPr>
              <a:t>diagram</a:t>
            </a:r>
            <a:r>
              <a:rPr lang="it-IT" sz="1200" dirty="0">
                <a:solidFill>
                  <a:srgbClr val="4D4D4C"/>
                </a:solidFill>
                <a:latin typeface="Verdana" panose="020B0604030504040204" pitchFamily="34" charset="0"/>
                <a:ea typeface="Verdana" panose="020B0604030504040204" pitchFamily="34" charset="0"/>
              </a:rPr>
              <a:t> riportato nella slide precedente valgono i seguenti principi:</a:t>
            </a:r>
          </a:p>
          <a:p>
            <a:pPr marL="357188" indent="-357188" eaLnBrk="1" hangingPunct="1">
              <a:lnSpc>
                <a:spcPct val="90000"/>
              </a:lnSpc>
              <a:spcBef>
                <a:spcPct val="50000"/>
              </a:spcBef>
              <a:buFont typeface="Wingdings" pitchFamily="2" charset="2"/>
              <a:buChar char="q"/>
              <a:tabLst>
                <a:tab pos="257175" algn="l"/>
              </a:tabLst>
              <a:defRPr/>
            </a:pPr>
            <a:r>
              <a:rPr lang="it-IT" sz="1200" dirty="0">
                <a:solidFill>
                  <a:srgbClr val="4D4D4C"/>
                </a:solidFill>
                <a:latin typeface="Verdana" panose="020B0604030504040204" pitchFamily="34" charset="0"/>
                <a:ea typeface="Verdana" panose="020B0604030504040204" pitchFamily="34" charset="0"/>
              </a:rPr>
              <a:t>Ogni messaggio fisico di richiesta servizio </a:t>
            </a:r>
            <a:r>
              <a:rPr lang="it-IT" sz="1200" b="1" dirty="0">
                <a:solidFill>
                  <a:srgbClr val="4D4D4C"/>
                </a:solidFill>
                <a:latin typeface="Verdana" panose="020B0604030504040204" pitchFamily="34" charset="0"/>
                <a:ea typeface="Verdana" panose="020B0604030504040204" pitchFamily="34" charset="0"/>
              </a:rPr>
              <a:t>(1)</a:t>
            </a:r>
            <a:r>
              <a:rPr lang="it-IT" sz="1200" dirty="0">
                <a:solidFill>
                  <a:srgbClr val="4D4D4C"/>
                </a:solidFill>
                <a:latin typeface="Verdana" panose="020B0604030504040204" pitchFamily="34" charset="0"/>
                <a:ea typeface="Verdana" panose="020B0604030504040204" pitchFamily="34" charset="0"/>
              </a:rPr>
              <a:t> contiene uno o più richieste di pagamento (distinte)</a:t>
            </a:r>
          </a:p>
          <a:p>
            <a:pPr marL="357188" indent="-357188" eaLnBrk="1" hangingPunct="1">
              <a:lnSpc>
                <a:spcPct val="90000"/>
              </a:lnSpc>
              <a:spcBef>
                <a:spcPct val="50000"/>
              </a:spcBef>
              <a:buFont typeface="Wingdings" pitchFamily="2" charset="2"/>
              <a:buChar char="q"/>
              <a:tabLst>
                <a:tab pos="257175" algn="l"/>
              </a:tabLst>
              <a:defRPr/>
            </a:pPr>
            <a:r>
              <a:rPr lang="it-IT" sz="1200" dirty="0">
                <a:solidFill>
                  <a:srgbClr val="4D4D4C"/>
                </a:solidFill>
                <a:latin typeface="Verdana" panose="020B0604030504040204" pitchFamily="34" charset="0"/>
                <a:ea typeface="Verdana" panose="020B0604030504040204" pitchFamily="34" charset="0"/>
              </a:rPr>
              <a:t>I messaggi fisici di stato avanzamento di livello 1 </a:t>
            </a:r>
            <a:r>
              <a:rPr lang="it-IT" sz="1200" b="1" dirty="0">
                <a:solidFill>
                  <a:srgbClr val="4D4D4C"/>
                </a:solidFill>
                <a:latin typeface="Verdana" panose="020B0604030504040204" pitchFamily="34" charset="0"/>
                <a:ea typeface="Verdana" panose="020B0604030504040204" pitchFamily="34" charset="0"/>
              </a:rPr>
              <a:t>(4)</a:t>
            </a:r>
            <a:r>
              <a:rPr lang="it-IT" sz="1200" dirty="0">
                <a:solidFill>
                  <a:srgbClr val="4D4D4C"/>
                </a:solidFill>
                <a:latin typeface="Verdana" panose="020B0604030504040204" pitchFamily="34" charset="0"/>
                <a:ea typeface="Verdana" panose="020B0604030504040204" pitchFamily="34" charset="0"/>
              </a:rPr>
              <a:t> di sono posti in corrispondenza 1:1 con le richieste di servizio; ogni messaggio fisico </a:t>
            </a:r>
            <a:r>
              <a:rPr lang="it-IT" sz="1200" b="1" dirty="0">
                <a:solidFill>
                  <a:srgbClr val="4D4D4C"/>
                </a:solidFill>
                <a:latin typeface="Verdana" panose="020B0604030504040204" pitchFamily="34" charset="0"/>
                <a:ea typeface="Verdana" panose="020B0604030504040204" pitchFamily="34" charset="0"/>
              </a:rPr>
              <a:t>(4)</a:t>
            </a:r>
            <a:r>
              <a:rPr lang="it-IT" sz="1200" dirty="0">
                <a:solidFill>
                  <a:srgbClr val="4D4D4C"/>
                </a:solidFill>
                <a:latin typeface="Verdana" panose="020B0604030504040204" pitchFamily="34" charset="0"/>
                <a:ea typeface="Verdana" panose="020B0604030504040204" pitchFamily="34" charset="0"/>
              </a:rPr>
              <a:t> deve referenziare tutti i messaggi logici contenuti nella richiesta di servizio corrispondente</a:t>
            </a:r>
          </a:p>
          <a:p>
            <a:pPr marL="357188" indent="-357188" eaLnBrk="1" hangingPunct="1">
              <a:lnSpc>
                <a:spcPct val="90000"/>
              </a:lnSpc>
              <a:spcBef>
                <a:spcPct val="50000"/>
              </a:spcBef>
              <a:buFont typeface="Wingdings" pitchFamily="2" charset="2"/>
              <a:buChar char="q"/>
              <a:tabLst>
                <a:tab pos="257175" algn="l"/>
              </a:tabLst>
              <a:defRPr/>
            </a:pPr>
            <a:r>
              <a:rPr lang="it-IT" sz="1200" dirty="0">
                <a:solidFill>
                  <a:srgbClr val="4D4D4C"/>
                </a:solidFill>
                <a:latin typeface="Verdana" panose="020B0604030504040204" pitchFamily="34" charset="0"/>
                <a:ea typeface="Verdana" panose="020B0604030504040204" pitchFamily="34" charset="0"/>
              </a:rPr>
              <a:t>I messaggi logici di stato avanzamento, generati a seguito dei controlli sostanziali, possono essere di tre tipologie:</a:t>
            </a:r>
          </a:p>
          <a:p>
            <a:pPr marL="814388" lvl="1" indent="-277813" eaLnBrk="1" hangingPunct="1">
              <a:lnSpc>
                <a:spcPct val="90000"/>
              </a:lnSpc>
              <a:spcBef>
                <a:spcPct val="50000"/>
              </a:spcBef>
              <a:buFont typeface="Wingdings" pitchFamily="2" charset="2"/>
              <a:buChar char="§"/>
              <a:tabLst>
                <a:tab pos="257175" algn="l"/>
              </a:tabLst>
              <a:defRPr/>
            </a:pPr>
            <a:r>
              <a:rPr lang="it-IT" sz="1200" dirty="0">
                <a:solidFill>
                  <a:srgbClr val="4D4D4C"/>
                </a:solidFill>
                <a:latin typeface="Verdana" panose="020B0604030504040204" pitchFamily="34" charset="0"/>
                <a:ea typeface="Verdana" panose="020B0604030504040204" pitchFamily="34" charset="0"/>
              </a:rPr>
              <a:t>messaggi di “work in progress” </a:t>
            </a:r>
            <a:r>
              <a:rPr lang="it-IT" sz="1200" b="1" dirty="0">
                <a:solidFill>
                  <a:srgbClr val="4D4D4C"/>
                </a:solidFill>
                <a:latin typeface="Verdana" panose="020B0604030504040204" pitchFamily="34" charset="0"/>
                <a:ea typeface="Verdana" panose="020B0604030504040204" pitchFamily="34" charset="0"/>
              </a:rPr>
              <a:t>(6)</a:t>
            </a:r>
          </a:p>
          <a:p>
            <a:pPr marL="814388" lvl="1" indent="-277813" eaLnBrk="1" hangingPunct="1">
              <a:lnSpc>
                <a:spcPct val="90000"/>
              </a:lnSpc>
              <a:spcBef>
                <a:spcPct val="50000"/>
              </a:spcBef>
              <a:buFont typeface="Wingdings" pitchFamily="2" charset="2"/>
              <a:buChar char="§"/>
              <a:tabLst>
                <a:tab pos="257175" algn="l"/>
              </a:tabLst>
              <a:defRPr/>
            </a:pPr>
            <a:r>
              <a:rPr lang="it-IT" sz="1200" dirty="0">
                <a:solidFill>
                  <a:srgbClr val="4D4D4C"/>
                </a:solidFill>
                <a:latin typeface="Verdana" panose="020B0604030504040204" pitchFamily="34" charset="0"/>
                <a:ea typeface="Verdana" panose="020B0604030504040204" pitchFamily="34" charset="0"/>
              </a:rPr>
              <a:t>messaggi di stato avanzamento KO sull’intera distinta </a:t>
            </a:r>
            <a:r>
              <a:rPr lang="it-IT" sz="1200" b="1" dirty="0">
                <a:solidFill>
                  <a:srgbClr val="4D4D4C"/>
                </a:solidFill>
                <a:latin typeface="Verdana" panose="020B0604030504040204" pitchFamily="34" charset="0"/>
                <a:ea typeface="Verdana" panose="020B0604030504040204" pitchFamily="34" charset="0"/>
              </a:rPr>
              <a:t>(7)</a:t>
            </a:r>
          </a:p>
          <a:p>
            <a:pPr marL="814388" lvl="1" indent="-277813" eaLnBrk="1" hangingPunct="1">
              <a:lnSpc>
                <a:spcPct val="90000"/>
              </a:lnSpc>
              <a:spcBef>
                <a:spcPct val="50000"/>
              </a:spcBef>
              <a:buFont typeface="Wingdings" pitchFamily="2" charset="2"/>
              <a:buChar char="§"/>
              <a:tabLst>
                <a:tab pos="257175" algn="l"/>
              </a:tabLst>
              <a:defRPr/>
            </a:pPr>
            <a:r>
              <a:rPr lang="it-IT" sz="1200" dirty="0">
                <a:solidFill>
                  <a:srgbClr val="4D4D4C"/>
                </a:solidFill>
                <a:latin typeface="Verdana" panose="020B0604030504040204" pitchFamily="34" charset="0"/>
                <a:ea typeface="Verdana" panose="020B0604030504040204" pitchFamily="34" charset="0"/>
              </a:rPr>
              <a:t>messaggi di stato avanzamento con il dettaglio relativo alle singole disposizioni </a:t>
            </a:r>
            <a:r>
              <a:rPr lang="it-IT" sz="1200" b="1" dirty="0">
                <a:solidFill>
                  <a:srgbClr val="4D4D4C"/>
                </a:solidFill>
                <a:latin typeface="Verdana" panose="020B0604030504040204" pitchFamily="34" charset="0"/>
                <a:ea typeface="Verdana" panose="020B0604030504040204" pitchFamily="34" charset="0"/>
              </a:rPr>
              <a:t>(9)</a:t>
            </a:r>
          </a:p>
          <a:p>
            <a:pPr marL="357188" indent="-357188" eaLnBrk="1" hangingPunct="1">
              <a:lnSpc>
                <a:spcPct val="90000"/>
              </a:lnSpc>
              <a:spcBef>
                <a:spcPct val="50000"/>
              </a:spcBef>
              <a:buFont typeface="Wingdings" pitchFamily="2" charset="2"/>
              <a:buChar char="q"/>
              <a:tabLst>
                <a:tab pos="257175" algn="l"/>
              </a:tabLst>
              <a:defRPr/>
            </a:pPr>
            <a:r>
              <a:rPr lang="it-IT" sz="1200" dirty="0">
                <a:solidFill>
                  <a:srgbClr val="4D4D4C"/>
                </a:solidFill>
                <a:latin typeface="Verdana" panose="020B0604030504040204" pitchFamily="34" charset="0"/>
                <a:ea typeface="Verdana" panose="020B0604030504040204" pitchFamily="34" charset="0"/>
              </a:rPr>
              <a:t>I messaggi di “work in progress” </a:t>
            </a:r>
            <a:r>
              <a:rPr lang="it-IT" sz="1200" b="1" dirty="0">
                <a:solidFill>
                  <a:srgbClr val="4D4D4C"/>
                </a:solidFill>
                <a:latin typeface="Verdana" panose="020B0604030504040204" pitchFamily="34" charset="0"/>
                <a:ea typeface="Verdana" panose="020B0604030504040204" pitchFamily="34" charset="0"/>
              </a:rPr>
              <a:t>(6)</a:t>
            </a:r>
            <a:r>
              <a:rPr lang="it-IT" sz="1200" dirty="0">
                <a:solidFill>
                  <a:srgbClr val="4D4D4C"/>
                </a:solidFill>
                <a:latin typeface="Verdana" panose="020B0604030504040204" pitchFamily="34" charset="0"/>
                <a:ea typeface="Verdana" panose="020B0604030504040204" pitchFamily="34" charset="0"/>
              </a:rPr>
              <a:t> sono sempre facoltativi</a:t>
            </a:r>
          </a:p>
          <a:p>
            <a:pPr marL="357188" indent="-357188" eaLnBrk="1" hangingPunct="1">
              <a:lnSpc>
                <a:spcPct val="90000"/>
              </a:lnSpc>
              <a:spcBef>
                <a:spcPct val="50000"/>
              </a:spcBef>
              <a:buFont typeface="Wingdings" pitchFamily="2" charset="2"/>
              <a:buChar char="q"/>
              <a:tabLst>
                <a:tab pos="257175" algn="l"/>
              </a:tabLst>
              <a:defRPr/>
            </a:pPr>
            <a:r>
              <a:rPr lang="it-IT" sz="1200" dirty="0">
                <a:solidFill>
                  <a:srgbClr val="4D4D4C"/>
                </a:solidFill>
                <a:latin typeface="Verdana" panose="020B0604030504040204" pitchFamily="34" charset="0"/>
                <a:ea typeface="Verdana" panose="020B0604030504040204" pitchFamily="34" charset="0"/>
              </a:rPr>
              <a:t>I messaggi logici di stato avanzamento </a:t>
            </a:r>
            <a:r>
              <a:rPr lang="it-IT" sz="1200" b="1" dirty="0">
                <a:solidFill>
                  <a:srgbClr val="4D4D4C"/>
                </a:solidFill>
                <a:latin typeface="Verdana" panose="020B0604030504040204" pitchFamily="34" charset="0"/>
                <a:ea typeface="Verdana" panose="020B0604030504040204" pitchFamily="34" charset="0"/>
              </a:rPr>
              <a:t>(7)</a:t>
            </a:r>
            <a:r>
              <a:rPr lang="it-IT" sz="1200" dirty="0">
                <a:solidFill>
                  <a:srgbClr val="4D4D4C"/>
                </a:solidFill>
                <a:latin typeface="Verdana" panose="020B0604030504040204" pitchFamily="34" charset="0"/>
                <a:ea typeface="Verdana" panose="020B0604030504040204" pitchFamily="34" charset="0"/>
              </a:rPr>
              <a:t>, </a:t>
            </a:r>
            <a:r>
              <a:rPr lang="it-IT" sz="1200" b="1" dirty="0">
                <a:solidFill>
                  <a:srgbClr val="4D4D4C"/>
                </a:solidFill>
                <a:latin typeface="Verdana" panose="020B0604030504040204" pitchFamily="34" charset="0"/>
                <a:ea typeface="Verdana" panose="020B0604030504040204" pitchFamily="34" charset="0"/>
              </a:rPr>
              <a:t>(9)</a:t>
            </a:r>
            <a:r>
              <a:rPr lang="it-IT" sz="1200" dirty="0">
                <a:solidFill>
                  <a:srgbClr val="4D4D4C"/>
                </a:solidFill>
                <a:latin typeface="Verdana" panose="020B0604030504040204" pitchFamily="34" charset="0"/>
                <a:ea typeface="Verdana" panose="020B0604030504040204" pitchFamily="34" charset="0"/>
              </a:rPr>
              <a:t> verso l’ordinante rivestono carattere di facoltatività per i Bonifici SEPA, mentre sono obbligatori per le richieste di emissione assegni</a:t>
            </a:r>
          </a:p>
          <a:p>
            <a:pPr marL="357188" indent="-357188" eaLnBrk="1" hangingPunct="1">
              <a:lnSpc>
                <a:spcPct val="90000"/>
              </a:lnSpc>
              <a:spcBef>
                <a:spcPct val="50000"/>
              </a:spcBef>
              <a:buFont typeface="Wingdings" pitchFamily="2" charset="2"/>
              <a:buChar char="q"/>
              <a:tabLst>
                <a:tab pos="257175" algn="l"/>
              </a:tabLst>
              <a:defRPr/>
            </a:pPr>
            <a:r>
              <a:rPr lang="it-IT" sz="1200" dirty="0">
                <a:solidFill>
                  <a:srgbClr val="4D4D4C"/>
                </a:solidFill>
                <a:latin typeface="Verdana" panose="020B0604030504040204" pitchFamily="34" charset="0"/>
                <a:ea typeface="Verdana" panose="020B0604030504040204" pitchFamily="34" charset="0"/>
              </a:rPr>
              <a:t>I messaggi di Esito verso il beneficiario </a:t>
            </a:r>
            <a:r>
              <a:rPr lang="it-IT" sz="1200" b="1" dirty="0">
                <a:solidFill>
                  <a:srgbClr val="4D4D4C"/>
                </a:solidFill>
                <a:latin typeface="Verdana" panose="020B0604030504040204" pitchFamily="34" charset="0"/>
                <a:ea typeface="Verdana" panose="020B0604030504040204" pitchFamily="34" charset="0"/>
              </a:rPr>
              <a:t>(10)</a:t>
            </a:r>
            <a:r>
              <a:rPr lang="it-IT" sz="1200" dirty="0">
                <a:solidFill>
                  <a:srgbClr val="4D4D4C"/>
                </a:solidFill>
                <a:latin typeface="Verdana" panose="020B0604030504040204" pitchFamily="34" charset="0"/>
                <a:ea typeface="Verdana" panose="020B0604030504040204" pitchFamily="34" charset="0"/>
              </a:rPr>
              <a:t>,</a:t>
            </a:r>
            <a:r>
              <a:rPr lang="it-IT" sz="1200" b="1" dirty="0">
                <a:solidFill>
                  <a:srgbClr val="4D4D4C"/>
                </a:solidFill>
                <a:latin typeface="Verdana" panose="020B0604030504040204" pitchFamily="34" charset="0"/>
                <a:ea typeface="Verdana" panose="020B0604030504040204" pitchFamily="34" charset="0"/>
              </a:rPr>
              <a:t> </a:t>
            </a:r>
            <a:r>
              <a:rPr lang="it-IT" sz="1200" dirty="0">
                <a:solidFill>
                  <a:srgbClr val="4D4D4C"/>
                </a:solidFill>
                <a:latin typeface="Verdana" panose="020B0604030504040204" pitchFamily="34" charset="0"/>
                <a:ea typeface="Verdana" panose="020B0604030504040204" pitchFamily="34" charset="0"/>
              </a:rPr>
              <a:t>inviati verso l’ordinante ed in seguito al beneficiario, rivestono sempre carattere di facoltatività</a:t>
            </a:r>
          </a:p>
        </p:txBody>
      </p:sp>
      <p:sp>
        <p:nvSpPr>
          <p:cNvPr id="6" name="Rectangle 3">
            <a:extLst>
              <a:ext uri="{FF2B5EF4-FFF2-40B4-BE49-F238E27FC236}">
                <a16:creationId xmlns:a16="http://schemas.microsoft.com/office/drawing/2014/main" id="{C0364163-040D-40E9-A8C8-A98C563FFE4C}"/>
              </a:ext>
            </a:extLst>
          </p:cNvPr>
          <p:cNvSpPr>
            <a:spLocks noChangeArrowheads="1"/>
          </p:cNvSpPr>
          <p:nvPr/>
        </p:nvSpPr>
        <p:spPr bwMode="auto">
          <a:xfrm>
            <a:off x="273050" y="1305049"/>
            <a:ext cx="57610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a:solidFill>
                  <a:srgbClr val="FFFFFF"/>
                </a:solidFill>
                <a:latin typeface="Verdana" panose="020B0604030504040204" pitchFamily="34" charset="0"/>
                <a:ea typeface="Verdana" panose="020B0604030504040204" pitchFamily="34" charset="0"/>
              </a:rPr>
              <a:t>Workflow di servizio: modalità di gestione (1/2)</a:t>
            </a:r>
          </a:p>
        </p:txBody>
      </p:sp>
    </p:spTree>
    <p:extLst>
      <p:ext uri="{BB962C8B-B14F-4D97-AF65-F5344CB8AC3E}">
        <p14:creationId xmlns:p14="http://schemas.microsoft.com/office/powerpoint/2010/main" val="1787287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DE5927C7-CEDE-458C-90A8-057082B974EF}"/>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Analisi del workflow di servizio – </a:t>
            </a:r>
            <a:r>
              <a:rPr lang="it-IT" sz="1200" i="1" dirty="0">
                <a:solidFill>
                  <a:srgbClr val="EF7918"/>
                </a:solidFill>
                <a:latin typeface="Verdana" panose="020B0604030504040204" pitchFamily="34" charset="0"/>
                <a:cs typeface="Arial"/>
              </a:rPr>
              <a:t>Modalità di gestione</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4" name="Rectangle 54">
            <a:extLst>
              <a:ext uri="{FF2B5EF4-FFF2-40B4-BE49-F238E27FC236}">
                <a16:creationId xmlns:a16="http://schemas.microsoft.com/office/drawing/2014/main" id="{7E493A5B-93E3-4905-91E0-4A42EAE0EED0}"/>
              </a:ext>
            </a:extLst>
          </p:cNvPr>
          <p:cNvSpPr>
            <a:spLocks noChangeArrowheads="1"/>
          </p:cNvSpPr>
          <p:nvPr/>
        </p:nvSpPr>
        <p:spPr bwMode="auto">
          <a:xfrm>
            <a:off x="131763" y="1481263"/>
            <a:ext cx="8739187" cy="2883841"/>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5" name="Rectangle 3">
            <a:extLst>
              <a:ext uri="{FF2B5EF4-FFF2-40B4-BE49-F238E27FC236}">
                <a16:creationId xmlns:a16="http://schemas.microsoft.com/office/drawing/2014/main" id="{F0781FA2-D642-4EB2-A1CE-C382B33B59DC}"/>
              </a:ext>
            </a:extLst>
          </p:cNvPr>
          <p:cNvSpPr>
            <a:spLocks noChangeArrowheads="1"/>
          </p:cNvSpPr>
          <p:nvPr/>
        </p:nvSpPr>
        <p:spPr bwMode="auto">
          <a:xfrm>
            <a:off x="273050" y="1884435"/>
            <a:ext cx="8580634" cy="2250937"/>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357188" lvl="0" indent="-357188" eaLnBrk="1" hangingPunct="1">
              <a:lnSpc>
                <a:spcPct val="130000"/>
              </a:lnSpc>
              <a:spcBef>
                <a:spcPct val="50000"/>
              </a:spcBef>
              <a:tabLst>
                <a:tab pos="257175" algn="l"/>
              </a:tabLst>
              <a:defRPr/>
            </a:pPr>
            <a:r>
              <a:rPr lang="it-IT" sz="1400" dirty="0">
                <a:solidFill>
                  <a:srgbClr val="4D4D4C"/>
                </a:solidFill>
                <a:latin typeface="Verdana" panose="020B0604030504040204" pitchFamily="34" charset="0"/>
                <a:ea typeface="Verdana" panose="020B0604030504040204" pitchFamily="34" charset="0"/>
                <a:cs typeface="Arial"/>
              </a:rPr>
              <a:t>Con riferimento al </a:t>
            </a:r>
            <a:r>
              <a:rPr lang="it-IT" sz="1400" b="1" dirty="0" err="1">
                <a:solidFill>
                  <a:srgbClr val="4D4D4C"/>
                </a:solidFill>
                <a:latin typeface="Verdana" panose="020B0604030504040204" pitchFamily="34" charset="0"/>
                <a:ea typeface="Verdana" panose="020B0604030504040204" pitchFamily="34" charset="0"/>
                <a:cs typeface="Arial"/>
              </a:rPr>
              <a:t>sequence</a:t>
            </a:r>
            <a:r>
              <a:rPr lang="it-IT" sz="1400" b="1" dirty="0">
                <a:solidFill>
                  <a:srgbClr val="4D4D4C"/>
                </a:solidFill>
                <a:latin typeface="Verdana" panose="020B0604030504040204" pitchFamily="34" charset="0"/>
                <a:ea typeface="Verdana" panose="020B0604030504040204" pitchFamily="34" charset="0"/>
                <a:cs typeface="Arial"/>
              </a:rPr>
              <a:t> </a:t>
            </a:r>
            <a:r>
              <a:rPr lang="it-IT" sz="1400" b="1" dirty="0" err="1">
                <a:solidFill>
                  <a:srgbClr val="4D4D4C"/>
                </a:solidFill>
                <a:latin typeface="Verdana" panose="020B0604030504040204" pitchFamily="34" charset="0"/>
                <a:ea typeface="Verdana" panose="020B0604030504040204" pitchFamily="34" charset="0"/>
                <a:cs typeface="Arial"/>
              </a:rPr>
              <a:t>diagram</a:t>
            </a:r>
            <a:r>
              <a:rPr lang="it-IT" sz="1400" dirty="0">
                <a:solidFill>
                  <a:srgbClr val="4D4D4C"/>
                </a:solidFill>
                <a:latin typeface="Verdana" panose="020B0604030504040204" pitchFamily="34" charset="0"/>
                <a:ea typeface="Verdana" panose="020B0604030504040204" pitchFamily="34" charset="0"/>
                <a:cs typeface="Arial"/>
              </a:rPr>
              <a:t> riportato nella slide precedente valgono i seguenti principi:</a:t>
            </a:r>
          </a:p>
          <a:p>
            <a:pPr marL="357188" lvl="0" indent="-357188" eaLnBrk="1" hangingPunct="1">
              <a:lnSpc>
                <a:spcPct val="130000"/>
              </a:lnSpc>
              <a:spcBef>
                <a:spcPct val="50000"/>
              </a:spcBef>
              <a:buFont typeface="Wingdings" pitchFamily="2" charset="2"/>
              <a:buChar char="q"/>
              <a:tabLst>
                <a:tab pos="257175" algn="l"/>
              </a:tabLst>
              <a:defRPr/>
            </a:pPr>
            <a:r>
              <a:rPr lang="it-IT" sz="1400" dirty="0">
                <a:solidFill>
                  <a:srgbClr val="4D4D4C"/>
                </a:solidFill>
                <a:latin typeface="Verdana" panose="020B0604030504040204" pitchFamily="34" charset="0"/>
                <a:ea typeface="Verdana" panose="020B0604030504040204" pitchFamily="34" charset="0"/>
                <a:cs typeface="Arial"/>
              </a:rPr>
              <a:t>Il messaggio (4) viene indirizzato al “</a:t>
            </a:r>
            <a:r>
              <a:rPr lang="it-IT" sz="1400" dirty="0" err="1">
                <a:solidFill>
                  <a:srgbClr val="4D4D4C"/>
                </a:solidFill>
                <a:latin typeface="Verdana" panose="020B0604030504040204" pitchFamily="34" charset="0"/>
                <a:ea typeface="Verdana" panose="020B0604030504040204" pitchFamily="34" charset="0"/>
                <a:cs typeface="Arial"/>
              </a:rPr>
              <a:t>return</a:t>
            </a:r>
            <a:r>
              <a:rPr lang="it-IT" sz="1400" dirty="0">
                <a:solidFill>
                  <a:srgbClr val="4D4D4C"/>
                </a:solidFill>
                <a:latin typeface="Verdana" panose="020B0604030504040204" pitchFamily="34" charset="0"/>
                <a:ea typeface="Verdana" panose="020B0604030504040204" pitchFamily="34" charset="0"/>
                <a:cs typeface="Arial"/>
              </a:rPr>
              <a:t> </a:t>
            </a:r>
            <a:r>
              <a:rPr lang="it-IT" sz="1400" dirty="0" err="1">
                <a:solidFill>
                  <a:srgbClr val="4D4D4C"/>
                </a:solidFill>
                <a:latin typeface="Verdana" panose="020B0604030504040204" pitchFamily="34" charset="0"/>
                <a:ea typeface="Verdana" panose="020B0604030504040204" pitchFamily="34" charset="0"/>
                <a:cs typeface="Arial"/>
              </a:rPr>
              <a:t>address</a:t>
            </a:r>
            <a:r>
              <a:rPr lang="it-IT" sz="1400" dirty="0">
                <a:solidFill>
                  <a:srgbClr val="4D4D4C"/>
                </a:solidFill>
                <a:latin typeface="Verdana" panose="020B0604030504040204" pitchFamily="34" charset="0"/>
                <a:ea typeface="Verdana" panose="020B0604030504040204" pitchFamily="34" charset="0"/>
                <a:cs typeface="Arial"/>
              </a:rPr>
              <a:t>” indicato nell’</a:t>
            </a:r>
            <a:r>
              <a:rPr lang="it-IT" sz="1400" dirty="0" err="1">
                <a:solidFill>
                  <a:srgbClr val="4D4D4C"/>
                </a:solidFill>
                <a:latin typeface="Verdana" panose="020B0604030504040204" pitchFamily="34" charset="0"/>
                <a:ea typeface="Verdana" panose="020B0604030504040204" pitchFamily="34" charset="0"/>
                <a:cs typeface="Arial"/>
              </a:rPr>
              <a:t>header</a:t>
            </a:r>
            <a:r>
              <a:rPr lang="it-IT" sz="1400" dirty="0">
                <a:solidFill>
                  <a:srgbClr val="4D4D4C"/>
                </a:solidFill>
                <a:latin typeface="Verdana" panose="020B0604030504040204" pitchFamily="34" charset="0"/>
                <a:ea typeface="Verdana" panose="020B0604030504040204" pitchFamily="34" charset="0"/>
                <a:cs typeface="Arial"/>
              </a:rPr>
              <a:t> di tratta della richiesta di servizio (1)</a:t>
            </a:r>
          </a:p>
          <a:p>
            <a:pPr marL="357188" lvl="0" indent="-357188" eaLnBrk="1" hangingPunct="1">
              <a:lnSpc>
                <a:spcPct val="130000"/>
              </a:lnSpc>
              <a:spcBef>
                <a:spcPct val="50000"/>
              </a:spcBef>
              <a:buFont typeface="Wingdings" pitchFamily="2" charset="2"/>
              <a:buChar char="q"/>
              <a:tabLst>
                <a:tab pos="257175" algn="l"/>
              </a:tabLst>
              <a:defRPr/>
            </a:pPr>
            <a:r>
              <a:rPr lang="it-IT" sz="1400" dirty="0">
                <a:solidFill>
                  <a:srgbClr val="4D4D4C"/>
                </a:solidFill>
                <a:latin typeface="Verdana" panose="020B0604030504040204" pitchFamily="34" charset="0"/>
                <a:ea typeface="Verdana" panose="020B0604030504040204" pitchFamily="34" charset="0"/>
                <a:cs typeface="Arial"/>
              </a:rPr>
              <a:t>I messaggi (6) (7) e (9) vengono indirizzati attraverso accesso al Directory</a:t>
            </a:r>
          </a:p>
          <a:p>
            <a:pPr marL="357188" lvl="0" indent="-357188" eaLnBrk="1" hangingPunct="1">
              <a:lnSpc>
                <a:spcPct val="130000"/>
              </a:lnSpc>
              <a:spcBef>
                <a:spcPct val="50000"/>
              </a:spcBef>
              <a:buFont typeface="Wingdings" pitchFamily="2" charset="2"/>
              <a:buChar char="q"/>
              <a:tabLst>
                <a:tab pos="257175" algn="l"/>
              </a:tabLst>
              <a:defRPr/>
            </a:pPr>
            <a:r>
              <a:rPr lang="it-IT" sz="1400" dirty="0">
                <a:solidFill>
                  <a:srgbClr val="4D4D4C"/>
                </a:solidFill>
                <a:latin typeface="Verdana" panose="020B0604030504040204" pitchFamily="34" charset="0"/>
                <a:ea typeface="Verdana" panose="020B0604030504040204" pitchFamily="34" charset="0"/>
                <a:cs typeface="Arial"/>
              </a:rPr>
              <a:t>A fronte di una richiesta di servizio possono essere generati più messaggi fisici di stato avanzamento (6), (7), (9), pertanto la corrispondenza </a:t>
            </a:r>
            <a:r>
              <a:rPr lang="it-IT" sz="1400" b="1" dirty="0">
                <a:solidFill>
                  <a:srgbClr val="4D4D4C"/>
                </a:solidFill>
                <a:latin typeface="Verdana" panose="020B0604030504040204" pitchFamily="34" charset="0"/>
                <a:ea typeface="Verdana" panose="020B0604030504040204" pitchFamily="34" charset="0"/>
                <a:cs typeface="Arial"/>
              </a:rPr>
              <a:t>risulta 1:N</a:t>
            </a:r>
            <a:r>
              <a:rPr lang="it-IT" sz="1400" dirty="0">
                <a:solidFill>
                  <a:srgbClr val="4D4D4C"/>
                </a:solidFill>
                <a:latin typeface="Verdana" panose="020B0604030504040204" pitchFamily="34" charset="0"/>
                <a:ea typeface="Verdana" panose="020B0604030504040204" pitchFamily="34" charset="0"/>
                <a:cs typeface="Arial"/>
              </a:rPr>
              <a:t>  </a:t>
            </a:r>
          </a:p>
        </p:txBody>
      </p:sp>
      <p:sp>
        <p:nvSpPr>
          <p:cNvPr id="6" name="Rectangle 3">
            <a:extLst>
              <a:ext uri="{FF2B5EF4-FFF2-40B4-BE49-F238E27FC236}">
                <a16:creationId xmlns:a16="http://schemas.microsoft.com/office/drawing/2014/main" id="{C0364163-040D-40E9-A8C8-A98C563FFE4C}"/>
              </a:ext>
            </a:extLst>
          </p:cNvPr>
          <p:cNvSpPr>
            <a:spLocks noChangeArrowheads="1"/>
          </p:cNvSpPr>
          <p:nvPr/>
        </p:nvSpPr>
        <p:spPr bwMode="auto">
          <a:xfrm>
            <a:off x="273050" y="1305049"/>
            <a:ext cx="57610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Workflow di servizio: modalità di gestione (2/2)</a:t>
            </a:r>
          </a:p>
        </p:txBody>
      </p:sp>
    </p:spTree>
    <p:extLst>
      <p:ext uri="{BB962C8B-B14F-4D97-AF65-F5344CB8AC3E}">
        <p14:creationId xmlns:p14="http://schemas.microsoft.com/office/powerpoint/2010/main" val="3965019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DE5927C7-CEDE-458C-90A8-057082B974EF}"/>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Analisi del workflow di servizio – </a:t>
            </a:r>
            <a:r>
              <a:rPr lang="it-IT" sz="1200" i="1" dirty="0">
                <a:solidFill>
                  <a:srgbClr val="EF7918"/>
                </a:solidFill>
                <a:latin typeface="Verdana" panose="020B0604030504040204" pitchFamily="34" charset="0"/>
                <a:cs typeface="Arial"/>
              </a:rPr>
              <a:t>State </a:t>
            </a:r>
            <a:r>
              <a:rPr lang="it-IT" sz="1200" i="1" dirty="0" err="1">
                <a:solidFill>
                  <a:srgbClr val="EF7918"/>
                </a:solidFill>
                <a:latin typeface="Verdana" panose="020B0604030504040204" pitchFamily="34" charset="0"/>
                <a:cs typeface="Arial"/>
              </a:rPr>
              <a:t>diagram</a:t>
            </a:r>
            <a:r>
              <a:rPr lang="it-IT" sz="1200" i="1" dirty="0">
                <a:solidFill>
                  <a:srgbClr val="EF7918"/>
                </a:solidFill>
                <a:latin typeface="Verdana" panose="020B0604030504040204" pitchFamily="34" charset="0"/>
                <a:cs typeface="Arial"/>
              </a:rPr>
              <a:t> singola distinta</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7" name="Rectangle 84">
            <a:extLst>
              <a:ext uri="{FF2B5EF4-FFF2-40B4-BE49-F238E27FC236}">
                <a16:creationId xmlns:a16="http://schemas.microsoft.com/office/drawing/2014/main" id="{612CDB86-EA23-4780-A78C-69BCC64A5AFA}"/>
              </a:ext>
            </a:extLst>
          </p:cNvPr>
          <p:cNvSpPr>
            <a:spLocks noChangeArrowheads="1"/>
          </p:cNvSpPr>
          <p:nvPr/>
        </p:nvSpPr>
        <p:spPr bwMode="auto">
          <a:xfrm>
            <a:off x="38101" y="1411288"/>
            <a:ext cx="8977312" cy="5126037"/>
          </a:xfrm>
          <a:prstGeom prst="rect">
            <a:avLst/>
          </a:prstGeom>
          <a:solidFill>
            <a:srgbClr val="EAEAEA"/>
          </a:solidFill>
          <a:ln>
            <a:noFill/>
          </a:ln>
          <a:extLst>
            <a:ext uri="{91240B29-F687-4F45-9708-019B960494DF}">
              <a14:hiddenLine xmlns:a14="http://schemas.microsoft.com/office/drawing/2010/main" w="12700" algn="ctr">
                <a:solidFill>
                  <a:srgbClr val="000000"/>
                </a:solidFill>
                <a:round/>
                <a:headEnd/>
                <a:tailEnd/>
              </a14:hiddenLine>
            </a:ext>
          </a:extLst>
        </p:spPr>
        <p:txBody>
          <a:bodyPr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8" name="AutoShape 3">
            <a:extLst>
              <a:ext uri="{FF2B5EF4-FFF2-40B4-BE49-F238E27FC236}">
                <a16:creationId xmlns:a16="http://schemas.microsoft.com/office/drawing/2014/main" id="{E1DC6031-9126-4929-B812-9B1E8C140144}"/>
              </a:ext>
            </a:extLst>
          </p:cNvPr>
          <p:cNvSpPr>
            <a:spLocks noChangeArrowheads="1"/>
          </p:cNvSpPr>
          <p:nvPr/>
        </p:nvSpPr>
        <p:spPr bwMode="auto">
          <a:xfrm>
            <a:off x="2863850" y="2144713"/>
            <a:ext cx="1169988" cy="630237"/>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9" name="AutoShape 4">
            <a:extLst>
              <a:ext uri="{FF2B5EF4-FFF2-40B4-BE49-F238E27FC236}">
                <a16:creationId xmlns:a16="http://schemas.microsoft.com/office/drawing/2014/main" id="{9CB946D3-6C45-488F-B447-45B8FE6A6A31}"/>
              </a:ext>
            </a:extLst>
          </p:cNvPr>
          <p:cNvSpPr>
            <a:spLocks noChangeArrowheads="1"/>
          </p:cNvSpPr>
          <p:nvPr/>
        </p:nvSpPr>
        <p:spPr bwMode="auto">
          <a:xfrm>
            <a:off x="7167563" y="3703039"/>
            <a:ext cx="1169988" cy="630238"/>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0" name="AutoShape 5">
            <a:extLst>
              <a:ext uri="{FF2B5EF4-FFF2-40B4-BE49-F238E27FC236}">
                <a16:creationId xmlns:a16="http://schemas.microsoft.com/office/drawing/2014/main" id="{E1B53301-49EA-426C-BC0A-FAF59D38B850}"/>
              </a:ext>
            </a:extLst>
          </p:cNvPr>
          <p:cNvSpPr>
            <a:spLocks noChangeArrowheads="1"/>
          </p:cNvSpPr>
          <p:nvPr/>
        </p:nvSpPr>
        <p:spPr bwMode="auto">
          <a:xfrm>
            <a:off x="876300" y="5229225"/>
            <a:ext cx="1169988" cy="630238"/>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1" name="AutoShape 7">
            <a:extLst>
              <a:ext uri="{FF2B5EF4-FFF2-40B4-BE49-F238E27FC236}">
                <a16:creationId xmlns:a16="http://schemas.microsoft.com/office/drawing/2014/main" id="{3111EBD2-8FF7-4243-96ED-A14D796F4176}"/>
              </a:ext>
            </a:extLst>
          </p:cNvPr>
          <p:cNvSpPr>
            <a:spLocks noChangeArrowheads="1"/>
          </p:cNvSpPr>
          <p:nvPr/>
        </p:nvSpPr>
        <p:spPr bwMode="auto">
          <a:xfrm>
            <a:off x="128588" y="3673475"/>
            <a:ext cx="1169987" cy="630238"/>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2" name="AutoShape 8">
            <a:extLst>
              <a:ext uri="{FF2B5EF4-FFF2-40B4-BE49-F238E27FC236}">
                <a16:creationId xmlns:a16="http://schemas.microsoft.com/office/drawing/2014/main" id="{65FD884B-47CC-48FF-A988-E8154E3EF9FA}"/>
              </a:ext>
            </a:extLst>
          </p:cNvPr>
          <p:cNvSpPr>
            <a:spLocks noChangeArrowheads="1"/>
          </p:cNvSpPr>
          <p:nvPr/>
        </p:nvSpPr>
        <p:spPr bwMode="auto">
          <a:xfrm>
            <a:off x="4953000" y="5680075"/>
            <a:ext cx="1169988" cy="630238"/>
          </a:xfrm>
          <a:prstGeom prst="roundRect">
            <a:avLst>
              <a:gd name="adj" fmla="val 16667"/>
            </a:avLst>
          </a:prstGeom>
          <a:solidFill>
            <a:schemeClr val="bg1"/>
          </a:solidFill>
          <a:ln w="19050" algn="ctr">
            <a:solidFill>
              <a:schemeClr val="tx1"/>
            </a:solidFill>
            <a:round/>
            <a:headEnd/>
            <a:tailEnd/>
          </a:ln>
        </p:spPr>
        <p:txBody>
          <a:bodyPr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3" name="AutoShape 9">
            <a:extLst>
              <a:ext uri="{FF2B5EF4-FFF2-40B4-BE49-F238E27FC236}">
                <a16:creationId xmlns:a16="http://schemas.microsoft.com/office/drawing/2014/main" id="{BCBD5A31-322F-4354-A6CE-4FE791194EC8}"/>
              </a:ext>
            </a:extLst>
          </p:cNvPr>
          <p:cNvSpPr>
            <a:spLocks noChangeArrowheads="1"/>
          </p:cNvSpPr>
          <p:nvPr/>
        </p:nvSpPr>
        <p:spPr bwMode="auto">
          <a:xfrm>
            <a:off x="2863850" y="3673475"/>
            <a:ext cx="1169988" cy="630238"/>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4" name="AutoShape 10">
            <a:extLst>
              <a:ext uri="{FF2B5EF4-FFF2-40B4-BE49-F238E27FC236}">
                <a16:creationId xmlns:a16="http://schemas.microsoft.com/office/drawing/2014/main" id="{AC4FA642-862F-4A65-B461-9FD59B7783EA}"/>
              </a:ext>
            </a:extLst>
          </p:cNvPr>
          <p:cNvSpPr>
            <a:spLocks noChangeArrowheads="1"/>
          </p:cNvSpPr>
          <p:nvPr/>
        </p:nvSpPr>
        <p:spPr bwMode="auto">
          <a:xfrm>
            <a:off x="123825" y="2144713"/>
            <a:ext cx="1169988" cy="630237"/>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5" name="AutoShape 11">
            <a:extLst>
              <a:ext uri="{FF2B5EF4-FFF2-40B4-BE49-F238E27FC236}">
                <a16:creationId xmlns:a16="http://schemas.microsoft.com/office/drawing/2014/main" id="{261AD2E6-1104-447C-9A0A-32591EFE5E6B}"/>
              </a:ext>
            </a:extLst>
          </p:cNvPr>
          <p:cNvSpPr>
            <a:spLocks noChangeArrowheads="1"/>
          </p:cNvSpPr>
          <p:nvPr/>
        </p:nvSpPr>
        <p:spPr bwMode="auto">
          <a:xfrm>
            <a:off x="7096918" y="5063766"/>
            <a:ext cx="1169988" cy="630237"/>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6" name="AutoShape 12">
            <a:extLst>
              <a:ext uri="{FF2B5EF4-FFF2-40B4-BE49-F238E27FC236}">
                <a16:creationId xmlns:a16="http://schemas.microsoft.com/office/drawing/2014/main" id="{BF4E3BD8-D4CD-4059-8B86-29CC3DD8FEDB}"/>
              </a:ext>
            </a:extLst>
          </p:cNvPr>
          <p:cNvSpPr>
            <a:spLocks noChangeArrowheads="1"/>
          </p:cNvSpPr>
          <p:nvPr/>
        </p:nvSpPr>
        <p:spPr bwMode="auto">
          <a:xfrm>
            <a:off x="6885781" y="2091531"/>
            <a:ext cx="1169988" cy="630237"/>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7" name="Oval 13">
            <a:extLst>
              <a:ext uri="{FF2B5EF4-FFF2-40B4-BE49-F238E27FC236}">
                <a16:creationId xmlns:a16="http://schemas.microsoft.com/office/drawing/2014/main" id="{FBACD32D-0E9E-41D0-A203-DF55BDC0C6F5}"/>
              </a:ext>
            </a:extLst>
          </p:cNvPr>
          <p:cNvSpPr>
            <a:spLocks noChangeArrowheads="1"/>
          </p:cNvSpPr>
          <p:nvPr/>
        </p:nvSpPr>
        <p:spPr bwMode="auto">
          <a:xfrm>
            <a:off x="3313113" y="1574800"/>
            <a:ext cx="269875" cy="269875"/>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nvGrpSpPr>
          <p:cNvPr id="18" name="Group 14">
            <a:extLst>
              <a:ext uri="{FF2B5EF4-FFF2-40B4-BE49-F238E27FC236}">
                <a16:creationId xmlns:a16="http://schemas.microsoft.com/office/drawing/2014/main" id="{12D5C608-5DD6-4501-9928-6499F28788BA}"/>
              </a:ext>
            </a:extLst>
          </p:cNvPr>
          <p:cNvGrpSpPr>
            <a:grpSpLocks/>
          </p:cNvGrpSpPr>
          <p:nvPr/>
        </p:nvGrpSpPr>
        <p:grpSpPr bwMode="auto">
          <a:xfrm>
            <a:off x="8550276" y="3841152"/>
            <a:ext cx="344487" cy="346075"/>
            <a:chOff x="939" y="2079"/>
            <a:chExt cx="217" cy="218"/>
          </a:xfrm>
        </p:grpSpPr>
        <p:sp>
          <p:nvSpPr>
            <p:cNvPr id="19" name="Oval 15">
              <a:extLst>
                <a:ext uri="{FF2B5EF4-FFF2-40B4-BE49-F238E27FC236}">
                  <a16:creationId xmlns:a16="http://schemas.microsoft.com/office/drawing/2014/main" id="{4D80D316-8450-40FB-AAE6-6546B58E1CC7}"/>
                </a:ext>
              </a:extLst>
            </p:cNvPr>
            <p:cNvSpPr>
              <a:spLocks noChangeArrowheads="1"/>
            </p:cNvSpPr>
            <p:nvPr/>
          </p:nvSpPr>
          <p:spPr bwMode="auto">
            <a:xfrm>
              <a:off x="965" y="2103"/>
              <a:ext cx="170" cy="170"/>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0" name="Oval 16">
              <a:extLst>
                <a:ext uri="{FF2B5EF4-FFF2-40B4-BE49-F238E27FC236}">
                  <a16:creationId xmlns:a16="http://schemas.microsoft.com/office/drawing/2014/main" id="{30A49DCA-2702-4DDD-8819-A9191DE60491}"/>
                </a:ext>
              </a:extLst>
            </p:cNvPr>
            <p:cNvSpPr>
              <a:spLocks noChangeArrowheads="1"/>
            </p:cNvSpPr>
            <p:nvPr/>
          </p:nvSpPr>
          <p:spPr bwMode="auto">
            <a:xfrm>
              <a:off x="939" y="2079"/>
              <a:ext cx="217" cy="21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sp>
        <p:nvSpPr>
          <p:cNvPr id="21" name="Text Box 19">
            <a:extLst>
              <a:ext uri="{FF2B5EF4-FFF2-40B4-BE49-F238E27FC236}">
                <a16:creationId xmlns:a16="http://schemas.microsoft.com/office/drawing/2014/main" id="{390832D2-DEBA-4066-A2D7-BD18E6DE1180}"/>
              </a:ext>
            </a:extLst>
          </p:cNvPr>
          <p:cNvSpPr txBox="1">
            <a:spLocks noChangeArrowheads="1"/>
          </p:cNvSpPr>
          <p:nvPr/>
        </p:nvSpPr>
        <p:spPr bwMode="auto">
          <a:xfrm>
            <a:off x="2819400" y="3849688"/>
            <a:ext cx="12461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Distinta con controlli applicativi OK</a:t>
            </a:r>
          </a:p>
        </p:txBody>
      </p:sp>
      <p:sp>
        <p:nvSpPr>
          <p:cNvPr id="22" name="Text Box 20">
            <a:extLst>
              <a:ext uri="{FF2B5EF4-FFF2-40B4-BE49-F238E27FC236}">
                <a16:creationId xmlns:a16="http://schemas.microsoft.com/office/drawing/2014/main" id="{BA053379-02CA-43F5-B29F-2A8FCC5AA1B8}"/>
              </a:ext>
            </a:extLst>
          </p:cNvPr>
          <p:cNvSpPr txBox="1">
            <a:spLocks noChangeArrowheads="1"/>
          </p:cNvSpPr>
          <p:nvPr/>
        </p:nvSpPr>
        <p:spPr bwMode="auto">
          <a:xfrm>
            <a:off x="2835275" y="2386013"/>
            <a:ext cx="124618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Distinta inviata</a:t>
            </a:r>
          </a:p>
        </p:txBody>
      </p:sp>
      <p:sp>
        <p:nvSpPr>
          <p:cNvPr id="23" name="Text Box 21">
            <a:extLst>
              <a:ext uri="{FF2B5EF4-FFF2-40B4-BE49-F238E27FC236}">
                <a16:creationId xmlns:a16="http://schemas.microsoft.com/office/drawing/2014/main" id="{38F7518E-D1A3-4D88-8E2D-211602303181}"/>
              </a:ext>
            </a:extLst>
          </p:cNvPr>
          <p:cNvSpPr txBox="1">
            <a:spLocks noChangeArrowheads="1"/>
          </p:cNvSpPr>
          <p:nvPr/>
        </p:nvSpPr>
        <p:spPr bwMode="auto">
          <a:xfrm>
            <a:off x="90488" y="3844925"/>
            <a:ext cx="12461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Distinta con controlli sostanziali KO</a:t>
            </a:r>
          </a:p>
        </p:txBody>
      </p:sp>
      <p:sp>
        <p:nvSpPr>
          <p:cNvPr id="24" name="Text Box 22">
            <a:extLst>
              <a:ext uri="{FF2B5EF4-FFF2-40B4-BE49-F238E27FC236}">
                <a16:creationId xmlns:a16="http://schemas.microsoft.com/office/drawing/2014/main" id="{87ED678F-11D5-46F6-B824-41452050E157}"/>
              </a:ext>
            </a:extLst>
          </p:cNvPr>
          <p:cNvSpPr txBox="1">
            <a:spLocks noChangeArrowheads="1"/>
          </p:cNvSpPr>
          <p:nvPr/>
        </p:nvSpPr>
        <p:spPr bwMode="auto">
          <a:xfrm>
            <a:off x="273050" y="2347913"/>
            <a:ext cx="8699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a:solidFill>
                  <a:srgbClr val="4D4D4C"/>
                </a:solidFill>
                <a:latin typeface="Verdana" panose="020B0604030504040204" pitchFamily="34" charset="0"/>
                <a:ea typeface="Verdana" panose="020B0604030504040204" pitchFamily="34" charset="0"/>
              </a:rPr>
              <a:t>Distinta KO</a:t>
            </a:r>
          </a:p>
        </p:txBody>
      </p:sp>
      <p:cxnSp>
        <p:nvCxnSpPr>
          <p:cNvPr id="25" name="AutoShape 23">
            <a:extLst>
              <a:ext uri="{FF2B5EF4-FFF2-40B4-BE49-F238E27FC236}">
                <a16:creationId xmlns:a16="http://schemas.microsoft.com/office/drawing/2014/main" id="{70D3B402-BABB-4D3C-A57B-6004CB88F07B}"/>
              </a:ext>
            </a:extLst>
          </p:cNvPr>
          <p:cNvCxnSpPr>
            <a:cxnSpLocks noChangeShapeType="1"/>
            <a:stCxn id="17" idx="4"/>
            <a:endCxn id="8" idx="0"/>
          </p:cNvCxnSpPr>
          <p:nvPr/>
        </p:nvCxnSpPr>
        <p:spPr bwMode="auto">
          <a:xfrm>
            <a:off x="3448050" y="1854200"/>
            <a:ext cx="1588" cy="280988"/>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6" name="AutoShape 24">
            <a:extLst>
              <a:ext uri="{FF2B5EF4-FFF2-40B4-BE49-F238E27FC236}">
                <a16:creationId xmlns:a16="http://schemas.microsoft.com/office/drawing/2014/main" id="{BBBC9943-81E1-4620-A381-6047BE0EA1C2}"/>
              </a:ext>
            </a:extLst>
          </p:cNvPr>
          <p:cNvCxnSpPr>
            <a:cxnSpLocks noChangeShapeType="1"/>
            <a:stCxn id="22" idx="1"/>
            <a:endCxn id="14" idx="3"/>
          </p:cNvCxnSpPr>
          <p:nvPr/>
        </p:nvCxnSpPr>
        <p:spPr bwMode="auto">
          <a:xfrm flipH="1">
            <a:off x="1293813" y="2455263"/>
            <a:ext cx="1541462" cy="4569"/>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7" name="Text Box 25">
            <a:extLst>
              <a:ext uri="{FF2B5EF4-FFF2-40B4-BE49-F238E27FC236}">
                <a16:creationId xmlns:a16="http://schemas.microsoft.com/office/drawing/2014/main" id="{B7E5F805-E318-4ABD-96E4-01E7B0F146F2}"/>
              </a:ext>
            </a:extLst>
          </p:cNvPr>
          <p:cNvSpPr txBox="1">
            <a:spLocks noChangeArrowheads="1"/>
          </p:cNvSpPr>
          <p:nvPr/>
        </p:nvSpPr>
        <p:spPr bwMode="auto">
          <a:xfrm>
            <a:off x="1257300" y="2271713"/>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Controlli applicativi KO</a:t>
            </a:r>
          </a:p>
        </p:txBody>
      </p:sp>
      <p:sp>
        <p:nvSpPr>
          <p:cNvPr id="28" name="Text Box 26">
            <a:extLst>
              <a:ext uri="{FF2B5EF4-FFF2-40B4-BE49-F238E27FC236}">
                <a16:creationId xmlns:a16="http://schemas.microsoft.com/office/drawing/2014/main" id="{1A63EDA3-6892-43C7-AAF9-3986C9FFFA61}"/>
              </a:ext>
            </a:extLst>
          </p:cNvPr>
          <p:cNvSpPr txBox="1">
            <a:spLocks noChangeArrowheads="1"/>
          </p:cNvSpPr>
          <p:nvPr/>
        </p:nvSpPr>
        <p:spPr bwMode="auto">
          <a:xfrm>
            <a:off x="3554413" y="3044825"/>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Stato avanzamento 4 OK</a:t>
            </a:r>
          </a:p>
        </p:txBody>
      </p:sp>
      <p:cxnSp>
        <p:nvCxnSpPr>
          <p:cNvPr id="29" name="AutoShape 27">
            <a:extLst>
              <a:ext uri="{FF2B5EF4-FFF2-40B4-BE49-F238E27FC236}">
                <a16:creationId xmlns:a16="http://schemas.microsoft.com/office/drawing/2014/main" id="{2D2F5E37-2248-488A-8762-BF3A96155821}"/>
              </a:ext>
            </a:extLst>
          </p:cNvPr>
          <p:cNvCxnSpPr>
            <a:cxnSpLocks noChangeShapeType="1"/>
            <a:stCxn id="8" idx="2"/>
            <a:endCxn id="13" idx="0"/>
          </p:cNvCxnSpPr>
          <p:nvPr/>
        </p:nvCxnSpPr>
        <p:spPr bwMode="auto">
          <a:xfrm>
            <a:off x="3449638" y="2784475"/>
            <a:ext cx="0" cy="87947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 name="AutoShape 28">
            <a:extLst>
              <a:ext uri="{FF2B5EF4-FFF2-40B4-BE49-F238E27FC236}">
                <a16:creationId xmlns:a16="http://schemas.microsoft.com/office/drawing/2014/main" id="{192DDEDC-776A-41F1-B0C3-2181FBC2C547}"/>
              </a:ext>
            </a:extLst>
          </p:cNvPr>
          <p:cNvCxnSpPr>
            <a:cxnSpLocks noChangeShapeType="1"/>
            <a:stCxn id="13" idx="1"/>
            <a:endCxn id="11" idx="3"/>
          </p:cNvCxnSpPr>
          <p:nvPr/>
        </p:nvCxnSpPr>
        <p:spPr bwMode="auto">
          <a:xfrm flipH="1">
            <a:off x="1308100" y="3989388"/>
            <a:ext cx="1546225" cy="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1" name="Text Box 29">
            <a:extLst>
              <a:ext uri="{FF2B5EF4-FFF2-40B4-BE49-F238E27FC236}">
                <a16:creationId xmlns:a16="http://schemas.microsoft.com/office/drawing/2014/main" id="{D944F42D-E60C-4308-A436-498AF4A060DD}"/>
              </a:ext>
            </a:extLst>
          </p:cNvPr>
          <p:cNvSpPr txBox="1">
            <a:spLocks noChangeArrowheads="1"/>
          </p:cNvSpPr>
          <p:nvPr/>
        </p:nvSpPr>
        <p:spPr bwMode="auto">
          <a:xfrm>
            <a:off x="1325563" y="3778250"/>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Stato avanzamento 7</a:t>
            </a:r>
          </a:p>
        </p:txBody>
      </p:sp>
      <p:cxnSp>
        <p:nvCxnSpPr>
          <p:cNvPr id="32" name="AutoShape 30">
            <a:extLst>
              <a:ext uri="{FF2B5EF4-FFF2-40B4-BE49-F238E27FC236}">
                <a16:creationId xmlns:a16="http://schemas.microsoft.com/office/drawing/2014/main" id="{C7546DFE-AD90-4900-8CD0-B632BF986F43}"/>
              </a:ext>
            </a:extLst>
          </p:cNvPr>
          <p:cNvCxnSpPr>
            <a:cxnSpLocks noChangeShapeType="1"/>
            <a:stCxn id="13" idx="2"/>
            <a:endCxn id="10" idx="0"/>
          </p:cNvCxnSpPr>
          <p:nvPr/>
        </p:nvCxnSpPr>
        <p:spPr bwMode="auto">
          <a:xfrm flipH="1">
            <a:off x="1462088" y="4313238"/>
            <a:ext cx="1987550" cy="90646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3" name="Text Box 31">
            <a:extLst>
              <a:ext uri="{FF2B5EF4-FFF2-40B4-BE49-F238E27FC236}">
                <a16:creationId xmlns:a16="http://schemas.microsoft.com/office/drawing/2014/main" id="{7D7794A9-3433-479D-81F4-A7D02FCDB4BC}"/>
              </a:ext>
            </a:extLst>
          </p:cNvPr>
          <p:cNvSpPr txBox="1">
            <a:spLocks noChangeArrowheads="1"/>
          </p:cNvSpPr>
          <p:nvPr/>
        </p:nvSpPr>
        <p:spPr bwMode="auto">
          <a:xfrm>
            <a:off x="901700" y="5319713"/>
            <a:ext cx="110807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Distinta con disposizioni ancora da esitare</a:t>
            </a:r>
          </a:p>
        </p:txBody>
      </p:sp>
      <p:cxnSp>
        <p:nvCxnSpPr>
          <p:cNvPr id="34" name="AutoShape 34">
            <a:extLst>
              <a:ext uri="{FF2B5EF4-FFF2-40B4-BE49-F238E27FC236}">
                <a16:creationId xmlns:a16="http://schemas.microsoft.com/office/drawing/2014/main" id="{0134CA0B-AED0-4377-8016-C9C2B83D9D0F}"/>
              </a:ext>
            </a:extLst>
          </p:cNvPr>
          <p:cNvCxnSpPr>
            <a:cxnSpLocks noChangeShapeType="1"/>
            <a:stCxn id="13" idx="2"/>
            <a:endCxn id="13" idx="3"/>
          </p:cNvCxnSpPr>
          <p:nvPr/>
        </p:nvCxnSpPr>
        <p:spPr bwMode="auto">
          <a:xfrm rot="5400000" flipH="1" flipV="1">
            <a:off x="3584576" y="3854450"/>
            <a:ext cx="323850" cy="593725"/>
          </a:xfrm>
          <a:prstGeom prst="curvedConnector4">
            <a:avLst>
              <a:gd name="adj1" fmla="val -110296"/>
              <a:gd name="adj2" fmla="val 193315"/>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5" name="Text Box 35">
            <a:extLst>
              <a:ext uri="{FF2B5EF4-FFF2-40B4-BE49-F238E27FC236}">
                <a16:creationId xmlns:a16="http://schemas.microsoft.com/office/drawing/2014/main" id="{9AC40346-7CD7-4DE5-865D-BD3C0EDE7445}"/>
              </a:ext>
            </a:extLst>
          </p:cNvPr>
          <p:cNvSpPr txBox="1">
            <a:spLocks noChangeArrowheads="1"/>
          </p:cNvSpPr>
          <p:nvPr/>
        </p:nvSpPr>
        <p:spPr bwMode="auto">
          <a:xfrm>
            <a:off x="4502150" y="3608388"/>
            <a:ext cx="120173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Verifiche in corso (stato avanzamento 6 - work in progress)</a:t>
            </a:r>
          </a:p>
        </p:txBody>
      </p:sp>
      <p:sp>
        <p:nvSpPr>
          <p:cNvPr id="36" name="Text Box 36">
            <a:extLst>
              <a:ext uri="{FF2B5EF4-FFF2-40B4-BE49-F238E27FC236}">
                <a16:creationId xmlns:a16="http://schemas.microsoft.com/office/drawing/2014/main" id="{51000612-0A9E-47B2-A5FC-9F7718F90519}"/>
              </a:ext>
            </a:extLst>
          </p:cNvPr>
          <p:cNvSpPr txBox="1">
            <a:spLocks noChangeArrowheads="1"/>
          </p:cNvSpPr>
          <p:nvPr/>
        </p:nvSpPr>
        <p:spPr bwMode="auto">
          <a:xfrm>
            <a:off x="1712913" y="4689475"/>
            <a:ext cx="16192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Stato avanzamento 9 per alcune disposizioni</a:t>
            </a:r>
          </a:p>
        </p:txBody>
      </p:sp>
      <p:sp>
        <p:nvSpPr>
          <p:cNvPr id="37" name="Text Box 39">
            <a:extLst>
              <a:ext uri="{FF2B5EF4-FFF2-40B4-BE49-F238E27FC236}">
                <a16:creationId xmlns:a16="http://schemas.microsoft.com/office/drawing/2014/main" id="{81B33CD1-E951-4B23-B202-9F93D403DA8F}"/>
              </a:ext>
            </a:extLst>
          </p:cNvPr>
          <p:cNvSpPr txBox="1">
            <a:spLocks noChangeArrowheads="1"/>
          </p:cNvSpPr>
          <p:nvPr/>
        </p:nvSpPr>
        <p:spPr bwMode="auto">
          <a:xfrm>
            <a:off x="7258051" y="3787177"/>
            <a:ext cx="1023937"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Distinta parzialmente accettata</a:t>
            </a:r>
          </a:p>
        </p:txBody>
      </p:sp>
      <p:sp>
        <p:nvSpPr>
          <p:cNvPr id="38" name="Text Box 40">
            <a:extLst>
              <a:ext uri="{FF2B5EF4-FFF2-40B4-BE49-F238E27FC236}">
                <a16:creationId xmlns:a16="http://schemas.microsoft.com/office/drawing/2014/main" id="{602E6EA5-979A-40D3-BA1A-31257648F97E}"/>
              </a:ext>
            </a:extLst>
          </p:cNvPr>
          <p:cNvSpPr txBox="1">
            <a:spLocks noChangeArrowheads="1"/>
          </p:cNvSpPr>
          <p:nvPr/>
        </p:nvSpPr>
        <p:spPr bwMode="auto">
          <a:xfrm>
            <a:off x="7074693" y="5305066"/>
            <a:ext cx="124618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Distinta rifiutata</a:t>
            </a:r>
          </a:p>
        </p:txBody>
      </p:sp>
      <p:sp>
        <p:nvSpPr>
          <p:cNvPr id="39" name="Text Box 41">
            <a:extLst>
              <a:ext uri="{FF2B5EF4-FFF2-40B4-BE49-F238E27FC236}">
                <a16:creationId xmlns:a16="http://schemas.microsoft.com/office/drawing/2014/main" id="{2C294931-925B-402C-AF53-89D1A9F7A117}"/>
              </a:ext>
            </a:extLst>
          </p:cNvPr>
          <p:cNvSpPr txBox="1">
            <a:spLocks noChangeArrowheads="1"/>
          </p:cNvSpPr>
          <p:nvPr/>
        </p:nvSpPr>
        <p:spPr bwMode="auto">
          <a:xfrm>
            <a:off x="6983412" y="2337400"/>
            <a:ext cx="106838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Distinta accettata</a:t>
            </a:r>
          </a:p>
        </p:txBody>
      </p:sp>
      <p:cxnSp>
        <p:nvCxnSpPr>
          <p:cNvPr id="40" name="AutoShape 44">
            <a:extLst>
              <a:ext uri="{FF2B5EF4-FFF2-40B4-BE49-F238E27FC236}">
                <a16:creationId xmlns:a16="http://schemas.microsoft.com/office/drawing/2014/main" id="{3E0008E2-8863-4C19-905F-CCC24F3AF473}"/>
              </a:ext>
            </a:extLst>
          </p:cNvPr>
          <p:cNvCxnSpPr>
            <a:cxnSpLocks noChangeShapeType="1"/>
            <a:stCxn id="12" idx="3"/>
            <a:endCxn id="16" idx="1"/>
          </p:cNvCxnSpPr>
          <p:nvPr/>
        </p:nvCxnSpPr>
        <p:spPr bwMode="auto">
          <a:xfrm flipV="1">
            <a:off x="6122988" y="2406650"/>
            <a:ext cx="762793" cy="3588544"/>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1" name="AutoShape 45">
            <a:extLst>
              <a:ext uri="{FF2B5EF4-FFF2-40B4-BE49-F238E27FC236}">
                <a16:creationId xmlns:a16="http://schemas.microsoft.com/office/drawing/2014/main" id="{EA253D20-2330-497B-AC8A-084F07511D99}"/>
              </a:ext>
            </a:extLst>
          </p:cNvPr>
          <p:cNvCxnSpPr>
            <a:cxnSpLocks noChangeShapeType="1"/>
            <a:stCxn id="12" idx="3"/>
            <a:endCxn id="9" idx="1"/>
          </p:cNvCxnSpPr>
          <p:nvPr/>
        </p:nvCxnSpPr>
        <p:spPr bwMode="auto">
          <a:xfrm flipV="1">
            <a:off x="6122988" y="4018158"/>
            <a:ext cx="1044575" cy="1977036"/>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2" name="AutoShape 46">
            <a:extLst>
              <a:ext uri="{FF2B5EF4-FFF2-40B4-BE49-F238E27FC236}">
                <a16:creationId xmlns:a16="http://schemas.microsoft.com/office/drawing/2014/main" id="{A53DCCDF-1A8F-4313-9697-6187322611B6}"/>
              </a:ext>
            </a:extLst>
          </p:cNvPr>
          <p:cNvCxnSpPr>
            <a:cxnSpLocks noChangeShapeType="1"/>
            <a:stCxn id="12" idx="3"/>
            <a:endCxn id="38" idx="1"/>
          </p:cNvCxnSpPr>
          <p:nvPr/>
        </p:nvCxnSpPr>
        <p:spPr bwMode="auto">
          <a:xfrm flipV="1">
            <a:off x="6122988" y="5374316"/>
            <a:ext cx="951705" cy="620878"/>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43" name="Text Box 47">
            <a:extLst>
              <a:ext uri="{FF2B5EF4-FFF2-40B4-BE49-F238E27FC236}">
                <a16:creationId xmlns:a16="http://schemas.microsoft.com/office/drawing/2014/main" id="{3C1E7349-7F36-444F-B9AB-6DE52E76B5DB}"/>
              </a:ext>
            </a:extLst>
          </p:cNvPr>
          <p:cNvSpPr txBox="1">
            <a:spLocks noChangeArrowheads="1"/>
          </p:cNvSpPr>
          <p:nvPr/>
        </p:nvSpPr>
        <p:spPr bwMode="auto">
          <a:xfrm>
            <a:off x="5235576" y="3066257"/>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a:solidFill>
                  <a:srgbClr val="4D4D4C"/>
                </a:solidFill>
                <a:latin typeface="Verdana" panose="020B0604030504040204" pitchFamily="34" charset="0"/>
                <a:ea typeface="Verdana" panose="020B0604030504040204" pitchFamily="34" charset="0"/>
              </a:rPr>
              <a:t>Tutte disposizioni OK</a:t>
            </a:r>
          </a:p>
        </p:txBody>
      </p:sp>
      <p:sp>
        <p:nvSpPr>
          <p:cNvPr id="44" name="Text Box 48">
            <a:extLst>
              <a:ext uri="{FF2B5EF4-FFF2-40B4-BE49-F238E27FC236}">
                <a16:creationId xmlns:a16="http://schemas.microsoft.com/office/drawing/2014/main" id="{A9D36131-A380-45AD-A047-8B77CF02A47C}"/>
              </a:ext>
            </a:extLst>
          </p:cNvPr>
          <p:cNvSpPr txBox="1">
            <a:spLocks noChangeArrowheads="1"/>
          </p:cNvSpPr>
          <p:nvPr/>
        </p:nvSpPr>
        <p:spPr bwMode="auto">
          <a:xfrm>
            <a:off x="6662738" y="4689475"/>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Alcune disposizioni KO</a:t>
            </a:r>
          </a:p>
        </p:txBody>
      </p:sp>
      <p:sp>
        <p:nvSpPr>
          <p:cNvPr id="45" name="Text Box 49">
            <a:extLst>
              <a:ext uri="{FF2B5EF4-FFF2-40B4-BE49-F238E27FC236}">
                <a16:creationId xmlns:a16="http://schemas.microsoft.com/office/drawing/2014/main" id="{068B4881-9A98-42EC-B839-CA5D519FDB09}"/>
              </a:ext>
            </a:extLst>
          </p:cNvPr>
          <p:cNvSpPr txBox="1">
            <a:spLocks noChangeArrowheads="1"/>
          </p:cNvSpPr>
          <p:nvPr/>
        </p:nvSpPr>
        <p:spPr bwMode="auto">
          <a:xfrm>
            <a:off x="6213475" y="5859463"/>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Tutte disposizioni KO</a:t>
            </a:r>
          </a:p>
        </p:txBody>
      </p:sp>
      <p:grpSp>
        <p:nvGrpSpPr>
          <p:cNvPr id="46" name="Group 50">
            <a:extLst>
              <a:ext uri="{FF2B5EF4-FFF2-40B4-BE49-F238E27FC236}">
                <a16:creationId xmlns:a16="http://schemas.microsoft.com/office/drawing/2014/main" id="{37DF9265-F4B1-4916-B40A-EB041728D570}"/>
              </a:ext>
            </a:extLst>
          </p:cNvPr>
          <p:cNvGrpSpPr>
            <a:grpSpLocks/>
          </p:cNvGrpSpPr>
          <p:nvPr/>
        </p:nvGrpSpPr>
        <p:grpSpPr bwMode="auto">
          <a:xfrm>
            <a:off x="542925" y="4498975"/>
            <a:ext cx="344488" cy="346075"/>
            <a:chOff x="939" y="2079"/>
            <a:chExt cx="217" cy="218"/>
          </a:xfrm>
        </p:grpSpPr>
        <p:sp>
          <p:nvSpPr>
            <p:cNvPr id="47" name="Oval 51">
              <a:extLst>
                <a:ext uri="{FF2B5EF4-FFF2-40B4-BE49-F238E27FC236}">
                  <a16:creationId xmlns:a16="http://schemas.microsoft.com/office/drawing/2014/main" id="{7B038D8B-117D-4A85-BFDD-E8B55D099FCB}"/>
                </a:ext>
              </a:extLst>
            </p:cNvPr>
            <p:cNvSpPr>
              <a:spLocks noChangeArrowheads="1"/>
            </p:cNvSpPr>
            <p:nvPr/>
          </p:nvSpPr>
          <p:spPr bwMode="auto">
            <a:xfrm>
              <a:off x="965" y="2103"/>
              <a:ext cx="170" cy="170"/>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48" name="Oval 52">
              <a:extLst>
                <a:ext uri="{FF2B5EF4-FFF2-40B4-BE49-F238E27FC236}">
                  <a16:creationId xmlns:a16="http://schemas.microsoft.com/office/drawing/2014/main" id="{2FF9E3E1-A0CA-4F30-9218-E0B240D7CD9B}"/>
                </a:ext>
              </a:extLst>
            </p:cNvPr>
            <p:cNvSpPr>
              <a:spLocks noChangeArrowheads="1"/>
            </p:cNvSpPr>
            <p:nvPr/>
          </p:nvSpPr>
          <p:spPr bwMode="auto">
            <a:xfrm>
              <a:off x="939" y="2079"/>
              <a:ext cx="217" cy="21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cxnSp>
        <p:nvCxnSpPr>
          <p:cNvPr id="49" name="AutoShape 53">
            <a:extLst>
              <a:ext uri="{FF2B5EF4-FFF2-40B4-BE49-F238E27FC236}">
                <a16:creationId xmlns:a16="http://schemas.microsoft.com/office/drawing/2014/main" id="{E42CC9BE-BF12-4BB8-900F-AEF4D10604DD}"/>
              </a:ext>
            </a:extLst>
          </p:cNvPr>
          <p:cNvCxnSpPr>
            <a:cxnSpLocks noChangeShapeType="1"/>
            <a:stCxn id="11" idx="2"/>
            <a:endCxn id="48" idx="0"/>
          </p:cNvCxnSpPr>
          <p:nvPr/>
        </p:nvCxnSpPr>
        <p:spPr bwMode="auto">
          <a:xfrm>
            <a:off x="714375" y="4313238"/>
            <a:ext cx="1588" cy="17621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grpSp>
        <p:nvGrpSpPr>
          <p:cNvPr id="50" name="Group 54">
            <a:extLst>
              <a:ext uri="{FF2B5EF4-FFF2-40B4-BE49-F238E27FC236}">
                <a16:creationId xmlns:a16="http://schemas.microsoft.com/office/drawing/2014/main" id="{1DF9D7D5-DF98-4EB5-9778-BEF7B6539D09}"/>
              </a:ext>
            </a:extLst>
          </p:cNvPr>
          <p:cNvGrpSpPr>
            <a:grpSpLocks/>
          </p:cNvGrpSpPr>
          <p:nvPr/>
        </p:nvGrpSpPr>
        <p:grpSpPr bwMode="auto">
          <a:xfrm>
            <a:off x="8536781" y="5206641"/>
            <a:ext cx="344487" cy="346075"/>
            <a:chOff x="939" y="2079"/>
            <a:chExt cx="217" cy="218"/>
          </a:xfrm>
        </p:grpSpPr>
        <p:sp>
          <p:nvSpPr>
            <p:cNvPr id="51" name="Oval 55">
              <a:extLst>
                <a:ext uri="{FF2B5EF4-FFF2-40B4-BE49-F238E27FC236}">
                  <a16:creationId xmlns:a16="http://schemas.microsoft.com/office/drawing/2014/main" id="{7AA61003-D522-44FF-817A-A3D8F8595861}"/>
                </a:ext>
              </a:extLst>
            </p:cNvPr>
            <p:cNvSpPr>
              <a:spLocks noChangeArrowheads="1"/>
            </p:cNvSpPr>
            <p:nvPr/>
          </p:nvSpPr>
          <p:spPr bwMode="auto">
            <a:xfrm>
              <a:off x="965" y="2103"/>
              <a:ext cx="170" cy="170"/>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52" name="Oval 56">
              <a:extLst>
                <a:ext uri="{FF2B5EF4-FFF2-40B4-BE49-F238E27FC236}">
                  <a16:creationId xmlns:a16="http://schemas.microsoft.com/office/drawing/2014/main" id="{02AF5FCF-39D7-484D-9C76-0E72D50D9881}"/>
                </a:ext>
              </a:extLst>
            </p:cNvPr>
            <p:cNvSpPr>
              <a:spLocks noChangeArrowheads="1"/>
            </p:cNvSpPr>
            <p:nvPr/>
          </p:nvSpPr>
          <p:spPr bwMode="auto">
            <a:xfrm>
              <a:off x="939" y="2079"/>
              <a:ext cx="217" cy="21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grpSp>
        <p:nvGrpSpPr>
          <p:cNvPr id="53" name="Group 57">
            <a:extLst>
              <a:ext uri="{FF2B5EF4-FFF2-40B4-BE49-F238E27FC236}">
                <a16:creationId xmlns:a16="http://schemas.microsoft.com/office/drawing/2014/main" id="{2A9E50A7-83B7-4F58-8D48-DBC4088AF19A}"/>
              </a:ext>
            </a:extLst>
          </p:cNvPr>
          <p:cNvGrpSpPr>
            <a:grpSpLocks/>
          </p:cNvGrpSpPr>
          <p:nvPr/>
        </p:nvGrpSpPr>
        <p:grpSpPr bwMode="auto">
          <a:xfrm>
            <a:off x="8424862" y="2234212"/>
            <a:ext cx="344488" cy="346075"/>
            <a:chOff x="939" y="2079"/>
            <a:chExt cx="217" cy="218"/>
          </a:xfrm>
        </p:grpSpPr>
        <p:sp>
          <p:nvSpPr>
            <p:cNvPr id="54" name="Oval 58">
              <a:extLst>
                <a:ext uri="{FF2B5EF4-FFF2-40B4-BE49-F238E27FC236}">
                  <a16:creationId xmlns:a16="http://schemas.microsoft.com/office/drawing/2014/main" id="{907CDE44-718C-460B-81E8-CD8D67B8E604}"/>
                </a:ext>
              </a:extLst>
            </p:cNvPr>
            <p:cNvSpPr>
              <a:spLocks noChangeArrowheads="1"/>
            </p:cNvSpPr>
            <p:nvPr/>
          </p:nvSpPr>
          <p:spPr bwMode="auto">
            <a:xfrm>
              <a:off x="965" y="2103"/>
              <a:ext cx="170" cy="170"/>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55" name="Oval 59">
              <a:extLst>
                <a:ext uri="{FF2B5EF4-FFF2-40B4-BE49-F238E27FC236}">
                  <a16:creationId xmlns:a16="http://schemas.microsoft.com/office/drawing/2014/main" id="{A487D986-FC68-4E6A-91D4-1C7A6F633EB5}"/>
                </a:ext>
              </a:extLst>
            </p:cNvPr>
            <p:cNvSpPr>
              <a:spLocks noChangeArrowheads="1"/>
            </p:cNvSpPr>
            <p:nvPr/>
          </p:nvSpPr>
          <p:spPr bwMode="auto">
            <a:xfrm>
              <a:off x="939" y="2079"/>
              <a:ext cx="217" cy="21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cxnSp>
        <p:nvCxnSpPr>
          <p:cNvPr id="56" name="AutoShape 60">
            <a:extLst>
              <a:ext uri="{FF2B5EF4-FFF2-40B4-BE49-F238E27FC236}">
                <a16:creationId xmlns:a16="http://schemas.microsoft.com/office/drawing/2014/main" id="{687514E1-78B7-4861-84A1-4341B44A6858}"/>
              </a:ext>
            </a:extLst>
          </p:cNvPr>
          <p:cNvCxnSpPr>
            <a:cxnSpLocks noChangeShapeType="1"/>
            <a:stCxn id="9" idx="3"/>
            <a:endCxn id="20" idx="2"/>
          </p:cNvCxnSpPr>
          <p:nvPr/>
        </p:nvCxnSpPr>
        <p:spPr bwMode="auto">
          <a:xfrm flipV="1">
            <a:off x="8347076" y="4014189"/>
            <a:ext cx="193675" cy="4763"/>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7" name="AutoShape 61">
            <a:extLst>
              <a:ext uri="{FF2B5EF4-FFF2-40B4-BE49-F238E27FC236}">
                <a16:creationId xmlns:a16="http://schemas.microsoft.com/office/drawing/2014/main" id="{28BCE0E3-D466-436A-B031-B5E7447871F5}"/>
              </a:ext>
            </a:extLst>
          </p:cNvPr>
          <p:cNvCxnSpPr>
            <a:cxnSpLocks noChangeShapeType="1"/>
            <a:stCxn id="39" idx="3"/>
            <a:endCxn id="55" idx="2"/>
          </p:cNvCxnSpPr>
          <p:nvPr/>
        </p:nvCxnSpPr>
        <p:spPr bwMode="auto">
          <a:xfrm>
            <a:off x="8051800" y="2406650"/>
            <a:ext cx="373062" cy="60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8" name="AutoShape 62">
            <a:extLst>
              <a:ext uri="{FF2B5EF4-FFF2-40B4-BE49-F238E27FC236}">
                <a16:creationId xmlns:a16="http://schemas.microsoft.com/office/drawing/2014/main" id="{B703102A-0F82-4039-BDC0-D75843231F78}"/>
              </a:ext>
            </a:extLst>
          </p:cNvPr>
          <p:cNvCxnSpPr>
            <a:cxnSpLocks noChangeShapeType="1"/>
            <a:stCxn id="15" idx="3"/>
            <a:endCxn id="52" idx="2"/>
          </p:cNvCxnSpPr>
          <p:nvPr/>
        </p:nvCxnSpPr>
        <p:spPr bwMode="auto">
          <a:xfrm>
            <a:off x="8276431" y="5379678"/>
            <a:ext cx="250825" cy="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9" name="Rectangle 3">
            <a:extLst>
              <a:ext uri="{FF2B5EF4-FFF2-40B4-BE49-F238E27FC236}">
                <a16:creationId xmlns:a16="http://schemas.microsoft.com/office/drawing/2014/main" id="{C9933851-9EF2-49BA-9E5B-5674C3DB00F7}"/>
              </a:ext>
            </a:extLst>
          </p:cNvPr>
          <p:cNvSpPr>
            <a:spLocks noChangeArrowheads="1"/>
          </p:cNvSpPr>
          <p:nvPr/>
        </p:nvSpPr>
        <p:spPr bwMode="auto">
          <a:xfrm>
            <a:off x="38101" y="1024732"/>
            <a:ext cx="8961437"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a:solidFill>
                  <a:srgbClr val="FFFFFF"/>
                </a:solidFill>
                <a:latin typeface="Verdana" panose="020B0604030504040204" pitchFamily="34" charset="0"/>
                <a:ea typeface="Verdana" panose="020B0604030504040204" pitchFamily="34" charset="0"/>
              </a:rPr>
              <a:t>Workflow di Servizio – State diagram distinta (dal punto di vista del Cliente) </a:t>
            </a:r>
          </a:p>
        </p:txBody>
      </p:sp>
      <p:grpSp>
        <p:nvGrpSpPr>
          <p:cNvPr id="60" name="Group 66">
            <a:extLst>
              <a:ext uri="{FF2B5EF4-FFF2-40B4-BE49-F238E27FC236}">
                <a16:creationId xmlns:a16="http://schemas.microsoft.com/office/drawing/2014/main" id="{2E3D882B-FC6C-453A-856B-CF44AEF6D252}"/>
              </a:ext>
            </a:extLst>
          </p:cNvPr>
          <p:cNvGrpSpPr>
            <a:grpSpLocks/>
          </p:cNvGrpSpPr>
          <p:nvPr/>
        </p:nvGrpSpPr>
        <p:grpSpPr bwMode="auto">
          <a:xfrm>
            <a:off x="528638" y="2978150"/>
            <a:ext cx="344487" cy="346075"/>
            <a:chOff x="939" y="2079"/>
            <a:chExt cx="217" cy="218"/>
          </a:xfrm>
        </p:grpSpPr>
        <p:sp>
          <p:nvSpPr>
            <p:cNvPr id="61" name="Oval 67">
              <a:extLst>
                <a:ext uri="{FF2B5EF4-FFF2-40B4-BE49-F238E27FC236}">
                  <a16:creationId xmlns:a16="http://schemas.microsoft.com/office/drawing/2014/main" id="{42D9EB95-F0F4-4061-AFF6-038EFE7A3058}"/>
                </a:ext>
              </a:extLst>
            </p:cNvPr>
            <p:cNvSpPr>
              <a:spLocks noChangeArrowheads="1"/>
            </p:cNvSpPr>
            <p:nvPr/>
          </p:nvSpPr>
          <p:spPr bwMode="auto">
            <a:xfrm>
              <a:off x="965" y="2103"/>
              <a:ext cx="170" cy="170"/>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62" name="Oval 68">
              <a:extLst>
                <a:ext uri="{FF2B5EF4-FFF2-40B4-BE49-F238E27FC236}">
                  <a16:creationId xmlns:a16="http://schemas.microsoft.com/office/drawing/2014/main" id="{7C4B547A-E646-4D0B-93D1-0A463FEB20BB}"/>
                </a:ext>
              </a:extLst>
            </p:cNvPr>
            <p:cNvSpPr>
              <a:spLocks noChangeArrowheads="1"/>
            </p:cNvSpPr>
            <p:nvPr/>
          </p:nvSpPr>
          <p:spPr bwMode="auto">
            <a:xfrm>
              <a:off x="939" y="2079"/>
              <a:ext cx="217" cy="21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cxnSp>
        <p:nvCxnSpPr>
          <p:cNvPr id="63" name="AutoShape 69">
            <a:extLst>
              <a:ext uri="{FF2B5EF4-FFF2-40B4-BE49-F238E27FC236}">
                <a16:creationId xmlns:a16="http://schemas.microsoft.com/office/drawing/2014/main" id="{A55217EB-F92C-4F95-8519-133C74FF5443}"/>
              </a:ext>
            </a:extLst>
          </p:cNvPr>
          <p:cNvCxnSpPr>
            <a:cxnSpLocks noChangeShapeType="1"/>
            <a:stCxn id="14" idx="2"/>
            <a:endCxn id="62" idx="0"/>
          </p:cNvCxnSpPr>
          <p:nvPr/>
        </p:nvCxnSpPr>
        <p:spPr bwMode="auto">
          <a:xfrm flipH="1">
            <a:off x="701675" y="2784475"/>
            <a:ext cx="7938" cy="18415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4" name="Text Box 71">
            <a:extLst>
              <a:ext uri="{FF2B5EF4-FFF2-40B4-BE49-F238E27FC236}">
                <a16:creationId xmlns:a16="http://schemas.microsoft.com/office/drawing/2014/main" id="{627BDE16-D6B9-4D96-9F30-390D9B27B109}"/>
              </a:ext>
            </a:extLst>
          </p:cNvPr>
          <p:cNvSpPr txBox="1">
            <a:spLocks noChangeArrowheads="1"/>
          </p:cNvSpPr>
          <p:nvPr/>
        </p:nvSpPr>
        <p:spPr bwMode="auto">
          <a:xfrm>
            <a:off x="4953000" y="5768975"/>
            <a:ext cx="10556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Distinta con tutte le disposizioni esitate</a:t>
            </a:r>
          </a:p>
        </p:txBody>
      </p:sp>
      <p:sp>
        <p:nvSpPr>
          <p:cNvPr id="65" name="Text Box 72">
            <a:extLst>
              <a:ext uri="{FF2B5EF4-FFF2-40B4-BE49-F238E27FC236}">
                <a16:creationId xmlns:a16="http://schemas.microsoft.com/office/drawing/2014/main" id="{6DF8F213-7FAB-4EB5-93A3-00FC094707B5}"/>
              </a:ext>
            </a:extLst>
          </p:cNvPr>
          <p:cNvSpPr txBox="1">
            <a:spLocks noChangeArrowheads="1"/>
          </p:cNvSpPr>
          <p:nvPr/>
        </p:nvSpPr>
        <p:spPr bwMode="auto">
          <a:xfrm>
            <a:off x="3873500" y="5049838"/>
            <a:ext cx="16192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Stato avanzamento 9 per tutte le disposizioni</a:t>
            </a:r>
          </a:p>
        </p:txBody>
      </p:sp>
      <p:cxnSp>
        <p:nvCxnSpPr>
          <p:cNvPr id="66" name="AutoShape 73">
            <a:extLst>
              <a:ext uri="{FF2B5EF4-FFF2-40B4-BE49-F238E27FC236}">
                <a16:creationId xmlns:a16="http://schemas.microsoft.com/office/drawing/2014/main" id="{B832E370-415D-4211-BD36-E2C7198FFFE9}"/>
              </a:ext>
            </a:extLst>
          </p:cNvPr>
          <p:cNvCxnSpPr>
            <a:cxnSpLocks noChangeShapeType="1"/>
            <a:stCxn id="13" idx="2"/>
            <a:endCxn id="12" idx="0"/>
          </p:cNvCxnSpPr>
          <p:nvPr/>
        </p:nvCxnSpPr>
        <p:spPr bwMode="auto">
          <a:xfrm>
            <a:off x="3449638" y="4313238"/>
            <a:ext cx="2089150" cy="135731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7" name="AutoShape 74">
            <a:extLst>
              <a:ext uri="{FF2B5EF4-FFF2-40B4-BE49-F238E27FC236}">
                <a16:creationId xmlns:a16="http://schemas.microsoft.com/office/drawing/2014/main" id="{DBB37D56-7F10-4B1A-B81A-18514AB778B3}"/>
              </a:ext>
            </a:extLst>
          </p:cNvPr>
          <p:cNvCxnSpPr>
            <a:cxnSpLocks noChangeShapeType="1"/>
            <a:stCxn id="10" idx="2"/>
            <a:endCxn id="10" idx="3"/>
          </p:cNvCxnSpPr>
          <p:nvPr/>
        </p:nvCxnSpPr>
        <p:spPr bwMode="auto">
          <a:xfrm rot="5400000" flipH="1" flipV="1">
            <a:off x="1597026" y="5410200"/>
            <a:ext cx="323850" cy="593725"/>
          </a:xfrm>
          <a:prstGeom prst="curvedConnector4">
            <a:avLst>
              <a:gd name="adj1" fmla="val -67157"/>
              <a:gd name="adj2" fmla="val 136630"/>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8" name="Text Box 75">
            <a:extLst>
              <a:ext uri="{FF2B5EF4-FFF2-40B4-BE49-F238E27FC236}">
                <a16:creationId xmlns:a16="http://schemas.microsoft.com/office/drawing/2014/main" id="{14400D6D-FF30-45FB-9F0F-B492E22A00B3}"/>
              </a:ext>
            </a:extLst>
          </p:cNvPr>
          <p:cNvSpPr txBox="1">
            <a:spLocks noChangeArrowheads="1"/>
          </p:cNvSpPr>
          <p:nvPr/>
        </p:nvSpPr>
        <p:spPr bwMode="auto">
          <a:xfrm>
            <a:off x="1531938" y="6076950"/>
            <a:ext cx="16192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Stato avanzamento 9 per alcune disposizioni</a:t>
            </a:r>
          </a:p>
        </p:txBody>
      </p:sp>
      <p:cxnSp>
        <p:nvCxnSpPr>
          <p:cNvPr id="69" name="AutoShape 76">
            <a:extLst>
              <a:ext uri="{FF2B5EF4-FFF2-40B4-BE49-F238E27FC236}">
                <a16:creationId xmlns:a16="http://schemas.microsoft.com/office/drawing/2014/main" id="{BEEA1E41-AF85-405D-A37D-8956A843F959}"/>
              </a:ext>
            </a:extLst>
          </p:cNvPr>
          <p:cNvCxnSpPr>
            <a:cxnSpLocks noChangeShapeType="1"/>
            <a:stCxn id="64" idx="1"/>
            <a:endCxn id="10" idx="3"/>
          </p:cNvCxnSpPr>
          <p:nvPr/>
        </p:nvCxnSpPr>
        <p:spPr bwMode="auto">
          <a:xfrm flipH="1" flipV="1">
            <a:off x="2046288" y="5544344"/>
            <a:ext cx="2906712" cy="432380"/>
          </a:xfrm>
          <a:prstGeom prst="straightConnector1">
            <a:avLst/>
          </a:prstGeom>
          <a:noFill/>
          <a:ln w="19050">
            <a:solidFill>
              <a:schemeClr val="tx1"/>
            </a:solidFill>
            <a:round/>
            <a:headEnd type="triangle" w="med" len="med"/>
            <a:tailEnd/>
          </a:ln>
          <a:extLst>
            <a:ext uri="{909E8E84-426E-40DD-AFC4-6F175D3DCCD1}">
              <a14:hiddenFill xmlns:a14="http://schemas.microsoft.com/office/drawing/2010/main">
                <a:noFill/>
              </a14:hiddenFill>
            </a:ext>
          </a:extLst>
        </p:spPr>
      </p:cxnSp>
      <p:sp>
        <p:nvSpPr>
          <p:cNvPr id="70" name="Text Box 77">
            <a:extLst>
              <a:ext uri="{FF2B5EF4-FFF2-40B4-BE49-F238E27FC236}">
                <a16:creationId xmlns:a16="http://schemas.microsoft.com/office/drawing/2014/main" id="{98414A0C-3894-48E9-9430-4561651BEBAA}"/>
              </a:ext>
            </a:extLst>
          </p:cNvPr>
          <p:cNvSpPr txBox="1">
            <a:spLocks noChangeArrowheads="1"/>
          </p:cNvSpPr>
          <p:nvPr/>
        </p:nvSpPr>
        <p:spPr bwMode="auto">
          <a:xfrm>
            <a:off x="2857500" y="5435600"/>
            <a:ext cx="16192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Stato avanzamento 9 per tutte le disposizioni</a:t>
            </a:r>
          </a:p>
        </p:txBody>
      </p:sp>
    </p:spTree>
    <p:extLst>
      <p:ext uri="{BB962C8B-B14F-4D97-AF65-F5344CB8AC3E}">
        <p14:creationId xmlns:p14="http://schemas.microsoft.com/office/powerpoint/2010/main" val="771761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DE5927C7-CEDE-458C-90A8-057082B974EF}"/>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Analisi del workflow di servizio – </a:t>
            </a:r>
            <a:r>
              <a:rPr lang="it-IT" sz="1200" i="1" dirty="0">
                <a:solidFill>
                  <a:srgbClr val="EF7918"/>
                </a:solidFill>
                <a:latin typeface="Verdana" panose="020B0604030504040204" pitchFamily="34" charset="0"/>
                <a:cs typeface="Arial"/>
              </a:rPr>
              <a:t>Regole di governance</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4" name="Rectangle 54">
            <a:extLst>
              <a:ext uri="{FF2B5EF4-FFF2-40B4-BE49-F238E27FC236}">
                <a16:creationId xmlns:a16="http://schemas.microsoft.com/office/drawing/2014/main" id="{7E493A5B-93E3-4905-91E0-4A42EAE0EED0}"/>
              </a:ext>
            </a:extLst>
          </p:cNvPr>
          <p:cNvSpPr>
            <a:spLocks noChangeArrowheads="1"/>
          </p:cNvSpPr>
          <p:nvPr/>
        </p:nvSpPr>
        <p:spPr bwMode="auto">
          <a:xfrm>
            <a:off x="131763" y="1481263"/>
            <a:ext cx="8739187" cy="2379785"/>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5" name="Rectangle 3">
            <a:extLst>
              <a:ext uri="{FF2B5EF4-FFF2-40B4-BE49-F238E27FC236}">
                <a16:creationId xmlns:a16="http://schemas.microsoft.com/office/drawing/2014/main" id="{F0781FA2-D642-4EB2-A1CE-C382B33B59DC}"/>
              </a:ext>
            </a:extLst>
          </p:cNvPr>
          <p:cNvSpPr>
            <a:spLocks noChangeArrowheads="1"/>
          </p:cNvSpPr>
          <p:nvPr/>
        </p:nvSpPr>
        <p:spPr bwMode="auto">
          <a:xfrm>
            <a:off x="252859" y="1680021"/>
            <a:ext cx="8580634" cy="2147767"/>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357188" lvl="0" indent="-357188" eaLnBrk="1" hangingPunct="1">
              <a:lnSpc>
                <a:spcPct val="140000"/>
              </a:lnSpc>
              <a:spcBef>
                <a:spcPct val="50000"/>
              </a:spcBef>
              <a:buFont typeface="Wingdings" pitchFamily="2" charset="2"/>
              <a:buChar char="q"/>
              <a:tabLst>
                <a:tab pos="257175" algn="l"/>
              </a:tabLst>
              <a:defRPr/>
            </a:pPr>
            <a:r>
              <a:rPr lang="it-IT" sz="1600" dirty="0">
                <a:solidFill>
                  <a:srgbClr val="4D4D4C"/>
                </a:solidFill>
                <a:latin typeface="Verdana" panose="020B0604030504040204" pitchFamily="34" charset="0"/>
                <a:ea typeface="Verdana" panose="020B0604030504040204" pitchFamily="34" charset="0"/>
                <a:cs typeface="Arial"/>
              </a:rPr>
              <a:t>In caso di fallimento dei controlli formali applicati dalla Banca Passiva/Banca Proponente sulla richiesta di servizio ricevuta, viene effettuato lo scarto di tutte le distinte ivi contenute mediante invio di un messaggio di errore “General </a:t>
            </a:r>
            <a:r>
              <a:rPr lang="it-IT" sz="1600" dirty="0" err="1">
                <a:solidFill>
                  <a:srgbClr val="4D4D4C"/>
                </a:solidFill>
                <a:latin typeface="Verdana" panose="020B0604030504040204" pitchFamily="34" charset="0"/>
                <a:ea typeface="Verdana" panose="020B0604030504040204" pitchFamily="34" charset="0"/>
                <a:cs typeface="Arial"/>
              </a:rPr>
              <a:t>Purpose</a:t>
            </a:r>
            <a:r>
              <a:rPr lang="it-IT" sz="1600" dirty="0">
                <a:solidFill>
                  <a:srgbClr val="4D4D4C"/>
                </a:solidFill>
                <a:latin typeface="Verdana" panose="020B0604030504040204" pitchFamily="34" charset="0"/>
                <a:ea typeface="Verdana" panose="020B0604030504040204" pitchFamily="34" charset="0"/>
                <a:cs typeface="Arial"/>
              </a:rPr>
              <a:t>” </a:t>
            </a:r>
          </a:p>
          <a:p>
            <a:pPr marL="357188" lvl="0" indent="-357188" eaLnBrk="1" hangingPunct="1">
              <a:lnSpc>
                <a:spcPct val="140000"/>
              </a:lnSpc>
              <a:spcBef>
                <a:spcPct val="50000"/>
              </a:spcBef>
              <a:buFont typeface="Wingdings" pitchFamily="2" charset="2"/>
              <a:buChar char="q"/>
              <a:tabLst>
                <a:tab pos="257175" algn="l"/>
              </a:tabLst>
              <a:defRPr/>
            </a:pPr>
            <a:r>
              <a:rPr lang="it-IT" sz="1600" dirty="0">
                <a:solidFill>
                  <a:srgbClr val="4D4D4C"/>
                </a:solidFill>
                <a:latin typeface="Verdana" panose="020B0604030504040204" pitchFamily="34" charset="0"/>
                <a:ea typeface="Verdana" panose="020B0604030504040204" pitchFamily="34" charset="0"/>
                <a:cs typeface="Arial"/>
              </a:rPr>
              <a:t>Il fallimento dei controlli applicativi (livello 1) porta allo scarto selettivo delle singole distinte  </a:t>
            </a:r>
          </a:p>
        </p:txBody>
      </p:sp>
      <p:sp>
        <p:nvSpPr>
          <p:cNvPr id="6" name="Rectangle 3">
            <a:extLst>
              <a:ext uri="{FF2B5EF4-FFF2-40B4-BE49-F238E27FC236}">
                <a16:creationId xmlns:a16="http://schemas.microsoft.com/office/drawing/2014/main" id="{C0364163-040D-40E9-A8C8-A98C563FFE4C}"/>
              </a:ext>
            </a:extLst>
          </p:cNvPr>
          <p:cNvSpPr>
            <a:spLocks noChangeArrowheads="1"/>
          </p:cNvSpPr>
          <p:nvPr/>
        </p:nvSpPr>
        <p:spPr bwMode="auto">
          <a:xfrm>
            <a:off x="273050" y="1305049"/>
            <a:ext cx="57610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Regole di governance</a:t>
            </a:r>
          </a:p>
        </p:txBody>
      </p:sp>
    </p:spTree>
    <p:extLst>
      <p:ext uri="{BB962C8B-B14F-4D97-AF65-F5344CB8AC3E}">
        <p14:creationId xmlns:p14="http://schemas.microsoft.com/office/powerpoint/2010/main" val="3089543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Text Box 4">
            <a:extLst>
              <a:ext uri="{FF2B5EF4-FFF2-40B4-BE49-F238E27FC236}">
                <a16:creationId xmlns:a16="http://schemas.microsoft.com/office/drawing/2014/main" id="{65F8D9F0-3923-4821-B956-5D9793187B5C}"/>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165" name="Text Box 4">
            <a:extLst>
              <a:ext uri="{FF2B5EF4-FFF2-40B4-BE49-F238E27FC236}">
                <a16:creationId xmlns:a16="http://schemas.microsoft.com/office/drawing/2014/main" id="{5E60E7D3-44C9-4730-8BC4-3142661E546D}"/>
              </a:ext>
            </a:extLst>
          </p:cNvPr>
          <p:cNvSpPr txBox="1">
            <a:spLocks noChangeArrowheads="1"/>
          </p:cNvSpPr>
          <p:nvPr/>
        </p:nvSpPr>
        <p:spPr bwMode="auto">
          <a:xfrm>
            <a:off x="755576" y="672371"/>
            <a:ext cx="69271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Analisi del workflow di servizio – </a:t>
            </a:r>
            <a:r>
              <a:rPr lang="it-IT" sz="1200" i="1" dirty="0" err="1">
                <a:solidFill>
                  <a:srgbClr val="EF7918"/>
                </a:solidFill>
                <a:latin typeface="Verdana" panose="020B0604030504040204" pitchFamily="34" charset="0"/>
                <a:cs typeface="Arial"/>
              </a:rPr>
              <a:t>Sequence</a:t>
            </a:r>
            <a:r>
              <a:rPr lang="it-IT" sz="1200" i="1" dirty="0">
                <a:solidFill>
                  <a:srgbClr val="EF7918"/>
                </a:solidFill>
                <a:latin typeface="Verdana" panose="020B0604030504040204" pitchFamily="34" charset="0"/>
                <a:cs typeface="Arial"/>
              </a:rPr>
              <a:t> </a:t>
            </a:r>
            <a:r>
              <a:rPr lang="it-IT" sz="1200" i="1" dirty="0" err="1">
                <a:solidFill>
                  <a:srgbClr val="EF7918"/>
                </a:solidFill>
                <a:latin typeface="Verdana" panose="020B0604030504040204" pitchFamily="34" charset="0"/>
                <a:cs typeface="Arial"/>
              </a:rPr>
              <a:t>diagram</a:t>
            </a:r>
            <a:r>
              <a:rPr lang="it-IT" sz="1200" i="1" dirty="0">
                <a:solidFill>
                  <a:srgbClr val="EF7918"/>
                </a:solidFill>
                <a:latin typeface="Verdana" panose="020B0604030504040204" pitchFamily="34" charset="0"/>
                <a:cs typeface="Arial"/>
              </a:rPr>
              <a:t> nel caso di Disposizioni di pagamento </a:t>
            </a:r>
            <a:r>
              <a:rPr lang="it-IT" sz="1200" i="1" dirty="0" err="1">
                <a:solidFill>
                  <a:srgbClr val="EF7918"/>
                </a:solidFill>
                <a:latin typeface="Verdana" panose="020B0604030504040204" pitchFamily="34" charset="0"/>
                <a:cs typeface="Arial"/>
              </a:rPr>
              <a:t>pagoPA</a:t>
            </a:r>
            <a:r>
              <a:rPr lang="it-IT" sz="1200" i="1" dirty="0">
                <a:solidFill>
                  <a:srgbClr val="EF7918"/>
                </a:solidFill>
                <a:latin typeface="Verdana" panose="020B0604030504040204" pitchFamily="34" charset="0"/>
                <a:cs typeface="Arial"/>
              </a:rPr>
              <a:t> e Disposizioni di pagamento spontaneo </a:t>
            </a:r>
            <a:r>
              <a:rPr lang="it-IT" sz="1200" i="1" dirty="0" err="1">
                <a:solidFill>
                  <a:srgbClr val="EF7918"/>
                </a:solidFill>
                <a:latin typeface="Verdana" panose="020B0604030504040204" pitchFamily="34" charset="0"/>
                <a:cs typeface="Arial"/>
              </a:rPr>
              <a:t>pagoPA</a:t>
            </a:r>
            <a:endParaRPr lang="it-IT" sz="1200" i="1" kern="0" dirty="0">
              <a:solidFill>
                <a:srgbClr val="EF7918"/>
              </a:solidFill>
              <a:latin typeface="Verdana" panose="020B0604030504040204" pitchFamily="34" charset="0"/>
              <a:ea typeface="Verdana" panose="020B0604030504040204" pitchFamily="34" charset="0"/>
            </a:endParaRPr>
          </a:p>
        </p:txBody>
      </p:sp>
      <p:grpSp>
        <p:nvGrpSpPr>
          <p:cNvPr id="4" name="Gruppo 3">
            <a:extLst>
              <a:ext uri="{FF2B5EF4-FFF2-40B4-BE49-F238E27FC236}">
                <a16:creationId xmlns:a16="http://schemas.microsoft.com/office/drawing/2014/main" id="{63160E2E-2B50-489B-91E9-8426E2E5A852}"/>
              </a:ext>
            </a:extLst>
          </p:cNvPr>
          <p:cNvGrpSpPr/>
          <p:nvPr/>
        </p:nvGrpSpPr>
        <p:grpSpPr>
          <a:xfrm>
            <a:off x="116122" y="1196397"/>
            <a:ext cx="8200294" cy="5270499"/>
            <a:chOff x="-108517" y="1196397"/>
            <a:chExt cx="8200294" cy="5270499"/>
          </a:xfrm>
        </p:grpSpPr>
        <p:grpSp>
          <p:nvGrpSpPr>
            <p:cNvPr id="3" name="Gruppo 2">
              <a:extLst>
                <a:ext uri="{FF2B5EF4-FFF2-40B4-BE49-F238E27FC236}">
                  <a16:creationId xmlns:a16="http://schemas.microsoft.com/office/drawing/2014/main" id="{181AB765-A671-4852-9E52-61C93C22CCD5}"/>
                </a:ext>
              </a:extLst>
            </p:cNvPr>
            <p:cNvGrpSpPr/>
            <p:nvPr/>
          </p:nvGrpSpPr>
          <p:grpSpPr>
            <a:xfrm>
              <a:off x="-108517" y="1196397"/>
              <a:ext cx="7907367" cy="5270499"/>
              <a:chOff x="-108517" y="1196397"/>
              <a:chExt cx="7907367" cy="5270499"/>
            </a:xfrm>
          </p:grpSpPr>
          <p:cxnSp>
            <p:nvCxnSpPr>
              <p:cNvPr id="37974" name="Connettore 2 170"/>
              <p:cNvCxnSpPr>
                <a:cxnSpLocks noChangeShapeType="1"/>
              </p:cNvCxnSpPr>
              <p:nvPr/>
            </p:nvCxnSpPr>
            <p:spPr bwMode="auto">
              <a:xfrm>
                <a:off x="5060925" y="4978688"/>
                <a:ext cx="1284412" cy="0"/>
              </a:xfrm>
              <a:prstGeom prst="straightConnector1">
                <a:avLst/>
              </a:prstGeom>
              <a:noFill/>
              <a:ln w="28575" algn="ctr">
                <a:solidFill>
                  <a:srgbClr val="FF9021"/>
                </a:solidFill>
                <a:round/>
                <a:headEnd/>
                <a:tailEnd type="triangle" w="med" len="med"/>
              </a:ln>
              <a:extLst>
                <a:ext uri="{909E8E84-426E-40DD-AFC4-6F175D3DCCD1}">
                  <a14:hiddenFill xmlns:a14="http://schemas.microsoft.com/office/drawing/2010/main">
                    <a:noFill/>
                  </a14:hiddenFill>
                </a:ext>
              </a:extLst>
            </p:spPr>
          </p:cxnSp>
          <p:cxnSp>
            <p:nvCxnSpPr>
              <p:cNvPr id="309" name="Connettore 2 241">
                <a:extLst>
                  <a:ext uri="{FF2B5EF4-FFF2-40B4-BE49-F238E27FC236}">
                    <a16:creationId xmlns:a16="http://schemas.microsoft.com/office/drawing/2014/main" id="{65FED8F9-3F9C-4741-BDFB-6F0FF4854DD2}"/>
                  </a:ext>
                </a:extLst>
              </p:cNvPr>
              <p:cNvCxnSpPr>
                <a:cxnSpLocks noChangeShapeType="1"/>
              </p:cNvCxnSpPr>
              <p:nvPr/>
            </p:nvCxnSpPr>
            <p:spPr bwMode="auto">
              <a:xfrm flipH="1">
                <a:off x="5060925" y="5440899"/>
                <a:ext cx="1268535" cy="0"/>
              </a:xfrm>
              <a:prstGeom prst="straightConnector1">
                <a:avLst/>
              </a:prstGeom>
              <a:noFill/>
              <a:ln w="28575" algn="ctr">
                <a:solidFill>
                  <a:srgbClr val="FF9021"/>
                </a:solidFill>
                <a:round/>
                <a:headEnd/>
                <a:tailEnd type="triangle" w="med" len="med"/>
              </a:ln>
              <a:extLst>
                <a:ext uri="{909E8E84-426E-40DD-AFC4-6F175D3DCCD1}">
                  <a14:hiddenFill xmlns:a14="http://schemas.microsoft.com/office/drawing/2010/main">
                    <a:noFill/>
                  </a14:hiddenFill>
                </a:ext>
              </a:extLst>
            </p:spPr>
          </p:cxnSp>
          <p:sp>
            <p:nvSpPr>
              <p:cNvPr id="20" name="Rettangolo 19">
                <a:extLst>
                  <a:ext uri="{FF2B5EF4-FFF2-40B4-BE49-F238E27FC236}">
                    <a16:creationId xmlns:a16="http://schemas.microsoft.com/office/drawing/2014/main" id="{93C4FE26-9A85-40D6-8463-0E63CC4B14D8}"/>
                  </a:ext>
                </a:extLst>
              </p:cNvPr>
              <p:cNvSpPr/>
              <p:nvPr/>
            </p:nvSpPr>
            <p:spPr>
              <a:xfrm>
                <a:off x="6345337" y="2140959"/>
                <a:ext cx="1453513" cy="4290516"/>
              </a:xfrm>
              <a:prstGeom prst="rect">
                <a:avLst/>
              </a:prstGeom>
              <a:pattFill prst="dkDnDiag">
                <a:fgClr>
                  <a:schemeClr val="bg2">
                    <a:lumMod val="9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7910" name="CasellaDiTesto 160"/>
              <p:cNvSpPr txBox="1">
                <a:spLocks noChangeArrowheads="1"/>
              </p:cNvSpPr>
              <p:nvPr/>
            </p:nvSpPr>
            <p:spPr bwMode="auto">
              <a:xfrm>
                <a:off x="5107850" y="3692730"/>
                <a:ext cx="10461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Query verifica avviso</a:t>
                </a:r>
              </a:p>
            </p:txBody>
          </p:sp>
          <p:cxnSp>
            <p:nvCxnSpPr>
              <p:cNvPr id="258" name="Connettore 1 257"/>
              <p:cNvCxnSpPr/>
              <p:nvPr/>
            </p:nvCxnSpPr>
            <p:spPr bwMode="auto">
              <a:xfrm>
                <a:off x="6345337" y="2200539"/>
                <a:ext cx="0" cy="4086225"/>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cxnSp>
            <p:nvCxnSpPr>
              <p:cNvPr id="117" name="Connettore 1 116"/>
              <p:cNvCxnSpPr/>
              <p:nvPr/>
            </p:nvCxnSpPr>
            <p:spPr bwMode="auto">
              <a:xfrm>
                <a:off x="5070450" y="2140958"/>
                <a:ext cx="0" cy="4325938"/>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grpSp>
            <p:nvGrpSpPr>
              <p:cNvPr id="37896" name="Gruppo 10"/>
              <p:cNvGrpSpPr>
                <a:grpSpLocks/>
              </p:cNvGrpSpPr>
              <p:nvPr/>
            </p:nvGrpSpPr>
            <p:grpSpPr bwMode="auto">
              <a:xfrm>
                <a:off x="4020989" y="1196397"/>
                <a:ext cx="1624012" cy="787360"/>
                <a:chOff x="1675180" y="1590684"/>
                <a:chExt cx="1623646" cy="787546"/>
              </a:xfrm>
            </p:grpSpPr>
            <p:pic>
              <p:nvPicPr>
                <p:cNvPr id="38057" name="Picture 7" descr="banca"/>
                <p:cNvPicPr>
                  <a:picLocks noChangeAspect="1" noChangeArrowheads="1"/>
                </p:cNvPicPr>
                <p:nvPr>
                  <p:custDataLst>
                    <p:tags r:id="rId5"/>
                  </p:custDataLst>
                </p:nvPr>
              </p:nvPicPr>
              <p:blipFill>
                <a:blip r:embed="rId9">
                  <a:extLst>
                    <a:ext uri="{28A0092B-C50C-407E-A947-70E740481C1C}">
                      <a14:useLocalDpi xmlns:a14="http://schemas.microsoft.com/office/drawing/2010/main" val="0"/>
                    </a:ext>
                  </a:extLst>
                </a:blip>
                <a:srcRect/>
                <a:stretch>
                  <a:fillRect/>
                </a:stretch>
              </p:blipFill>
              <p:spPr bwMode="auto">
                <a:xfrm>
                  <a:off x="2268661" y="1590684"/>
                  <a:ext cx="391257"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058" name="Text Box 13"/>
                <p:cNvSpPr txBox="1">
                  <a:spLocks noChangeArrowheads="1"/>
                </p:cNvSpPr>
                <p:nvPr>
                  <p:custDataLst>
                    <p:tags r:id="rId6"/>
                  </p:custDataLst>
                </p:nvPr>
              </p:nvSpPr>
              <p:spPr bwMode="auto">
                <a:xfrm>
                  <a:off x="1675180" y="1978025"/>
                  <a:ext cx="1623646" cy="400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r>
                    <a:rPr lang="it-IT" altLang="it-IT" sz="1000" dirty="0">
                      <a:solidFill>
                        <a:srgbClr val="000000"/>
                      </a:solidFill>
                      <a:cs typeface="Arial" panose="020B0604020202020204" pitchFamily="34" charset="0"/>
                    </a:rPr>
                    <a:t>Banca </a:t>
                  </a:r>
                </a:p>
                <a:p>
                  <a:pPr algn="ctr" eaLnBrk="1" hangingPunct="1"/>
                  <a:r>
                    <a:rPr lang="it-IT" altLang="it-IT" sz="1000" dirty="0">
                      <a:solidFill>
                        <a:srgbClr val="000000"/>
                      </a:solidFill>
                      <a:cs typeface="Arial" panose="020B0604020202020204" pitchFamily="34" charset="0"/>
                    </a:rPr>
                    <a:t>passiva</a:t>
                  </a:r>
                </a:p>
              </p:txBody>
            </p:sp>
          </p:grpSp>
          <p:cxnSp>
            <p:nvCxnSpPr>
              <p:cNvPr id="92" name="Connettore 2 91"/>
              <p:cNvCxnSpPr>
                <a:cxnSpLocks/>
              </p:cNvCxnSpPr>
              <p:nvPr/>
            </p:nvCxnSpPr>
            <p:spPr bwMode="auto">
              <a:xfrm>
                <a:off x="3829025" y="2571171"/>
                <a:ext cx="1247031" cy="0"/>
              </a:xfrm>
              <a:prstGeom prst="straightConnector1">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cxnSp>
          <p:cxnSp>
            <p:nvCxnSpPr>
              <p:cNvPr id="37900" name="Connettore 2 148"/>
              <p:cNvCxnSpPr>
                <a:cxnSpLocks noChangeShapeType="1"/>
              </p:cNvCxnSpPr>
              <p:nvPr/>
            </p:nvCxnSpPr>
            <p:spPr bwMode="auto">
              <a:xfrm>
                <a:off x="5081563" y="4072747"/>
                <a:ext cx="1284411" cy="0"/>
              </a:xfrm>
              <a:prstGeom prst="straightConnector1">
                <a:avLst/>
              </a:prstGeom>
              <a:noFill/>
              <a:ln w="28575" algn="ctr">
                <a:solidFill>
                  <a:srgbClr val="FF9021"/>
                </a:solidFill>
                <a:round/>
                <a:headEnd/>
                <a:tailEnd type="triangle" w="med" len="med"/>
              </a:ln>
              <a:extLst>
                <a:ext uri="{909E8E84-426E-40DD-AFC4-6F175D3DCCD1}">
                  <a14:hiddenFill xmlns:a14="http://schemas.microsoft.com/office/drawing/2010/main">
                    <a:noFill/>
                  </a14:hiddenFill>
                </a:ext>
              </a:extLst>
            </p:spPr>
          </p:cxnSp>
          <p:grpSp>
            <p:nvGrpSpPr>
              <p:cNvPr id="37901" name="Gruppo 149"/>
              <p:cNvGrpSpPr>
                <a:grpSpLocks/>
              </p:cNvGrpSpPr>
              <p:nvPr/>
            </p:nvGrpSpPr>
            <p:grpSpPr bwMode="auto">
              <a:xfrm>
                <a:off x="4868485" y="3937095"/>
                <a:ext cx="248786" cy="253916"/>
                <a:chOff x="1072744" y="3387996"/>
                <a:chExt cx="292064" cy="245735"/>
              </a:xfrm>
            </p:grpSpPr>
            <p:sp>
              <p:nvSpPr>
                <p:cNvPr id="38049" name="Ovale 18"/>
                <p:cNvSpPr>
                  <a:spLocks noChangeArrowheads="1"/>
                </p:cNvSpPr>
                <p:nvPr/>
              </p:nvSpPr>
              <p:spPr bwMode="auto">
                <a:xfrm>
                  <a:off x="1111250" y="3397521"/>
                  <a:ext cx="215900" cy="215900"/>
                </a:xfrm>
                <a:prstGeom prst="ellipse">
                  <a:avLst/>
                </a:prstGeom>
                <a:solidFill>
                  <a:schemeClr val="bg1"/>
                </a:solidFill>
                <a:ln w="19050" algn="ctr">
                  <a:solidFill>
                    <a:srgbClr val="FF9900"/>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152" name="CasellaDiTesto 151"/>
                <p:cNvSpPr txBox="1"/>
                <p:nvPr/>
              </p:nvSpPr>
              <p:spPr>
                <a:xfrm>
                  <a:off x="1072744" y="3387996"/>
                  <a:ext cx="292064" cy="245735"/>
                </a:xfrm>
                <a:prstGeom prst="rect">
                  <a:avLst/>
                </a:prstGeom>
                <a:noFill/>
              </p:spPr>
              <p:txBody>
                <a:bodyPr wrap="none">
                  <a:spAutoFit/>
                </a:bodyPr>
                <a:lstStyle/>
                <a:p>
                  <a:pPr eaLnBrk="1" hangingPunct="1">
                    <a:defRPr/>
                  </a:pPr>
                  <a:r>
                    <a:rPr lang="it-IT" sz="1050" dirty="0">
                      <a:solidFill>
                        <a:srgbClr val="16235C">
                          <a:lumMod val="50000"/>
                        </a:srgbClr>
                      </a:solidFill>
                      <a:cs typeface="Arial" panose="020B0604020202020204" pitchFamily="34" charset="0"/>
                    </a:rPr>
                    <a:t>a</a:t>
                  </a:r>
                </a:p>
              </p:txBody>
            </p:sp>
          </p:grpSp>
          <p:sp>
            <p:nvSpPr>
              <p:cNvPr id="37909" name="CasellaDiTesto 152"/>
              <p:cNvSpPr txBox="1">
                <a:spLocks noChangeArrowheads="1"/>
              </p:cNvSpPr>
              <p:nvPr/>
            </p:nvSpPr>
            <p:spPr bwMode="auto">
              <a:xfrm>
                <a:off x="3916646" y="2162697"/>
                <a:ext cx="965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Invio richiesta di servizio</a:t>
                </a:r>
              </a:p>
            </p:txBody>
          </p:sp>
          <p:cxnSp>
            <p:nvCxnSpPr>
              <p:cNvPr id="37912" name="Connettore 2 241"/>
              <p:cNvCxnSpPr>
                <a:cxnSpLocks noChangeShapeType="1"/>
              </p:cNvCxnSpPr>
              <p:nvPr/>
            </p:nvCxnSpPr>
            <p:spPr bwMode="auto">
              <a:xfrm flipH="1">
                <a:off x="5052989" y="4510376"/>
                <a:ext cx="1268535" cy="0"/>
              </a:xfrm>
              <a:prstGeom prst="straightConnector1">
                <a:avLst/>
              </a:prstGeom>
              <a:noFill/>
              <a:ln w="28575" algn="ctr">
                <a:solidFill>
                  <a:srgbClr val="FF9021"/>
                </a:solidFill>
                <a:round/>
                <a:headEnd/>
                <a:tailEnd type="triangle" w="med" len="med"/>
              </a:ln>
              <a:extLst>
                <a:ext uri="{909E8E84-426E-40DD-AFC4-6F175D3DCCD1}">
                  <a14:hiddenFill xmlns:a14="http://schemas.microsoft.com/office/drawing/2010/main">
                    <a:noFill/>
                  </a14:hiddenFill>
                </a:ext>
              </a:extLst>
            </p:spPr>
          </p:cxnSp>
          <p:grpSp>
            <p:nvGrpSpPr>
              <p:cNvPr id="37916" name="Gruppo 252"/>
              <p:cNvGrpSpPr>
                <a:grpSpLocks/>
              </p:cNvGrpSpPr>
              <p:nvPr/>
            </p:nvGrpSpPr>
            <p:grpSpPr bwMode="auto">
              <a:xfrm>
                <a:off x="6177494" y="4276384"/>
                <a:ext cx="260350" cy="254000"/>
                <a:chOff x="1071514" y="3387996"/>
                <a:chExt cx="304404" cy="246410"/>
              </a:xfrm>
            </p:grpSpPr>
            <p:sp>
              <p:nvSpPr>
                <p:cNvPr id="38041" name="Ovale 18"/>
                <p:cNvSpPr>
                  <a:spLocks noChangeArrowheads="1"/>
                </p:cNvSpPr>
                <p:nvPr/>
              </p:nvSpPr>
              <p:spPr bwMode="auto">
                <a:xfrm>
                  <a:off x="1111250" y="3397521"/>
                  <a:ext cx="215900" cy="215900"/>
                </a:xfrm>
                <a:prstGeom prst="ellipse">
                  <a:avLst/>
                </a:prstGeom>
                <a:solidFill>
                  <a:schemeClr val="bg1"/>
                </a:solidFill>
                <a:ln w="19050" algn="ctr">
                  <a:solidFill>
                    <a:srgbClr val="FF9900"/>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255" name="CasellaDiTesto 254"/>
                <p:cNvSpPr txBox="1"/>
                <p:nvPr/>
              </p:nvSpPr>
              <p:spPr>
                <a:xfrm>
                  <a:off x="1071514" y="3387996"/>
                  <a:ext cx="304404" cy="246410"/>
                </a:xfrm>
                <a:prstGeom prst="rect">
                  <a:avLst/>
                </a:prstGeom>
                <a:noFill/>
              </p:spPr>
              <p:txBody>
                <a:bodyPr wrap="none">
                  <a:spAutoFit/>
                </a:bodyPr>
                <a:lstStyle/>
                <a:p>
                  <a:pPr eaLnBrk="1" hangingPunct="1">
                    <a:defRPr/>
                  </a:pPr>
                  <a:r>
                    <a:rPr lang="it-IT" sz="1050" dirty="0">
                      <a:solidFill>
                        <a:srgbClr val="16235C">
                          <a:lumMod val="50000"/>
                        </a:srgbClr>
                      </a:solidFill>
                      <a:cs typeface="Arial" panose="020B0604020202020204" pitchFamily="34" charset="0"/>
                    </a:rPr>
                    <a:t>b</a:t>
                  </a:r>
                </a:p>
              </p:txBody>
            </p:sp>
          </p:grpSp>
          <p:cxnSp>
            <p:nvCxnSpPr>
              <p:cNvPr id="264" name="Connettore 1 263"/>
              <p:cNvCxnSpPr/>
              <p:nvPr/>
            </p:nvCxnSpPr>
            <p:spPr bwMode="auto">
              <a:xfrm>
                <a:off x="7784108" y="3154874"/>
                <a:ext cx="0" cy="3276600"/>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cxnSp>
            <p:nvCxnSpPr>
              <p:cNvPr id="119" name="Connettore 1 118"/>
              <p:cNvCxnSpPr/>
              <p:nvPr/>
            </p:nvCxnSpPr>
            <p:spPr bwMode="auto">
              <a:xfrm>
                <a:off x="3813026" y="2101271"/>
                <a:ext cx="0" cy="4298950"/>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grpSp>
            <p:nvGrpSpPr>
              <p:cNvPr id="38076" name="Gruppo 38075"/>
              <p:cNvGrpSpPr/>
              <p:nvPr/>
            </p:nvGrpSpPr>
            <p:grpSpPr>
              <a:xfrm>
                <a:off x="5912197" y="1379747"/>
                <a:ext cx="1108075" cy="680249"/>
                <a:chOff x="3895973" y="1312064"/>
                <a:chExt cx="1108075" cy="680249"/>
              </a:xfrm>
            </p:grpSpPr>
            <p:sp>
              <p:nvSpPr>
                <p:cNvPr id="38036" name="Text Box 15"/>
                <p:cNvSpPr txBox="1">
                  <a:spLocks noChangeArrowheads="1"/>
                </p:cNvSpPr>
                <p:nvPr>
                  <p:custDataLst>
                    <p:tags r:id="rId4"/>
                  </p:custDataLst>
                </p:nvPr>
              </p:nvSpPr>
              <p:spPr bwMode="auto">
                <a:xfrm>
                  <a:off x="3895973" y="1592263"/>
                  <a:ext cx="11080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r>
                    <a:rPr lang="it-IT" altLang="it-IT" sz="1000">
                      <a:solidFill>
                        <a:srgbClr val="000000"/>
                      </a:solidFill>
                      <a:cs typeface="Arial" panose="020B0604020202020204" pitchFamily="34" charset="0"/>
                    </a:rPr>
                    <a:t>Nodo CBI / SIQ</a:t>
                  </a:r>
                </a:p>
              </p:txBody>
            </p:sp>
            <p:pic>
              <p:nvPicPr>
                <p:cNvPr id="38038" name="Immagine 1"/>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137788" y="1312064"/>
                  <a:ext cx="565757"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Gruppo 13">
                <a:extLst>
                  <a:ext uri="{FF2B5EF4-FFF2-40B4-BE49-F238E27FC236}">
                    <a16:creationId xmlns:a16="http://schemas.microsoft.com/office/drawing/2014/main" id="{1D3C75C4-2BB3-4A35-8471-36600B6D1F5D}"/>
                  </a:ext>
                </a:extLst>
              </p:cNvPr>
              <p:cNvGrpSpPr/>
              <p:nvPr/>
            </p:nvGrpSpPr>
            <p:grpSpPr>
              <a:xfrm>
                <a:off x="5006193" y="4752021"/>
                <a:ext cx="196464" cy="253916"/>
                <a:chOff x="3716586" y="4585568"/>
                <a:chExt cx="196464" cy="253916"/>
              </a:xfrm>
            </p:grpSpPr>
            <p:sp>
              <p:nvSpPr>
                <p:cNvPr id="37931" name="Ovale 18"/>
                <p:cNvSpPr>
                  <a:spLocks noChangeArrowheads="1"/>
                </p:cNvSpPr>
                <p:nvPr/>
              </p:nvSpPr>
              <p:spPr bwMode="auto">
                <a:xfrm>
                  <a:off x="3716586" y="4610968"/>
                  <a:ext cx="184150" cy="222250"/>
                </a:xfrm>
                <a:prstGeom prst="ellipse">
                  <a:avLst/>
                </a:prstGeom>
                <a:solidFill>
                  <a:schemeClr val="bg1"/>
                </a:solidFill>
                <a:ln w="19050" algn="ctr">
                  <a:solidFill>
                    <a:srgbClr val="FF9900"/>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141" name="CasellaDiTesto 140"/>
                <p:cNvSpPr txBox="1"/>
                <p:nvPr/>
              </p:nvSpPr>
              <p:spPr bwMode="auto">
                <a:xfrm>
                  <a:off x="3763009" y="4585568"/>
                  <a:ext cx="150041" cy="253916"/>
                </a:xfrm>
                <a:prstGeom prst="rect">
                  <a:avLst/>
                </a:prstGeom>
                <a:noFill/>
              </p:spPr>
              <p:txBody>
                <a:bodyPr wrap="none" lIns="0">
                  <a:spAutoFit/>
                </a:bodyPr>
                <a:lstStyle/>
                <a:p>
                  <a:pPr algn="ctr" eaLnBrk="1" hangingPunct="1">
                    <a:defRPr/>
                  </a:pPr>
                  <a:r>
                    <a:rPr lang="it-IT" sz="1050" dirty="0">
                      <a:solidFill>
                        <a:srgbClr val="16235C">
                          <a:lumMod val="50000"/>
                        </a:srgbClr>
                      </a:solidFill>
                      <a:cs typeface="Arial" panose="020B0604020202020204" pitchFamily="34" charset="0"/>
                    </a:rPr>
                    <a:t>c</a:t>
                  </a:r>
                </a:p>
              </p:txBody>
            </p:sp>
          </p:grpSp>
          <p:cxnSp>
            <p:nvCxnSpPr>
              <p:cNvPr id="164" name="Connettore 1 163"/>
              <p:cNvCxnSpPr/>
              <p:nvPr/>
            </p:nvCxnSpPr>
            <p:spPr bwMode="auto">
              <a:xfrm>
                <a:off x="7784108" y="2200539"/>
                <a:ext cx="0" cy="3367088"/>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cxnSp>
            <p:nvCxnSpPr>
              <p:cNvPr id="166" name="Connettore 1 165"/>
              <p:cNvCxnSpPr/>
              <p:nvPr/>
            </p:nvCxnSpPr>
            <p:spPr bwMode="auto">
              <a:xfrm>
                <a:off x="2555776" y="2101271"/>
                <a:ext cx="0" cy="4365625"/>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sp>
            <p:nvSpPr>
              <p:cNvPr id="37945" name="CasellaDiTesto 162"/>
              <p:cNvSpPr txBox="1">
                <a:spLocks noChangeArrowheads="1"/>
              </p:cNvSpPr>
              <p:nvPr/>
            </p:nvSpPr>
            <p:spPr bwMode="auto">
              <a:xfrm>
                <a:off x="5191100" y="4608801"/>
                <a:ext cx="889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Conferma Pagamento</a:t>
                </a:r>
              </a:p>
            </p:txBody>
          </p:sp>
          <p:sp>
            <p:nvSpPr>
              <p:cNvPr id="37953" name="CasellaDiTesto 162"/>
              <p:cNvSpPr txBox="1">
                <a:spLocks noChangeArrowheads="1"/>
              </p:cNvSpPr>
              <p:nvPr/>
            </p:nvSpPr>
            <p:spPr bwMode="auto">
              <a:xfrm>
                <a:off x="5434113" y="4140253"/>
                <a:ext cx="8874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Visualizza dati avviso</a:t>
                </a:r>
              </a:p>
            </p:txBody>
          </p:sp>
          <p:sp>
            <p:nvSpPr>
              <p:cNvPr id="37962" name="CasellaDiTesto 130"/>
              <p:cNvSpPr txBox="1">
                <a:spLocks noChangeArrowheads="1"/>
              </p:cNvSpPr>
              <p:nvPr/>
            </p:nvSpPr>
            <p:spPr bwMode="auto">
              <a:xfrm>
                <a:off x="-108517" y="3644124"/>
                <a:ext cx="207260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i="1" dirty="0">
                    <a:solidFill>
                      <a:srgbClr val="000000"/>
                    </a:solidFill>
                    <a:cs typeface="Arial" panose="020B0604020202020204" pitchFamily="34" charset="0"/>
                  </a:rPr>
                  <a:t>Specifiche Disp </a:t>
                </a:r>
                <a:r>
                  <a:rPr lang="it-IT" altLang="it-IT" sz="1000" i="1" dirty="0" err="1">
                    <a:solidFill>
                      <a:srgbClr val="000000"/>
                    </a:solidFill>
                    <a:cs typeface="Arial" panose="020B0604020202020204" pitchFamily="34" charset="0"/>
                  </a:rPr>
                  <a:t>pag</a:t>
                </a:r>
                <a:r>
                  <a:rPr lang="it-IT" altLang="it-IT" sz="1000" i="1" dirty="0">
                    <a:solidFill>
                      <a:srgbClr val="000000"/>
                    </a:solidFill>
                    <a:cs typeface="Arial" panose="020B0604020202020204" pitchFamily="34" charset="0"/>
                  </a:rPr>
                  <a:t> </a:t>
                </a:r>
                <a:r>
                  <a:rPr lang="it-IT" altLang="it-IT" sz="1000" i="1" dirty="0" err="1">
                    <a:solidFill>
                      <a:srgbClr val="000000"/>
                    </a:solidFill>
                    <a:cs typeface="Arial" panose="020B0604020202020204" pitchFamily="34" charset="0"/>
                  </a:rPr>
                  <a:t>pagoPA</a:t>
                </a:r>
                <a:r>
                  <a:rPr lang="it-IT" altLang="it-IT" sz="1000" i="1" dirty="0">
                    <a:solidFill>
                      <a:srgbClr val="000000"/>
                    </a:solidFill>
                    <a:cs typeface="Arial" panose="020B0604020202020204" pitchFamily="34" charset="0"/>
                  </a:rPr>
                  <a:t> CBI</a:t>
                </a:r>
              </a:p>
            </p:txBody>
          </p:sp>
          <p:cxnSp>
            <p:nvCxnSpPr>
              <p:cNvPr id="37963" name="Connettore 2 155"/>
              <p:cNvCxnSpPr>
                <a:cxnSpLocks noChangeShapeType="1"/>
              </p:cNvCxnSpPr>
              <p:nvPr/>
            </p:nvCxnSpPr>
            <p:spPr bwMode="auto">
              <a:xfrm>
                <a:off x="1890748" y="3767949"/>
                <a:ext cx="301625" cy="0"/>
              </a:xfrm>
              <a:prstGeom prst="straightConnector1">
                <a:avLst/>
              </a:prstGeom>
              <a:noFill/>
              <a:ln w="28575" algn="ctr">
                <a:solidFill>
                  <a:srgbClr val="0000FF"/>
                </a:solidFill>
                <a:round/>
                <a:headEnd/>
                <a:tailEnd type="triangle" w="med" len="med"/>
              </a:ln>
              <a:extLst>
                <a:ext uri="{909E8E84-426E-40DD-AFC4-6F175D3DCCD1}">
                  <a14:hiddenFill xmlns:a14="http://schemas.microsoft.com/office/drawing/2010/main">
                    <a:noFill/>
                  </a14:hiddenFill>
                </a:ext>
              </a:extLst>
            </p:spPr>
          </p:cxnSp>
          <p:sp>
            <p:nvSpPr>
              <p:cNvPr id="37964" name="CasellaDiTesto 130"/>
              <p:cNvSpPr txBox="1">
                <a:spLocks noChangeArrowheads="1"/>
              </p:cNvSpPr>
              <p:nvPr/>
            </p:nvSpPr>
            <p:spPr bwMode="auto">
              <a:xfrm>
                <a:off x="846173" y="3858436"/>
                <a:ext cx="12096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i="1">
                    <a:solidFill>
                      <a:srgbClr val="000000"/>
                    </a:solidFill>
                    <a:cs typeface="Arial" panose="020B0604020202020204" pitchFamily="34" charset="0"/>
                  </a:rPr>
                  <a:t>Specifiche CBILL</a:t>
                </a:r>
              </a:p>
            </p:txBody>
          </p:sp>
          <p:cxnSp>
            <p:nvCxnSpPr>
              <p:cNvPr id="37965" name="Connettore 2 155"/>
              <p:cNvCxnSpPr>
                <a:cxnSpLocks noChangeShapeType="1"/>
              </p:cNvCxnSpPr>
              <p:nvPr/>
            </p:nvCxnSpPr>
            <p:spPr bwMode="auto">
              <a:xfrm>
                <a:off x="1890748" y="3982261"/>
                <a:ext cx="301625" cy="0"/>
              </a:xfrm>
              <a:prstGeom prst="straightConnector1">
                <a:avLst/>
              </a:prstGeom>
              <a:noFill/>
              <a:ln w="28575" algn="ctr">
                <a:solidFill>
                  <a:srgbClr val="FF9021"/>
                </a:solidFill>
                <a:round/>
                <a:headEnd/>
                <a:tailEnd type="triangle" w="med" len="med"/>
              </a:ln>
              <a:extLst>
                <a:ext uri="{909E8E84-426E-40DD-AFC4-6F175D3DCCD1}">
                  <a14:hiddenFill xmlns:a14="http://schemas.microsoft.com/office/drawing/2010/main">
                    <a:noFill/>
                  </a14:hiddenFill>
                </a:ext>
              </a:extLst>
            </p:spPr>
          </p:cxnSp>
          <p:sp>
            <p:nvSpPr>
              <p:cNvPr id="37966" name="CasellaDiTesto 130"/>
              <p:cNvSpPr txBox="1">
                <a:spLocks noChangeArrowheads="1"/>
              </p:cNvSpPr>
              <p:nvPr/>
            </p:nvSpPr>
            <p:spPr bwMode="auto">
              <a:xfrm>
                <a:off x="846173" y="3434574"/>
                <a:ext cx="12096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i="1">
                    <a:solidFill>
                      <a:srgbClr val="000000"/>
                    </a:solidFill>
                    <a:cs typeface="Arial" panose="020B0604020202020204" pitchFamily="34" charset="0"/>
                  </a:rPr>
                  <a:t>Area competitiva</a:t>
                </a:r>
              </a:p>
            </p:txBody>
          </p:sp>
          <p:cxnSp>
            <p:nvCxnSpPr>
              <p:cNvPr id="162" name="Connettore 2 155"/>
              <p:cNvCxnSpPr>
                <a:cxnSpLocks noChangeShapeType="1"/>
              </p:cNvCxnSpPr>
              <p:nvPr/>
            </p:nvCxnSpPr>
            <p:spPr bwMode="auto">
              <a:xfrm>
                <a:off x="1890748" y="3558399"/>
                <a:ext cx="301625" cy="0"/>
              </a:xfrm>
              <a:prstGeom prst="straightConnector1">
                <a:avLst/>
              </a:prstGeom>
              <a:noFill/>
              <a:ln w="28575" algn="ctr">
                <a:solidFill>
                  <a:schemeClr val="bg1">
                    <a:lumMod val="65000"/>
                  </a:schemeClr>
                </a:solidFill>
                <a:round/>
                <a:headEnd/>
                <a:tailEnd type="triangle" w="med" len="med"/>
              </a:ln>
            </p:spPr>
          </p:cxnSp>
          <p:grpSp>
            <p:nvGrpSpPr>
              <p:cNvPr id="15" name="Gruppo 14">
                <a:extLst>
                  <a:ext uri="{FF2B5EF4-FFF2-40B4-BE49-F238E27FC236}">
                    <a16:creationId xmlns:a16="http://schemas.microsoft.com/office/drawing/2014/main" id="{54515FB7-2AB3-4037-8EA5-3CBA4A4EA49A}"/>
                  </a:ext>
                </a:extLst>
              </p:cNvPr>
              <p:cNvGrpSpPr/>
              <p:nvPr/>
            </p:nvGrpSpPr>
            <p:grpSpPr>
              <a:xfrm>
                <a:off x="6228439" y="5217569"/>
                <a:ext cx="247872" cy="253916"/>
                <a:chOff x="4747890" y="4585568"/>
                <a:chExt cx="247872" cy="253916"/>
              </a:xfrm>
            </p:grpSpPr>
            <p:sp>
              <p:nvSpPr>
                <p:cNvPr id="37991" name="Ovale 18"/>
                <p:cNvSpPr>
                  <a:spLocks noChangeArrowheads="1"/>
                </p:cNvSpPr>
                <p:nvPr/>
              </p:nvSpPr>
              <p:spPr bwMode="auto">
                <a:xfrm>
                  <a:off x="4747890" y="4610968"/>
                  <a:ext cx="184150" cy="222250"/>
                </a:xfrm>
                <a:prstGeom prst="ellipse">
                  <a:avLst/>
                </a:prstGeom>
                <a:solidFill>
                  <a:schemeClr val="bg1"/>
                </a:solidFill>
                <a:ln w="19050" algn="ctr">
                  <a:solidFill>
                    <a:srgbClr val="FF9900"/>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188" name="CasellaDiTesto 187"/>
                <p:cNvSpPr txBox="1"/>
                <p:nvPr/>
              </p:nvSpPr>
              <p:spPr bwMode="auto">
                <a:xfrm>
                  <a:off x="4832897" y="4585568"/>
                  <a:ext cx="162865" cy="253916"/>
                </a:xfrm>
                <a:prstGeom prst="rect">
                  <a:avLst/>
                </a:prstGeom>
                <a:noFill/>
              </p:spPr>
              <p:txBody>
                <a:bodyPr wrap="none" lIns="0">
                  <a:spAutoFit/>
                </a:bodyPr>
                <a:lstStyle/>
                <a:p>
                  <a:pPr algn="ctr" eaLnBrk="1" hangingPunct="1">
                    <a:defRPr/>
                  </a:pPr>
                  <a:r>
                    <a:rPr lang="it-IT" sz="1050" dirty="0">
                      <a:solidFill>
                        <a:srgbClr val="16235C">
                          <a:lumMod val="50000"/>
                        </a:srgbClr>
                      </a:solidFill>
                      <a:cs typeface="Arial" panose="020B0604020202020204" pitchFamily="34" charset="0"/>
                    </a:rPr>
                    <a:t>d</a:t>
                  </a:r>
                </a:p>
              </p:txBody>
            </p:sp>
          </p:grpSp>
          <p:grpSp>
            <p:nvGrpSpPr>
              <p:cNvPr id="215" name="Gruppo 10"/>
              <p:cNvGrpSpPr>
                <a:grpSpLocks/>
              </p:cNvGrpSpPr>
              <p:nvPr/>
            </p:nvGrpSpPr>
            <p:grpSpPr bwMode="auto">
              <a:xfrm>
                <a:off x="2840708" y="1203457"/>
                <a:ext cx="1624012" cy="787360"/>
                <a:chOff x="1675180" y="1590684"/>
                <a:chExt cx="1623646" cy="787546"/>
              </a:xfrm>
            </p:grpSpPr>
            <p:pic>
              <p:nvPicPr>
                <p:cNvPr id="216" name="Picture 7" descr="banca"/>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2268661" y="1590684"/>
                  <a:ext cx="391257"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 name="Text Box 13"/>
                <p:cNvSpPr txBox="1">
                  <a:spLocks noChangeArrowheads="1"/>
                </p:cNvSpPr>
                <p:nvPr>
                  <p:custDataLst>
                    <p:tags r:id="rId3"/>
                  </p:custDataLst>
                </p:nvPr>
              </p:nvSpPr>
              <p:spPr bwMode="auto">
                <a:xfrm>
                  <a:off x="1675180" y="1978025"/>
                  <a:ext cx="1623646" cy="400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r>
                    <a:rPr lang="it-IT" altLang="it-IT" sz="1000" dirty="0">
                      <a:solidFill>
                        <a:srgbClr val="000000"/>
                      </a:solidFill>
                      <a:cs typeface="Arial" panose="020B0604020202020204" pitchFamily="34" charset="0"/>
                    </a:rPr>
                    <a:t>Banca </a:t>
                  </a:r>
                </a:p>
                <a:p>
                  <a:pPr algn="ctr" eaLnBrk="1" hangingPunct="1"/>
                  <a:r>
                    <a:rPr lang="it-IT" altLang="it-IT" sz="1000" dirty="0">
                      <a:solidFill>
                        <a:srgbClr val="000000"/>
                      </a:solidFill>
                      <a:cs typeface="Arial" panose="020B0604020202020204" pitchFamily="34" charset="0"/>
                    </a:rPr>
                    <a:t>proponente</a:t>
                  </a:r>
                </a:p>
              </p:txBody>
            </p:sp>
          </p:grpSp>
          <p:sp>
            <p:nvSpPr>
              <p:cNvPr id="305" name="CasellaDiTesto 152"/>
              <p:cNvSpPr txBox="1">
                <a:spLocks noChangeArrowheads="1"/>
              </p:cNvSpPr>
              <p:nvPr/>
            </p:nvSpPr>
            <p:spPr bwMode="auto">
              <a:xfrm>
                <a:off x="2477172" y="2017173"/>
                <a:ext cx="13959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Invio distinta «Disposizioni di pagamento </a:t>
                </a:r>
                <a:r>
                  <a:rPr lang="it-IT" altLang="it-IT" sz="1000" dirty="0" err="1">
                    <a:solidFill>
                      <a:srgbClr val="0B122E"/>
                    </a:solidFill>
                    <a:cs typeface="Arial" panose="020B0604020202020204" pitchFamily="34" charset="0"/>
                  </a:rPr>
                  <a:t>pagoPA</a:t>
                </a:r>
                <a:r>
                  <a:rPr lang="it-IT" altLang="it-IT" sz="1000" dirty="0">
                    <a:solidFill>
                      <a:srgbClr val="0B122E"/>
                    </a:solidFill>
                    <a:cs typeface="Arial" panose="020B0604020202020204" pitchFamily="34" charset="0"/>
                  </a:rPr>
                  <a:t>»</a:t>
                </a:r>
              </a:p>
            </p:txBody>
          </p:sp>
          <p:cxnSp>
            <p:nvCxnSpPr>
              <p:cNvPr id="306" name="Connettore 2 305"/>
              <p:cNvCxnSpPr>
                <a:cxnSpLocks/>
              </p:cNvCxnSpPr>
              <p:nvPr/>
            </p:nvCxnSpPr>
            <p:spPr bwMode="auto">
              <a:xfrm>
                <a:off x="2532934" y="2571171"/>
                <a:ext cx="1292734" cy="0"/>
              </a:xfrm>
              <a:prstGeom prst="straightConnector1">
                <a:avLst/>
              </a:prstGeom>
              <a:gradFill rotWithShape="0">
                <a:gsLst>
                  <a:gs pos="0">
                    <a:srgbClr val="FFFFFF"/>
                  </a:gs>
                  <a:gs pos="100000">
                    <a:srgbClr val="FFFF00"/>
                  </a:gs>
                </a:gsLst>
                <a:lin ang="0" scaled="1"/>
              </a:gradFill>
              <a:ln w="28575" cap="flat" cmpd="sng" algn="ctr">
                <a:solidFill>
                  <a:schemeClr val="bg1">
                    <a:lumMod val="65000"/>
                  </a:schemeClr>
                </a:solidFill>
                <a:prstDash val="solid"/>
                <a:round/>
                <a:headEnd type="none" w="med" len="med"/>
                <a:tailEnd type="triangle" w="med" len="med"/>
              </a:ln>
              <a:effectLst/>
            </p:spPr>
          </p:cxnSp>
          <p:cxnSp>
            <p:nvCxnSpPr>
              <p:cNvPr id="307" name="Connettore 2 306"/>
              <p:cNvCxnSpPr>
                <a:cxnSpLocks/>
              </p:cNvCxnSpPr>
              <p:nvPr/>
            </p:nvCxnSpPr>
            <p:spPr bwMode="auto">
              <a:xfrm>
                <a:off x="3851920" y="2992627"/>
                <a:ext cx="1224136" cy="0"/>
              </a:xfrm>
              <a:prstGeom prst="straightConnector1">
                <a:avLst/>
              </a:prstGeom>
              <a:noFill/>
              <a:ln w="25400">
                <a:solidFill>
                  <a:srgbClr val="0000FF"/>
                </a:solidFill>
                <a:round/>
                <a:headEnd type="triangle" w="med" len="med"/>
                <a:tailEnd type="none" w="med" len="med"/>
              </a:ln>
              <a:extLst>
                <a:ext uri="{909E8E84-426E-40DD-AFC4-6F175D3DCCD1}">
                  <a14:hiddenFill xmlns:a14="http://schemas.microsoft.com/office/drawing/2010/main">
                    <a:noFill/>
                  </a14:hiddenFill>
                </a:ext>
              </a:extLst>
            </p:spPr>
          </p:cxnSp>
          <p:sp>
            <p:nvSpPr>
              <p:cNvPr id="308" name="CasellaDiTesto 152"/>
              <p:cNvSpPr txBox="1">
                <a:spLocks noChangeArrowheads="1"/>
              </p:cNvSpPr>
              <p:nvPr/>
            </p:nvSpPr>
            <p:spPr bwMode="auto">
              <a:xfrm>
                <a:off x="4085246" y="2617346"/>
                <a:ext cx="965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r" eaLnBrk="1" hangingPunct="1"/>
                <a:r>
                  <a:rPr lang="it-IT" altLang="it-IT" sz="1000" dirty="0">
                    <a:solidFill>
                      <a:srgbClr val="0B122E"/>
                    </a:solidFill>
                    <a:cs typeface="Arial" panose="020B0604020202020204" pitchFamily="34" charset="0"/>
                  </a:rPr>
                  <a:t>Invio stato avanzamento</a:t>
                </a:r>
              </a:p>
            </p:txBody>
          </p:sp>
          <p:grpSp>
            <p:nvGrpSpPr>
              <p:cNvPr id="38074" name="Gruppo 38073"/>
              <p:cNvGrpSpPr/>
              <p:nvPr/>
            </p:nvGrpSpPr>
            <p:grpSpPr>
              <a:xfrm>
                <a:off x="4959722" y="2848611"/>
                <a:ext cx="253596" cy="253916"/>
                <a:chOff x="3159522" y="2742946"/>
                <a:chExt cx="253596" cy="253916"/>
              </a:xfrm>
            </p:grpSpPr>
            <p:sp>
              <p:nvSpPr>
                <p:cNvPr id="310" name="Ovale 18"/>
                <p:cNvSpPr>
                  <a:spLocks noChangeArrowheads="1"/>
                </p:cNvSpPr>
                <p:nvPr/>
              </p:nvSpPr>
              <p:spPr bwMode="auto">
                <a:xfrm>
                  <a:off x="3203235" y="2752776"/>
                  <a:ext cx="186690"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11" name="CasellaDiTesto 310"/>
                <p:cNvSpPr txBox="1"/>
                <p:nvPr/>
              </p:nvSpPr>
              <p:spPr bwMode="auto">
                <a:xfrm>
                  <a:off x="3159522" y="2742946"/>
                  <a:ext cx="253596" cy="253916"/>
                </a:xfrm>
                <a:prstGeom prst="rect">
                  <a:avLst/>
                </a:prstGeom>
                <a:noFill/>
                <a:ln>
                  <a:noFill/>
                </a:ln>
              </p:spPr>
              <p:txBody>
                <a:bodyPr wrap="none">
                  <a:spAutoFit/>
                </a:bodyPr>
                <a:lstStyle/>
                <a:p>
                  <a:pPr eaLnBrk="1" hangingPunct="1">
                    <a:defRPr/>
                  </a:pPr>
                  <a:r>
                    <a:rPr lang="it-IT" sz="1050" dirty="0">
                      <a:solidFill>
                        <a:srgbClr val="16235C">
                          <a:lumMod val="50000"/>
                        </a:srgbClr>
                      </a:solidFill>
                      <a:cs typeface="Arial" panose="020B0604020202020204" pitchFamily="34" charset="0"/>
                    </a:rPr>
                    <a:t>4</a:t>
                  </a:r>
                </a:p>
              </p:txBody>
            </p:sp>
          </p:grpSp>
          <p:grpSp>
            <p:nvGrpSpPr>
              <p:cNvPr id="312" name="Gruppo 311"/>
              <p:cNvGrpSpPr/>
              <p:nvPr/>
            </p:nvGrpSpPr>
            <p:grpSpPr>
              <a:xfrm>
                <a:off x="3767393" y="2407614"/>
                <a:ext cx="253596" cy="253916"/>
                <a:chOff x="3159522" y="2742946"/>
                <a:chExt cx="253596" cy="253916"/>
              </a:xfrm>
            </p:grpSpPr>
            <p:sp>
              <p:nvSpPr>
                <p:cNvPr id="313" name="Ovale 18"/>
                <p:cNvSpPr>
                  <a:spLocks noChangeArrowheads="1"/>
                </p:cNvSpPr>
                <p:nvPr/>
              </p:nvSpPr>
              <p:spPr bwMode="auto">
                <a:xfrm>
                  <a:off x="3203235" y="2752776"/>
                  <a:ext cx="186690"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14" name="CasellaDiTesto 313"/>
                <p:cNvSpPr txBox="1"/>
                <p:nvPr/>
              </p:nvSpPr>
              <p:spPr bwMode="auto">
                <a:xfrm>
                  <a:off x="3159522" y="2742946"/>
                  <a:ext cx="253596" cy="253916"/>
                </a:xfrm>
                <a:prstGeom prst="rect">
                  <a:avLst/>
                </a:prstGeom>
                <a:noFill/>
                <a:ln>
                  <a:noFill/>
                </a:ln>
              </p:spPr>
              <p:txBody>
                <a:bodyPr wrap="square">
                  <a:spAutoFit/>
                </a:bodyPr>
                <a:lstStyle/>
                <a:p>
                  <a:pPr eaLnBrk="1" hangingPunct="1">
                    <a:defRPr/>
                  </a:pPr>
                  <a:r>
                    <a:rPr lang="it-IT" sz="1050" dirty="0">
                      <a:solidFill>
                        <a:srgbClr val="16235C">
                          <a:lumMod val="50000"/>
                        </a:srgbClr>
                      </a:solidFill>
                      <a:cs typeface="Arial" panose="020B0604020202020204" pitchFamily="34" charset="0"/>
                    </a:rPr>
                    <a:t>1</a:t>
                  </a:r>
                </a:p>
              </p:txBody>
            </p:sp>
          </p:grpSp>
          <p:cxnSp>
            <p:nvCxnSpPr>
              <p:cNvPr id="315" name="Connettore 2 314"/>
              <p:cNvCxnSpPr>
                <a:cxnSpLocks/>
              </p:cNvCxnSpPr>
              <p:nvPr/>
            </p:nvCxnSpPr>
            <p:spPr bwMode="auto">
              <a:xfrm>
                <a:off x="3825668" y="3398704"/>
                <a:ext cx="1178380" cy="0"/>
              </a:xfrm>
              <a:prstGeom prst="straightConnector1">
                <a:avLst/>
              </a:prstGeom>
              <a:noFill/>
              <a:ln w="25400">
                <a:solidFill>
                  <a:srgbClr val="0000FF"/>
                </a:solidFill>
                <a:round/>
                <a:headEnd type="triangle" w="med" len="med"/>
                <a:tailEnd type="none" w="med" len="med"/>
              </a:ln>
              <a:extLst>
                <a:ext uri="{909E8E84-426E-40DD-AFC4-6F175D3DCCD1}">
                  <a14:hiddenFill xmlns:a14="http://schemas.microsoft.com/office/drawing/2010/main">
                    <a:noFill/>
                  </a14:hiddenFill>
                </a:ext>
              </a:extLst>
            </p:spPr>
          </p:cxnSp>
          <p:cxnSp>
            <p:nvCxnSpPr>
              <p:cNvPr id="316" name="Connettore 2 315"/>
              <p:cNvCxnSpPr>
                <a:cxnSpLocks/>
              </p:cNvCxnSpPr>
              <p:nvPr/>
            </p:nvCxnSpPr>
            <p:spPr bwMode="auto">
              <a:xfrm>
                <a:off x="3852540" y="3784715"/>
                <a:ext cx="1200448" cy="0"/>
              </a:xfrm>
              <a:prstGeom prst="straightConnector1">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cxnSp>
          <p:grpSp>
            <p:nvGrpSpPr>
              <p:cNvPr id="317" name="Gruppo 316"/>
              <p:cNvGrpSpPr/>
              <p:nvPr/>
            </p:nvGrpSpPr>
            <p:grpSpPr>
              <a:xfrm>
                <a:off x="4932040" y="3278631"/>
                <a:ext cx="253596" cy="253916"/>
                <a:chOff x="3159522" y="2742946"/>
                <a:chExt cx="253596" cy="253916"/>
              </a:xfrm>
            </p:grpSpPr>
            <p:sp>
              <p:nvSpPr>
                <p:cNvPr id="318" name="Ovale 18"/>
                <p:cNvSpPr>
                  <a:spLocks noChangeArrowheads="1"/>
                </p:cNvSpPr>
                <p:nvPr/>
              </p:nvSpPr>
              <p:spPr bwMode="auto">
                <a:xfrm>
                  <a:off x="3203235" y="2752776"/>
                  <a:ext cx="186690"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19" name="CasellaDiTesto 318"/>
                <p:cNvSpPr txBox="1"/>
                <p:nvPr/>
              </p:nvSpPr>
              <p:spPr bwMode="auto">
                <a:xfrm>
                  <a:off x="3159522" y="2742946"/>
                  <a:ext cx="253596" cy="253916"/>
                </a:xfrm>
                <a:prstGeom prst="rect">
                  <a:avLst/>
                </a:prstGeom>
                <a:noFill/>
                <a:ln>
                  <a:noFill/>
                </a:ln>
              </p:spPr>
              <p:txBody>
                <a:bodyPr wrap="none">
                  <a:spAutoFit/>
                </a:bodyPr>
                <a:lstStyle/>
                <a:p>
                  <a:pPr eaLnBrk="1" hangingPunct="1">
                    <a:defRPr/>
                  </a:pPr>
                  <a:r>
                    <a:rPr lang="it-IT" sz="1050" dirty="0">
                      <a:solidFill>
                        <a:srgbClr val="16235C">
                          <a:lumMod val="50000"/>
                        </a:srgbClr>
                      </a:solidFill>
                      <a:cs typeface="Arial" panose="020B0604020202020204" pitchFamily="34" charset="0"/>
                    </a:rPr>
                    <a:t>7</a:t>
                  </a:r>
                </a:p>
              </p:txBody>
            </p:sp>
          </p:grpSp>
          <p:grpSp>
            <p:nvGrpSpPr>
              <p:cNvPr id="9" name="Gruppo 8">
                <a:extLst>
                  <a:ext uri="{FF2B5EF4-FFF2-40B4-BE49-F238E27FC236}">
                    <a16:creationId xmlns:a16="http://schemas.microsoft.com/office/drawing/2014/main" id="{8B264EEF-82E3-40EE-B893-8A0489904404}"/>
                  </a:ext>
                </a:extLst>
              </p:cNvPr>
              <p:cNvGrpSpPr/>
              <p:nvPr/>
            </p:nvGrpSpPr>
            <p:grpSpPr>
              <a:xfrm>
                <a:off x="3595498" y="3633174"/>
                <a:ext cx="356188" cy="253916"/>
                <a:chOff x="7463738" y="3346508"/>
                <a:chExt cx="356188" cy="253916"/>
              </a:xfrm>
            </p:grpSpPr>
            <p:sp>
              <p:nvSpPr>
                <p:cNvPr id="321" name="Ovale 18"/>
                <p:cNvSpPr>
                  <a:spLocks noChangeArrowheads="1"/>
                </p:cNvSpPr>
                <p:nvPr/>
              </p:nvSpPr>
              <p:spPr bwMode="auto">
                <a:xfrm>
                  <a:off x="7507996" y="3358492"/>
                  <a:ext cx="272077"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22" name="CasellaDiTesto 321"/>
                <p:cNvSpPr txBox="1"/>
                <p:nvPr/>
              </p:nvSpPr>
              <p:spPr bwMode="auto">
                <a:xfrm>
                  <a:off x="7463738" y="3346508"/>
                  <a:ext cx="356188" cy="253916"/>
                </a:xfrm>
                <a:prstGeom prst="rect">
                  <a:avLst/>
                </a:prstGeom>
                <a:noFill/>
                <a:ln>
                  <a:noFill/>
                </a:ln>
              </p:spPr>
              <p:txBody>
                <a:bodyPr wrap="square">
                  <a:spAutoFit/>
                </a:bodyPr>
                <a:lstStyle/>
                <a:p>
                  <a:pPr eaLnBrk="1" hangingPunct="1">
                    <a:defRPr/>
                  </a:pPr>
                  <a:r>
                    <a:rPr lang="it-IT" sz="1050" dirty="0">
                      <a:solidFill>
                        <a:srgbClr val="16235C">
                          <a:lumMod val="50000"/>
                        </a:srgbClr>
                      </a:solidFill>
                      <a:cs typeface="Arial" panose="020B0604020202020204" pitchFamily="34" charset="0"/>
                    </a:rPr>
                    <a:t>7.3</a:t>
                  </a:r>
                </a:p>
              </p:txBody>
            </p:sp>
          </p:grpSp>
          <p:cxnSp>
            <p:nvCxnSpPr>
              <p:cNvPr id="326" name="Connettore 2 325"/>
              <p:cNvCxnSpPr>
                <a:cxnSpLocks/>
              </p:cNvCxnSpPr>
              <p:nvPr/>
            </p:nvCxnSpPr>
            <p:spPr bwMode="auto">
              <a:xfrm>
                <a:off x="3787626" y="5633070"/>
                <a:ext cx="1288430" cy="0"/>
              </a:xfrm>
              <a:prstGeom prst="straightConnector1">
                <a:avLst/>
              </a:prstGeom>
              <a:noFill/>
              <a:ln w="25400">
                <a:solidFill>
                  <a:srgbClr val="0000FF"/>
                </a:solidFill>
                <a:round/>
                <a:headEnd type="triangle" w="med" len="med"/>
                <a:tailEnd type="none" w="med" len="med"/>
              </a:ln>
              <a:extLst>
                <a:ext uri="{909E8E84-426E-40DD-AFC4-6F175D3DCCD1}">
                  <a14:hiddenFill xmlns:a14="http://schemas.microsoft.com/office/drawing/2010/main">
                    <a:noFill/>
                  </a14:hiddenFill>
                </a:ext>
              </a:extLst>
            </p:spPr>
          </p:cxnSp>
          <p:cxnSp>
            <p:nvCxnSpPr>
              <p:cNvPr id="327" name="Connettore 2 326"/>
              <p:cNvCxnSpPr>
                <a:cxnSpLocks/>
              </p:cNvCxnSpPr>
              <p:nvPr/>
            </p:nvCxnSpPr>
            <p:spPr bwMode="auto">
              <a:xfrm>
                <a:off x="3779912" y="6016963"/>
                <a:ext cx="1272704" cy="0"/>
              </a:xfrm>
              <a:prstGeom prst="straightConnector1">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cxnSp>
          <p:grpSp>
            <p:nvGrpSpPr>
              <p:cNvPr id="328" name="Gruppo 327"/>
              <p:cNvGrpSpPr/>
              <p:nvPr/>
            </p:nvGrpSpPr>
            <p:grpSpPr>
              <a:xfrm>
                <a:off x="4937504" y="5528987"/>
                <a:ext cx="253596" cy="253916"/>
                <a:chOff x="3159522" y="2742946"/>
                <a:chExt cx="253596" cy="253916"/>
              </a:xfrm>
            </p:grpSpPr>
            <p:sp>
              <p:nvSpPr>
                <p:cNvPr id="329" name="Ovale 18"/>
                <p:cNvSpPr>
                  <a:spLocks noChangeArrowheads="1"/>
                </p:cNvSpPr>
                <p:nvPr/>
              </p:nvSpPr>
              <p:spPr bwMode="auto">
                <a:xfrm>
                  <a:off x="3203235" y="2752776"/>
                  <a:ext cx="186690"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30" name="CasellaDiTesto 329"/>
                <p:cNvSpPr txBox="1"/>
                <p:nvPr/>
              </p:nvSpPr>
              <p:spPr bwMode="auto">
                <a:xfrm>
                  <a:off x="3159522" y="2742946"/>
                  <a:ext cx="253596" cy="253916"/>
                </a:xfrm>
                <a:prstGeom prst="rect">
                  <a:avLst/>
                </a:prstGeom>
                <a:noFill/>
                <a:ln>
                  <a:noFill/>
                </a:ln>
              </p:spPr>
              <p:txBody>
                <a:bodyPr wrap="none">
                  <a:spAutoFit/>
                </a:bodyPr>
                <a:lstStyle/>
                <a:p>
                  <a:pPr eaLnBrk="1" hangingPunct="1">
                    <a:defRPr/>
                  </a:pPr>
                  <a:r>
                    <a:rPr lang="it-IT" sz="1050" dirty="0">
                      <a:solidFill>
                        <a:srgbClr val="16235C">
                          <a:lumMod val="50000"/>
                        </a:srgbClr>
                      </a:solidFill>
                      <a:cs typeface="Arial" panose="020B0604020202020204" pitchFamily="34" charset="0"/>
                    </a:rPr>
                    <a:t>9</a:t>
                  </a:r>
                </a:p>
              </p:txBody>
            </p:sp>
          </p:grpSp>
          <p:cxnSp>
            <p:nvCxnSpPr>
              <p:cNvPr id="334" name="Connettore 2 333">
                <a:extLst>
                  <a:ext uri="{FF2B5EF4-FFF2-40B4-BE49-F238E27FC236}">
                    <a16:creationId xmlns:a16="http://schemas.microsoft.com/office/drawing/2014/main" id="{C2DB79D8-7C38-4D99-8FAD-A73DEBCEF5F4}"/>
                  </a:ext>
                </a:extLst>
              </p:cNvPr>
              <p:cNvCxnSpPr>
                <a:cxnSpLocks/>
              </p:cNvCxnSpPr>
              <p:nvPr/>
            </p:nvCxnSpPr>
            <p:spPr bwMode="auto">
              <a:xfrm>
                <a:off x="2532934" y="6290892"/>
                <a:ext cx="1292734" cy="0"/>
              </a:xfrm>
              <a:prstGeom prst="straightConnector1">
                <a:avLst/>
              </a:prstGeom>
              <a:gradFill rotWithShape="0">
                <a:gsLst>
                  <a:gs pos="0">
                    <a:srgbClr val="FFFFFF"/>
                  </a:gs>
                  <a:gs pos="100000">
                    <a:srgbClr val="FFFF00"/>
                  </a:gs>
                </a:gsLst>
                <a:lin ang="0" scaled="1"/>
              </a:gradFill>
              <a:ln w="28575" cap="flat" cmpd="sng" algn="ctr">
                <a:solidFill>
                  <a:schemeClr val="bg1">
                    <a:lumMod val="65000"/>
                  </a:schemeClr>
                </a:solidFill>
                <a:prstDash val="solid"/>
                <a:round/>
                <a:headEnd type="triangle" w="med" len="med"/>
                <a:tailEnd type="none" w="med" len="med"/>
              </a:ln>
              <a:effectLst/>
            </p:spPr>
          </p:cxnSp>
          <p:sp>
            <p:nvSpPr>
              <p:cNvPr id="335" name="Rettangolo 334">
                <a:extLst>
                  <a:ext uri="{FF2B5EF4-FFF2-40B4-BE49-F238E27FC236}">
                    <a16:creationId xmlns:a16="http://schemas.microsoft.com/office/drawing/2014/main" id="{AD7ABBE7-8731-4F39-91AF-71ED620E7863}"/>
                  </a:ext>
                </a:extLst>
              </p:cNvPr>
              <p:cNvSpPr/>
              <p:nvPr/>
            </p:nvSpPr>
            <p:spPr>
              <a:xfrm>
                <a:off x="1852301" y="4118783"/>
                <a:ext cx="378518" cy="152401"/>
              </a:xfrm>
              <a:prstGeom prst="rect">
                <a:avLst/>
              </a:prstGeom>
              <a:pattFill prst="dkDnDiag">
                <a:fgClr>
                  <a:schemeClr val="bg2">
                    <a:lumMod val="9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36" name="CasellaDiTesto 130">
                <a:extLst>
                  <a:ext uri="{FF2B5EF4-FFF2-40B4-BE49-F238E27FC236}">
                    <a16:creationId xmlns:a16="http://schemas.microsoft.com/office/drawing/2014/main" id="{A6C0EAF3-F0D3-47A0-9926-89EDD6BC8AA6}"/>
                  </a:ext>
                </a:extLst>
              </p:cNvPr>
              <p:cNvSpPr txBox="1">
                <a:spLocks noChangeArrowheads="1"/>
              </p:cNvSpPr>
              <p:nvPr/>
            </p:nvSpPr>
            <p:spPr bwMode="auto">
              <a:xfrm>
                <a:off x="869690" y="4072747"/>
                <a:ext cx="12096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i="1" dirty="0">
                    <a:solidFill>
                      <a:srgbClr val="000000"/>
                    </a:solidFill>
                    <a:cs typeface="Arial" panose="020B0604020202020204" pitchFamily="34" charset="0"/>
                  </a:rPr>
                  <a:t>Out of scope</a:t>
                </a:r>
              </a:p>
            </p:txBody>
          </p:sp>
          <p:grpSp>
            <p:nvGrpSpPr>
              <p:cNvPr id="337" name="Gruppo 336">
                <a:extLst>
                  <a:ext uri="{FF2B5EF4-FFF2-40B4-BE49-F238E27FC236}">
                    <a16:creationId xmlns:a16="http://schemas.microsoft.com/office/drawing/2014/main" id="{CBB415D4-E6D2-4DD0-B972-FF45D61C96C0}"/>
                  </a:ext>
                </a:extLst>
              </p:cNvPr>
              <p:cNvGrpSpPr/>
              <p:nvPr/>
            </p:nvGrpSpPr>
            <p:grpSpPr>
              <a:xfrm>
                <a:off x="3595498" y="5837209"/>
                <a:ext cx="356188" cy="253916"/>
                <a:chOff x="7463738" y="3346508"/>
                <a:chExt cx="356188" cy="253916"/>
              </a:xfrm>
            </p:grpSpPr>
            <p:sp>
              <p:nvSpPr>
                <p:cNvPr id="338" name="Ovale 18">
                  <a:extLst>
                    <a:ext uri="{FF2B5EF4-FFF2-40B4-BE49-F238E27FC236}">
                      <a16:creationId xmlns:a16="http://schemas.microsoft.com/office/drawing/2014/main" id="{FBF0FC4D-988F-4C05-81DC-B1CC1DAE24D0}"/>
                    </a:ext>
                  </a:extLst>
                </p:cNvPr>
                <p:cNvSpPr>
                  <a:spLocks noChangeArrowheads="1"/>
                </p:cNvSpPr>
                <p:nvPr/>
              </p:nvSpPr>
              <p:spPr bwMode="auto">
                <a:xfrm>
                  <a:off x="7507996" y="3358492"/>
                  <a:ext cx="272077"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39" name="CasellaDiTesto 338">
                  <a:extLst>
                    <a:ext uri="{FF2B5EF4-FFF2-40B4-BE49-F238E27FC236}">
                      <a16:creationId xmlns:a16="http://schemas.microsoft.com/office/drawing/2014/main" id="{215EC8EB-DE7B-4BAC-BDBE-3E87687AE739}"/>
                    </a:ext>
                  </a:extLst>
                </p:cNvPr>
                <p:cNvSpPr txBox="1"/>
                <p:nvPr/>
              </p:nvSpPr>
              <p:spPr bwMode="auto">
                <a:xfrm>
                  <a:off x="7463738" y="3346508"/>
                  <a:ext cx="356188" cy="253916"/>
                </a:xfrm>
                <a:prstGeom prst="rect">
                  <a:avLst/>
                </a:prstGeom>
                <a:noFill/>
                <a:ln>
                  <a:noFill/>
                </a:ln>
              </p:spPr>
              <p:txBody>
                <a:bodyPr wrap="square">
                  <a:spAutoFit/>
                </a:bodyPr>
                <a:lstStyle/>
                <a:p>
                  <a:pPr eaLnBrk="1" hangingPunct="1">
                    <a:defRPr/>
                  </a:pPr>
                  <a:r>
                    <a:rPr lang="it-IT" sz="1050" dirty="0">
                      <a:solidFill>
                        <a:srgbClr val="16235C">
                          <a:lumMod val="50000"/>
                        </a:srgbClr>
                      </a:solidFill>
                      <a:cs typeface="Arial" panose="020B0604020202020204" pitchFamily="34" charset="0"/>
                    </a:rPr>
                    <a:t>9.3</a:t>
                  </a:r>
                </a:p>
              </p:txBody>
            </p:sp>
          </p:grpSp>
          <p:sp>
            <p:nvSpPr>
              <p:cNvPr id="340" name="CasellaDiTesto 152">
                <a:extLst>
                  <a:ext uri="{FF2B5EF4-FFF2-40B4-BE49-F238E27FC236}">
                    <a16:creationId xmlns:a16="http://schemas.microsoft.com/office/drawing/2014/main" id="{FB4FF3A5-C54C-4870-9D6E-7F551967A682}"/>
                  </a:ext>
                </a:extLst>
              </p:cNvPr>
              <p:cNvSpPr txBox="1">
                <a:spLocks noChangeArrowheads="1"/>
              </p:cNvSpPr>
              <p:nvPr/>
            </p:nvSpPr>
            <p:spPr bwMode="auto">
              <a:xfrm>
                <a:off x="3851920" y="3026632"/>
                <a:ext cx="12037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r" eaLnBrk="1" hangingPunct="1"/>
                <a:r>
                  <a:rPr lang="it-IT" altLang="it-IT" sz="1000" dirty="0">
                    <a:solidFill>
                      <a:srgbClr val="0B122E"/>
                    </a:solidFill>
                    <a:cs typeface="Arial" panose="020B0604020202020204" pitchFamily="34" charset="0"/>
                  </a:rPr>
                  <a:t>Invio stato avanzamento KO</a:t>
                </a:r>
              </a:p>
            </p:txBody>
          </p:sp>
          <p:sp>
            <p:nvSpPr>
              <p:cNvPr id="341" name="CasellaDiTesto 152">
                <a:extLst>
                  <a:ext uri="{FF2B5EF4-FFF2-40B4-BE49-F238E27FC236}">
                    <a16:creationId xmlns:a16="http://schemas.microsoft.com/office/drawing/2014/main" id="{4DE7100F-B2A5-4A0B-8FD4-CCF5266C808F}"/>
                  </a:ext>
                </a:extLst>
              </p:cNvPr>
              <p:cNvSpPr txBox="1">
                <a:spLocks noChangeArrowheads="1"/>
              </p:cNvSpPr>
              <p:nvPr/>
            </p:nvSpPr>
            <p:spPr bwMode="auto">
              <a:xfrm>
                <a:off x="3851920" y="3392800"/>
                <a:ext cx="965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Controllo veicolazione</a:t>
                </a:r>
              </a:p>
            </p:txBody>
          </p:sp>
          <p:sp>
            <p:nvSpPr>
              <p:cNvPr id="342" name="CasellaDiTesto 152">
                <a:extLst>
                  <a:ext uri="{FF2B5EF4-FFF2-40B4-BE49-F238E27FC236}">
                    <a16:creationId xmlns:a16="http://schemas.microsoft.com/office/drawing/2014/main" id="{6DE264A0-8621-4739-A6D1-D0C317AA6EB2}"/>
                  </a:ext>
                </a:extLst>
              </p:cNvPr>
              <p:cNvSpPr txBox="1">
                <a:spLocks noChangeArrowheads="1"/>
              </p:cNvSpPr>
              <p:nvPr/>
            </p:nvSpPr>
            <p:spPr bwMode="auto">
              <a:xfrm>
                <a:off x="3779912" y="5081751"/>
                <a:ext cx="127579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r" eaLnBrk="1" hangingPunct="1"/>
                <a:r>
                  <a:rPr lang="it-IT" altLang="it-IT" sz="1000" dirty="0">
                    <a:solidFill>
                      <a:srgbClr val="0B122E"/>
                    </a:solidFill>
                    <a:cs typeface="Arial" panose="020B0604020202020204" pitchFamily="34" charset="0"/>
                  </a:rPr>
                  <a:t>Invio stato avanzamento controlli sostanziali</a:t>
                </a:r>
              </a:p>
            </p:txBody>
          </p:sp>
          <p:sp>
            <p:nvSpPr>
              <p:cNvPr id="343" name="CasellaDiTesto 152">
                <a:extLst>
                  <a:ext uri="{FF2B5EF4-FFF2-40B4-BE49-F238E27FC236}">
                    <a16:creationId xmlns:a16="http://schemas.microsoft.com/office/drawing/2014/main" id="{657E4362-1215-45E0-86E0-51063ABD4CEF}"/>
                  </a:ext>
                </a:extLst>
              </p:cNvPr>
              <p:cNvSpPr txBox="1">
                <a:spLocks noChangeArrowheads="1"/>
              </p:cNvSpPr>
              <p:nvPr/>
            </p:nvSpPr>
            <p:spPr bwMode="auto">
              <a:xfrm>
                <a:off x="3851920" y="5630016"/>
                <a:ext cx="965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Controllo veicolazione</a:t>
                </a:r>
              </a:p>
            </p:txBody>
          </p:sp>
          <p:sp>
            <p:nvSpPr>
              <p:cNvPr id="344" name="CasellaDiTesto 152">
                <a:extLst>
                  <a:ext uri="{FF2B5EF4-FFF2-40B4-BE49-F238E27FC236}">
                    <a16:creationId xmlns:a16="http://schemas.microsoft.com/office/drawing/2014/main" id="{E700C68E-FD95-427C-8416-914ABFA6226B}"/>
                  </a:ext>
                </a:extLst>
              </p:cNvPr>
              <p:cNvSpPr txBox="1">
                <a:spLocks noChangeArrowheads="1"/>
              </p:cNvSpPr>
              <p:nvPr/>
            </p:nvSpPr>
            <p:spPr bwMode="auto">
              <a:xfrm>
                <a:off x="2780575" y="6065702"/>
                <a:ext cx="9652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Inoltro esito</a:t>
                </a:r>
              </a:p>
            </p:txBody>
          </p:sp>
          <p:sp>
            <p:nvSpPr>
              <p:cNvPr id="345" name="CasellaDiTesto 162">
                <a:extLst>
                  <a:ext uri="{FF2B5EF4-FFF2-40B4-BE49-F238E27FC236}">
                    <a16:creationId xmlns:a16="http://schemas.microsoft.com/office/drawing/2014/main" id="{5D358019-2170-4881-8655-9E3D478559A6}"/>
                  </a:ext>
                </a:extLst>
              </p:cNvPr>
              <p:cNvSpPr txBox="1">
                <a:spLocks noChangeArrowheads="1"/>
              </p:cNvSpPr>
              <p:nvPr/>
            </p:nvSpPr>
            <p:spPr bwMode="auto">
              <a:xfrm>
                <a:off x="5440392" y="5174980"/>
                <a:ext cx="889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Invio esito</a:t>
                </a:r>
              </a:p>
            </p:txBody>
          </p:sp>
        </p:grpSp>
        <p:grpSp>
          <p:nvGrpSpPr>
            <p:cNvPr id="2" name="Gruppo 1">
              <a:extLst>
                <a:ext uri="{FF2B5EF4-FFF2-40B4-BE49-F238E27FC236}">
                  <a16:creationId xmlns:a16="http://schemas.microsoft.com/office/drawing/2014/main" id="{989246F7-ECC2-4B78-A8AC-717F67634629}"/>
                </a:ext>
              </a:extLst>
            </p:cNvPr>
            <p:cNvGrpSpPr/>
            <p:nvPr/>
          </p:nvGrpSpPr>
          <p:grpSpPr>
            <a:xfrm>
              <a:off x="2118210" y="1312302"/>
              <a:ext cx="927100" cy="565920"/>
              <a:chOff x="2118210" y="1312302"/>
              <a:chExt cx="927100" cy="565920"/>
            </a:xfrm>
          </p:grpSpPr>
          <p:sp>
            <p:nvSpPr>
              <p:cNvPr id="38054" name="Text Box 14"/>
              <p:cNvSpPr txBox="1">
                <a:spLocks noChangeArrowheads="1"/>
              </p:cNvSpPr>
              <p:nvPr>
                <p:custDataLst>
                  <p:tags r:id="rId1"/>
                </p:custDataLst>
              </p:nvPr>
            </p:nvSpPr>
            <p:spPr bwMode="auto">
              <a:xfrm>
                <a:off x="2118210" y="1632001"/>
                <a:ext cx="9271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r>
                  <a:rPr lang="it-IT" altLang="it-IT" sz="1000" dirty="0">
                    <a:solidFill>
                      <a:srgbClr val="000000"/>
                    </a:solidFill>
                    <a:cs typeface="Arial" panose="020B0604020202020204" pitchFamily="34" charset="0"/>
                  </a:rPr>
                  <a:t>Azienda CBI</a:t>
                </a:r>
              </a:p>
            </p:txBody>
          </p:sp>
          <p:pic>
            <p:nvPicPr>
              <p:cNvPr id="168" name="Picture 4" descr="K:\Servizi\Cbi\CBI NEW\PRESENTAZIONI\Impresa.jpg">
                <a:extLst>
                  <a:ext uri="{FF2B5EF4-FFF2-40B4-BE49-F238E27FC236}">
                    <a16:creationId xmlns:a16="http://schemas.microsoft.com/office/drawing/2014/main" id="{FF68675E-4866-498C-8507-F21B34F937C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99732" y="1312302"/>
                <a:ext cx="564056" cy="316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7" name="Immagine 166">
              <a:extLst>
                <a:ext uri="{FF2B5EF4-FFF2-40B4-BE49-F238E27FC236}">
                  <a16:creationId xmlns:a16="http://schemas.microsoft.com/office/drawing/2014/main" id="{63F73514-93EE-4BFA-9372-40DEC7A11DBA}"/>
                </a:ext>
              </a:extLst>
            </p:cNvPr>
            <p:cNvPicPr>
              <a:picLocks noChangeAspect="1"/>
            </p:cNvPicPr>
            <p:nvPr/>
          </p:nvPicPr>
          <p:blipFill>
            <a:blip r:embed="rId12"/>
            <a:stretch>
              <a:fillRect/>
            </a:stretch>
          </p:blipFill>
          <p:spPr>
            <a:xfrm>
              <a:off x="7326089" y="1422569"/>
              <a:ext cx="765688" cy="551295"/>
            </a:xfrm>
            <a:prstGeom prst="rect">
              <a:avLst/>
            </a:prstGeom>
          </p:spPr>
        </p:pic>
      </p:grpSp>
    </p:spTree>
    <p:extLst>
      <p:ext uri="{BB962C8B-B14F-4D97-AF65-F5344CB8AC3E}">
        <p14:creationId xmlns:p14="http://schemas.microsoft.com/office/powerpoint/2010/main" val="668598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DE5927C7-CEDE-458C-90A8-057082B974EF}"/>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Analisi del workflow di servizio – </a:t>
            </a:r>
            <a:r>
              <a:rPr lang="it-IT" sz="1200" i="1" dirty="0">
                <a:solidFill>
                  <a:srgbClr val="EF7918"/>
                </a:solidFill>
                <a:latin typeface="Verdana" panose="020B0604030504040204" pitchFamily="34" charset="0"/>
                <a:cs typeface="Arial"/>
              </a:rPr>
              <a:t>Indirizzamento richieste di servizio</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7" name="Rectangle 3">
            <a:extLst>
              <a:ext uri="{FF2B5EF4-FFF2-40B4-BE49-F238E27FC236}">
                <a16:creationId xmlns:a16="http://schemas.microsoft.com/office/drawing/2014/main" id="{FB95FAE5-9F03-4753-942B-142E625AFFD8}"/>
              </a:ext>
            </a:extLst>
          </p:cNvPr>
          <p:cNvSpPr>
            <a:spLocks noChangeArrowheads="1"/>
          </p:cNvSpPr>
          <p:nvPr/>
        </p:nvSpPr>
        <p:spPr bwMode="auto">
          <a:xfrm>
            <a:off x="163810" y="1249730"/>
            <a:ext cx="8785225"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a:solidFill>
                  <a:srgbClr val="FFFFFF"/>
                </a:solidFill>
                <a:latin typeface="Verdana" panose="020B0604030504040204" pitchFamily="34" charset="0"/>
                <a:ea typeface="Verdana" panose="020B0604030504040204" pitchFamily="34" charset="0"/>
              </a:rPr>
              <a:t>DIRECTORY CBI</a:t>
            </a:r>
          </a:p>
        </p:txBody>
      </p:sp>
      <p:sp>
        <p:nvSpPr>
          <p:cNvPr id="8" name="Rectangle 2">
            <a:extLst>
              <a:ext uri="{FF2B5EF4-FFF2-40B4-BE49-F238E27FC236}">
                <a16:creationId xmlns:a16="http://schemas.microsoft.com/office/drawing/2014/main" id="{C1FB9808-8CA1-4A81-85D5-5AC913266A4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Slide Number Placeholder 14">
            <a:extLst>
              <a:ext uri="{FF2B5EF4-FFF2-40B4-BE49-F238E27FC236}">
                <a16:creationId xmlns:a16="http://schemas.microsoft.com/office/drawing/2014/main" id="{EF992267-8436-404B-98A0-DFB5E4D39B1B}"/>
              </a:ext>
            </a:extLst>
          </p:cNvPr>
          <p:cNvSpPr txBox="1">
            <a:spLocks/>
          </p:cNvSpPr>
          <p:nvPr/>
        </p:nvSpPr>
        <p:spPr bwMode="auto">
          <a:xfrm>
            <a:off x="871835" y="5105101"/>
            <a:ext cx="1331912"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it-IT"/>
            </a:defPPr>
            <a:lvl1pPr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1pPr>
            <a:lvl2pPr marL="742950" indent="-28575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2pPr>
            <a:lvl3pPr marL="11430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3pPr>
            <a:lvl4pPr marL="16002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4pPr>
            <a:lvl5pPr marL="20574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5pPr>
            <a:lvl6pPr marL="25146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6pPr>
            <a:lvl7pPr marL="29718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7pPr>
            <a:lvl8pPr marL="34290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8pPr>
            <a:lvl9pPr marL="38862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9pPr>
          </a:lstStyle>
          <a:p>
            <a:pPr eaLnBrk="1" hangingPunct="1"/>
            <a:fld id="{EC78CBC6-07A8-4791-801C-8D2361A9079E}" type="slidenum">
              <a:rPr lang="it-IT" altLang="it-IT" sz="1400" smtClean="0">
                <a:solidFill>
                  <a:srgbClr val="004785"/>
                </a:solidFill>
                <a:latin typeface="Arial" panose="020B0604020202020204" pitchFamily="34" charset="0"/>
              </a:rPr>
              <a:pPr eaLnBrk="1" hangingPunct="1"/>
              <a:t>17</a:t>
            </a:fld>
            <a:endParaRPr lang="it-IT" altLang="it-IT" sz="1400">
              <a:solidFill>
                <a:srgbClr val="004785"/>
              </a:solidFill>
              <a:latin typeface="Arial" panose="020B0604020202020204" pitchFamily="34" charset="0"/>
            </a:endParaRPr>
          </a:p>
        </p:txBody>
      </p:sp>
      <p:sp>
        <p:nvSpPr>
          <p:cNvPr id="11" name="Rectangle 4">
            <a:extLst>
              <a:ext uri="{FF2B5EF4-FFF2-40B4-BE49-F238E27FC236}">
                <a16:creationId xmlns:a16="http://schemas.microsoft.com/office/drawing/2014/main" id="{682C2B05-6977-4495-A9B9-FF5D8D5C7B1F}"/>
              </a:ext>
            </a:extLst>
          </p:cNvPr>
          <p:cNvSpPr>
            <a:spLocks noChangeArrowheads="1"/>
          </p:cNvSpPr>
          <p:nvPr/>
        </p:nvSpPr>
        <p:spPr bwMode="auto">
          <a:xfrm>
            <a:off x="3081635" y="1668164"/>
            <a:ext cx="2936875" cy="4352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12" name="Rectangle 5">
            <a:extLst>
              <a:ext uri="{FF2B5EF4-FFF2-40B4-BE49-F238E27FC236}">
                <a16:creationId xmlns:a16="http://schemas.microsoft.com/office/drawing/2014/main" id="{0BDA5BD0-2DBC-45CE-9B2C-1B24DF05607A}"/>
              </a:ext>
            </a:extLst>
          </p:cNvPr>
          <p:cNvSpPr>
            <a:spLocks noChangeArrowheads="1"/>
          </p:cNvSpPr>
          <p:nvPr/>
        </p:nvSpPr>
        <p:spPr bwMode="auto">
          <a:xfrm>
            <a:off x="179685" y="1668164"/>
            <a:ext cx="2898775" cy="4352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13" name="Oval 7">
            <a:extLst>
              <a:ext uri="{FF2B5EF4-FFF2-40B4-BE49-F238E27FC236}">
                <a16:creationId xmlns:a16="http://schemas.microsoft.com/office/drawing/2014/main" id="{77C4B065-A291-4AEE-83DE-5ED0AC367CAE}"/>
              </a:ext>
            </a:extLst>
          </p:cNvPr>
          <p:cNvSpPr>
            <a:spLocks noChangeArrowheads="1"/>
          </p:cNvSpPr>
          <p:nvPr/>
        </p:nvSpPr>
        <p:spPr bwMode="auto">
          <a:xfrm>
            <a:off x="4097635" y="2309514"/>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14" name="Oval 8">
            <a:extLst>
              <a:ext uri="{FF2B5EF4-FFF2-40B4-BE49-F238E27FC236}">
                <a16:creationId xmlns:a16="http://schemas.microsoft.com/office/drawing/2014/main" id="{F2ADD027-37DC-4806-9984-AB956DA3AD85}"/>
              </a:ext>
            </a:extLst>
          </p:cNvPr>
          <p:cNvSpPr>
            <a:spLocks noChangeArrowheads="1"/>
          </p:cNvSpPr>
          <p:nvPr/>
        </p:nvSpPr>
        <p:spPr bwMode="auto">
          <a:xfrm>
            <a:off x="3761085" y="302230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o=CUC Banca Passiva </a:t>
            </a:r>
          </a:p>
        </p:txBody>
      </p:sp>
      <p:sp>
        <p:nvSpPr>
          <p:cNvPr id="15" name="Oval 9">
            <a:extLst>
              <a:ext uri="{FF2B5EF4-FFF2-40B4-BE49-F238E27FC236}">
                <a16:creationId xmlns:a16="http://schemas.microsoft.com/office/drawing/2014/main" id="{80133D7C-9E00-4AF1-B3D9-0AB64B9549E8}"/>
              </a:ext>
            </a:extLst>
          </p:cNvPr>
          <p:cNvSpPr>
            <a:spLocks noChangeArrowheads="1"/>
          </p:cNvSpPr>
          <p:nvPr/>
        </p:nvSpPr>
        <p:spPr bwMode="auto">
          <a:xfrm>
            <a:off x="3761085" y="380335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CBI </a:t>
            </a:r>
          </a:p>
        </p:txBody>
      </p:sp>
      <p:sp>
        <p:nvSpPr>
          <p:cNvPr id="16" name="Oval 10">
            <a:extLst>
              <a:ext uri="{FF2B5EF4-FFF2-40B4-BE49-F238E27FC236}">
                <a16:creationId xmlns:a16="http://schemas.microsoft.com/office/drawing/2014/main" id="{78AE17B0-928B-4A35-B948-2CA404042B5B}"/>
              </a:ext>
            </a:extLst>
          </p:cNvPr>
          <p:cNvSpPr>
            <a:spLocks noChangeArrowheads="1"/>
          </p:cNvSpPr>
          <p:nvPr/>
        </p:nvSpPr>
        <p:spPr bwMode="auto">
          <a:xfrm>
            <a:off x="3761085" y="4582814"/>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non profilati</a:t>
            </a:r>
          </a:p>
        </p:txBody>
      </p:sp>
      <p:sp>
        <p:nvSpPr>
          <p:cNvPr id="17" name="Oval 11">
            <a:extLst>
              <a:ext uri="{FF2B5EF4-FFF2-40B4-BE49-F238E27FC236}">
                <a16:creationId xmlns:a16="http://schemas.microsoft.com/office/drawing/2014/main" id="{4B709116-028A-4490-82C9-44240726E4BA}"/>
              </a:ext>
            </a:extLst>
          </p:cNvPr>
          <p:cNvSpPr>
            <a:spLocks noChangeArrowheads="1"/>
          </p:cNvSpPr>
          <p:nvPr/>
        </p:nvSpPr>
        <p:spPr bwMode="auto">
          <a:xfrm>
            <a:off x="3682451" y="5332759"/>
            <a:ext cx="1670155" cy="544514"/>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cn</a:t>
            </a:r>
            <a:r>
              <a:rPr lang="it-IT" sz="1000" b="1" dirty="0">
                <a:solidFill>
                  <a:srgbClr val="FFFFFF"/>
                </a:solidFill>
                <a:latin typeface="Arial" charset="0"/>
                <a:cs typeface="+mn-cs"/>
              </a:rPr>
              <a:t>=DISP-PAG-SEPA</a:t>
            </a:r>
          </a:p>
          <a:p>
            <a:pPr algn="ctr">
              <a:lnSpc>
                <a:spcPct val="90000"/>
              </a:lnSpc>
              <a:defRPr/>
            </a:pPr>
            <a:r>
              <a:rPr lang="it-IT" sz="1000" b="1" dirty="0" err="1">
                <a:solidFill>
                  <a:srgbClr val="FFFFFF"/>
                </a:solidFill>
                <a:latin typeface="Arial" charset="0"/>
                <a:cs typeface="Arial"/>
              </a:rPr>
              <a:t>cn</a:t>
            </a:r>
            <a:r>
              <a:rPr lang="it-IT" sz="1000" b="1" dirty="0">
                <a:solidFill>
                  <a:srgbClr val="FFFFFF"/>
                </a:solidFill>
                <a:latin typeface="Arial" charset="0"/>
                <a:cs typeface="Arial"/>
              </a:rPr>
              <a:t>=DISP-PAG-URGP</a:t>
            </a:r>
          </a:p>
          <a:p>
            <a:pPr algn="ctr">
              <a:lnSpc>
                <a:spcPct val="90000"/>
              </a:lnSpc>
              <a:defRPr/>
            </a:pPr>
            <a:r>
              <a:rPr lang="it-IT" sz="1000" b="1" dirty="0" err="1">
                <a:solidFill>
                  <a:srgbClr val="FFFFFF"/>
                </a:solidFill>
                <a:latin typeface="Arial" charset="0"/>
                <a:cs typeface="Arial"/>
              </a:rPr>
              <a:t>cn</a:t>
            </a:r>
            <a:r>
              <a:rPr lang="it-IT" sz="1000" b="1" dirty="0">
                <a:solidFill>
                  <a:srgbClr val="FFFFFF"/>
                </a:solidFill>
                <a:latin typeface="Arial" charset="0"/>
                <a:cs typeface="Arial"/>
              </a:rPr>
              <a:t>=DISP-PAG-FAST</a:t>
            </a:r>
          </a:p>
        </p:txBody>
      </p:sp>
      <p:cxnSp>
        <p:nvCxnSpPr>
          <p:cNvPr id="18" name="AutoShape 12">
            <a:extLst>
              <a:ext uri="{FF2B5EF4-FFF2-40B4-BE49-F238E27FC236}">
                <a16:creationId xmlns:a16="http://schemas.microsoft.com/office/drawing/2014/main" id="{CD002CFC-5F15-4CDA-A49E-E84A2FDE803C}"/>
              </a:ext>
            </a:extLst>
          </p:cNvPr>
          <p:cNvCxnSpPr>
            <a:cxnSpLocks noChangeShapeType="1"/>
            <a:stCxn id="13" idx="4"/>
            <a:endCxn id="14" idx="0"/>
          </p:cNvCxnSpPr>
          <p:nvPr/>
        </p:nvCxnSpPr>
        <p:spPr bwMode="auto">
          <a:xfrm>
            <a:off x="4516735" y="2719089"/>
            <a:ext cx="1587"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19" name="AutoShape 13">
            <a:extLst>
              <a:ext uri="{FF2B5EF4-FFF2-40B4-BE49-F238E27FC236}">
                <a16:creationId xmlns:a16="http://schemas.microsoft.com/office/drawing/2014/main" id="{3B3CC7D4-504B-4569-882A-F6CFBCC63D4A}"/>
              </a:ext>
            </a:extLst>
          </p:cNvPr>
          <p:cNvCxnSpPr>
            <a:cxnSpLocks noChangeShapeType="1"/>
            <a:stCxn id="14" idx="4"/>
            <a:endCxn id="15" idx="0"/>
          </p:cNvCxnSpPr>
          <p:nvPr/>
        </p:nvCxnSpPr>
        <p:spPr bwMode="auto">
          <a:xfrm>
            <a:off x="4518322" y="3498551"/>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20" name="AutoShape 14">
            <a:extLst>
              <a:ext uri="{FF2B5EF4-FFF2-40B4-BE49-F238E27FC236}">
                <a16:creationId xmlns:a16="http://schemas.microsoft.com/office/drawing/2014/main" id="{6D6075A2-55A3-4574-A3C4-F115B97D127D}"/>
              </a:ext>
            </a:extLst>
          </p:cNvPr>
          <p:cNvCxnSpPr>
            <a:cxnSpLocks noChangeShapeType="1"/>
            <a:stCxn id="15" idx="4"/>
            <a:endCxn id="16" idx="0"/>
          </p:cNvCxnSpPr>
          <p:nvPr/>
        </p:nvCxnSpPr>
        <p:spPr bwMode="auto">
          <a:xfrm>
            <a:off x="4518322" y="4279601"/>
            <a:ext cx="0"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21" name="AutoShape 15">
            <a:extLst>
              <a:ext uri="{FF2B5EF4-FFF2-40B4-BE49-F238E27FC236}">
                <a16:creationId xmlns:a16="http://schemas.microsoft.com/office/drawing/2014/main" id="{488401AF-1A97-4009-83B9-D38B0076B09C}"/>
              </a:ext>
            </a:extLst>
          </p:cNvPr>
          <p:cNvCxnSpPr>
            <a:cxnSpLocks noChangeShapeType="1"/>
            <a:stCxn id="16" idx="4"/>
            <a:endCxn id="17" idx="0"/>
          </p:cNvCxnSpPr>
          <p:nvPr/>
        </p:nvCxnSpPr>
        <p:spPr bwMode="auto">
          <a:xfrm flipH="1">
            <a:off x="4517529" y="5049539"/>
            <a:ext cx="794" cy="283220"/>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22" name="Oval 18">
            <a:extLst>
              <a:ext uri="{FF2B5EF4-FFF2-40B4-BE49-F238E27FC236}">
                <a16:creationId xmlns:a16="http://schemas.microsoft.com/office/drawing/2014/main" id="{4873E673-D342-4475-BBC3-ECCF996BEA13}"/>
              </a:ext>
            </a:extLst>
          </p:cNvPr>
          <p:cNvSpPr>
            <a:spLocks noChangeArrowheads="1"/>
          </p:cNvSpPr>
          <p:nvPr/>
        </p:nvSpPr>
        <p:spPr bwMode="auto">
          <a:xfrm>
            <a:off x="1243310" y="2309514"/>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23" name="Oval 19">
            <a:extLst>
              <a:ext uri="{FF2B5EF4-FFF2-40B4-BE49-F238E27FC236}">
                <a16:creationId xmlns:a16="http://schemas.microsoft.com/office/drawing/2014/main" id="{261BB8D6-0A80-4712-A4C1-21D7F58DEFFE}"/>
              </a:ext>
            </a:extLst>
          </p:cNvPr>
          <p:cNvSpPr>
            <a:spLocks noChangeArrowheads="1"/>
          </p:cNvSpPr>
          <p:nvPr/>
        </p:nvSpPr>
        <p:spPr bwMode="auto">
          <a:xfrm>
            <a:off x="906760" y="302230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o=CUC Banca Passiva</a:t>
            </a:r>
          </a:p>
        </p:txBody>
      </p:sp>
      <p:sp>
        <p:nvSpPr>
          <p:cNvPr id="24" name="Oval 20">
            <a:extLst>
              <a:ext uri="{FF2B5EF4-FFF2-40B4-BE49-F238E27FC236}">
                <a16:creationId xmlns:a16="http://schemas.microsoft.com/office/drawing/2014/main" id="{6B011E27-EB29-4762-A504-1EE5D116F515}"/>
              </a:ext>
            </a:extLst>
          </p:cNvPr>
          <p:cNvSpPr>
            <a:spLocks noChangeArrowheads="1"/>
          </p:cNvSpPr>
          <p:nvPr/>
        </p:nvSpPr>
        <p:spPr bwMode="auto">
          <a:xfrm>
            <a:off x="906760" y="380335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CBI </a:t>
            </a:r>
          </a:p>
        </p:txBody>
      </p:sp>
      <p:sp>
        <p:nvSpPr>
          <p:cNvPr id="25" name="Oval 21">
            <a:extLst>
              <a:ext uri="{FF2B5EF4-FFF2-40B4-BE49-F238E27FC236}">
                <a16:creationId xmlns:a16="http://schemas.microsoft.com/office/drawing/2014/main" id="{ECBC35DC-53BF-4BFF-8DC6-3D1FF3B6569D}"/>
              </a:ext>
            </a:extLst>
          </p:cNvPr>
          <p:cNvSpPr>
            <a:spLocks noChangeArrowheads="1"/>
          </p:cNvSpPr>
          <p:nvPr/>
        </p:nvSpPr>
        <p:spPr bwMode="auto">
          <a:xfrm>
            <a:off x="906760" y="4582814"/>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non profilati</a:t>
            </a:r>
          </a:p>
        </p:txBody>
      </p:sp>
      <p:sp>
        <p:nvSpPr>
          <p:cNvPr id="26" name="Oval 22">
            <a:extLst>
              <a:ext uri="{FF2B5EF4-FFF2-40B4-BE49-F238E27FC236}">
                <a16:creationId xmlns:a16="http://schemas.microsoft.com/office/drawing/2014/main" id="{1A3AF0F6-3CC3-4E8A-AB33-0206CB220C9B}"/>
              </a:ext>
            </a:extLst>
          </p:cNvPr>
          <p:cNvSpPr>
            <a:spLocks noChangeArrowheads="1"/>
          </p:cNvSpPr>
          <p:nvPr/>
        </p:nvSpPr>
        <p:spPr bwMode="auto">
          <a:xfrm>
            <a:off x="906760" y="5332759"/>
            <a:ext cx="1514475" cy="544513"/>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cn</a:t>
            </a:r>
            <a:r>
              <a:rPr lang="it-IT" sz="1000" b="1" dirty="0">
                <a:solidFill>
                  <a:srgbClr val="FFFFFF"/>
                </a:solidFill>
                <a:latin typeface="Arial" charset="0"/>
                <a:cs typeface="+mn-cs"/>
              </a:rPr>
              <a:t>=DISP-PAG-ITA</a:t>
            </a:r>
          </a:p>
          <a:p>
            <a:pPr algn="ctr">
              <a:lnSpc>
                <a:spcPct val="90000"/>
              </a:lnSpc>
              <a:defRPr/>
            </a:pPr>
            <a:r>
              <a:rPr lang="it-IT" sz="1000" b="1" dirty="0" err="1">
                <a:solidFill>
                  <a:srgbClr val="FFFFFF"/>
                </a:solidFill>
                <a:latin typeface="Arial" charset="0"/>
                <a:cs typeface="+mn-cs"/>
              </a:rPr>
              <a:t>cn</a:t>
            </a:r>
            <a:r>
              <a:rPr lang="it-IT" sz="1000" b="1" dirty="0">
                <a:solidFill>
                  <a:srgbClr val="FFFFFF"/>
                </a:solidFill>
                <a:latin typeface="Arial" charset="0"/>
                <a:cs typeface="+mn-cs"/>
              </a:rPr>
              <a:t>=DISP-PAG-PA</a:t>
            </a:r>
          </a:p>
          <a:p>
            <a:pPr algn="ctr">
              <a:lnSpc>
                <a:spcPct val="90000"/>
              </a:lnSpc>
              <a:defRPr/>
            </a:pPr>
            <a:r>
              <a:rPr lang="it-IT" sz="1000" b="1" dirty="0" err="1">
                <a:solidFill>
                  <a:srgbClr val="FFFFFF"/>
                </a:solidFill>
                <a:latin typeface="Arial" charset="0"/>
              </a:rPr>
              <a:t>cn</a:t>
            </a:r>
            <a:r>
              <a:rPr lang="it-IT" sz="1000" b="1" dirty="0">
                <a:solidFill>
                  <a:srgbClr val="FFFFFF"/>
                </a:solidFill>
                <a:latin typeface="Arial" charset="0"/>
              </a:rPr>
              <a:t>=DISP-PAG-SPN</a:t>
            </a:r>
          </a:p>
        </p:txBody>
      </p:sp>
      <p:cxnSp>
        <p:nvCxnSpPr>
          <p:cNvPr id="27" name="AutoShape 23">
            <a:extLst>
              <a:ext uri="{FF2B5EF4-FFF2-40B4-BE49-F238E27FC236}">
                <a16:creationId xmlns:a16="http://schemas.microsoft.com/office/drawing/2014/main" id="{8213F709-6DF2-474A-B1DE-8A5B8DB35901}"/>
              </a:ext>
            </a:extLst>
          </p:cNvPr>
          <p:cNvCxnSpPr>
            <a:cxnSpLocks noChangeShapeType="1"/>
            <a:stCxn id="22" idx="4"/>
            <a:endCxn id="23" idx="0"/>
          </p:cNvCxnSpPr>
          <p:nvPr/>
        </p:nvCxnSpPr>
        <p:spPr bwMode="auto">
          <a:xfrm>
            <a:off x="1662410" y="2719089"/>
            <a:ext cx="1587"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28" name="AutoShape 24">
            <a:extLst>
              <a:ext uri="{FF2B5EF4-FFF2-40B4-BE49-F238E27FC236}">
                <a16:creationId xmlns:a16="http://schemas.microsoft.com/office/drawing/2014/main" id="{CC35DFA5-47FC-444C-BD3E-29C43B58FC23}"/>
              </a:ext>
            </a:extLst>
          </p:cNvPr>
          <p:cNvCxnSpPr>
            <a:cxnSpLocks noChangeShapeType="1"/>
            <a:stCxn id="23" idx="4"/>
            <a:endCxn id="24" idx="0"/>
          </p:cNvCxnSpPr>
          <p:nvPr/>
        </p:nvCxnSpPr>
        <p:spPr bwMode="auto">
          <a:xfrm>
            <a:off x="1663997" y="3498551"/>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29" name="AutoShape 25">
            <a:extLst>
              <a:ext uri="{FF2B5EF4-FFF2-40B4-BE49-F238E27FC236}">
                <a16:creationId xmlns:a16="http://schemas.microsoft.com/office/drawing/2014/main" id="{CE636055-76DD-49BF-86EF-687DF83CCD4D}"/>
              </a:ext>
            </a:extLst>
          </p:cNvPr>
          <p:cNvCxnSpPr>
            <a:cxnSpLocks noChangeShapeType="1"/>
            <a:stCxn id="24" idx="4"/>
            <a:endCxn id="25" idx="0"/>
          </p:cNvCxnSpPr>
          <p:nvPr/>
        </p:nvCxnSpPr>
        <p:spPr bwMode="auto">
          <a:xfrm>
            <a:off x="1663997" y="4279601"/>
            <a:ext cx="0"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30" name="AutoShape 26">
            <a:extLst>
              <a:ext uri="{FF2B5EF4-FFF2-40B4-BE49-F238E27FC236}">
                <a16:creationId xmlns:a16="http://schemas.microsoft.com/office/drawing/2014/main" id="{ACFDCDBA-4C8D-4E18-90B8-1BA4CAEA7236}"/>
              </a:ext>
            </a:extLst>
          </p:cNvPr>
          <p:cNvCxnSpPr>
            <a:cxnSpLocks noChangeShapeType="1"/>
            <a:stCxn id="25" idx="4"/>
            <a:endCxn id="26" idx="0"/>
          </p:cNvCxnSpPr>
          <p:nvPr/>
        </p:nvCxnSpPr>
        <p:spPr bwMode="auto">
          <a:xfrm>
            <a:off x="1663998" y="5049539"/>
            <a:ext cx="0" cy="283220"/>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31" name="Text Box 27">
            <a:extLst>
              <a:ext uri="{FF2B5EF4-FFF2-40B4-BE49-F238E27FC236}">
                <a16:creationId xmlns:a16="http://schemas.microsoft.com/office/drawing/2014/main" id="{F814AA3A-B7A4-40C3-B01E-EF0CB119070C}"/>
              </a:ext>
            </a:extLst>
          </p:cNvPr>
          <p:cNvSpPr txBox="1">
            <a:spLocks noChangeArrowheads="1"/>
          </p:cNvSpPr>
          <p:nvPr/>
        </p:nvSpPr>
        <p:spPr bwMode="auto">
          <a:xfrm>
            <a:off x="163810" y="1736426"/>
            <a:ext cx="2987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100" b="1" i="1" dirty="0">
                <a:solidFill>
                  <a:srgbClr val="4D4D4C"/>
                </a:solidFill>
                <a:cs typeface="+mn-cs"/>
              </a:rPr>
              <a:t>Indirizzamento richiesta di servizio</a:t>
            </a:r>
          </a:p>
          <a:p>
            <a:pPr algn="ctr">
              <a:lnSpc>
                <a:spcPct val="90000"/>
              </a:lnSpc>
              <a:defRPr/>
            </a:pPr>
            <a:r>
              <a:rPr lang="it-IT" sz="1100" b="1" i="1" dirty="0">
                <a:solidFill>
                  <a:srgbClr val="4D4D4C"/>
                </a:solidFill>
                <a:cs typeface="+mn-cs"/>
              </a:rPr>
              <a:t>Banca Proponente </a:t>
            </a:r>
            <a:r>
              <a:rPr lang="it-IT" sz="1100" b="1" i="1" dirty="0">
                <a:solidFill>
                  <a:srgbClr val="4D4D4C"/>
                </a:solidFill>
                <a:cs typeface="Arial" charset="0"/>
              </a:rPr>
              <a:t>►</a:t>
            </a:r>
            <a:r>
              <a:rPr lang="it-IT" sz="1100" b="1" i="1" dirty="0">
                <a:solidFill>
                  <a:srgbClr val="4D4D4C"/>
                </a:solidFill>
                <a:cs typeface="+mn-cs"/>
              </a:rPr>
              <a:t> Banca Passiva per </a:t>
            </a:r>
            <a:r>
              <a:rPr lang="it-IT" sz="1100" b="1" i="1" u="sng" dirty="0">
                <a:solidFill>
                  <a:srgbClr val="4D4D4C"/>
                </a:solidFill>
                <a:cs typeface="+mn-cs"/>
              </a:rPr>
              <a:t>disposizioni di pagamento Italia/</a:t>
            </a:r>
            <a:r>
              <a:rPr lang="it-IT" sz="1100" b="1" i="1" u="sng" dirty="0" err="1">
                <a:solidFill>
                  <a:srgbClr val="4D4D4C"/>
                </a:solidFill>
                <a:cs typeface="+mn-cs"/>
              </a:rPr>
              <a:t>pagoPA</a:t>
            </a:r>
            <a:endParaRPr lang="it-IT" sz="1100" b="1" i="1" u="sng" dirty="0">
              <a:solidFill>
                <a:srgbClr val="4D4D4C"/>
              </a:solidFill>
              <a:cs typeface="+mn-cs"/>
            </a:endParaRPr>
          </a:p>
        </p:txBody>
      </p:sp>
      <p:sp>
        <p:nvSpPr>
          <p:cNvPr id="32" name="Text Box 28">
            <a:extLst>
              <a:ext uri="{FF2B5EF4-FFF2-40B4-BE49-F238E27FC236}">
                <a16:creationId xmlns:a16="http://schemas.microsoft.com/office/drawing/2014/main" id="{A18C5D7F-E1F3-4B00-A5E9-AA90421DE49D}"/>
              </a:ext>
            </a:extLst>
          </p:cNvPr>
          <p:cNvSpPr txBox="1">
            <a:spLocks noChangeArrowheads="1"/>
          </p:cNvSpPr>
          <p:nvPr/>
        </p:nvSpPr>
        <p:spPr bwMode="auto">
          <a:xfrm>
            <a:off x="3070522" y="1720551"/>
            <a:ext cx="28860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100" b="1" i="1" dirty="0">
                <a:solidFill>
                  <a:srgbClr val="4D4D4C"/>
                </a:solidFill>
                <a:cs typeface="+mn-cs"/>
              </a:rPr>
              <a:t>Indirizzamento richiesta di servizio</a:t>
            </a:r>
          </a:p>
          <a:p>
            <a:pPr algn="ctr">
              <a:lnSpc>
                <a:spcPct val="90000"/>
              </a:lnSpc>
              <a:defRPr/>
            </a:pPr>
            <a:r>
              <a:rPr lang="it-IT" sz="1100" b="1" i="1" dirty="0">
                <a:solidFill>
                  <a:srgbClr val="4D4D4C"/>
                </a:solidFill>
                <a:cs typeface="+mn-cs"/>
              </a:rPr>
              <a:t>Banca Proponente </a:t>
            </a:r>
            <a:r>
              <a:rPr lang="it-IT" sz="1100" b="1" i="1" dirty="0">
                <a:solidFill>
                  <a:srgbClr val="4D4D4C"/>
                </a:solidFill>
                <a:cs typeface="Arial" charset="0"/>
              </a:rPr>
              <a:t>►</a:t>
            </a:r>
            <a:r>
              <a:rPr lang="it-IT" sz="1100" b="1" i="1" dirty="0">
                <a:solidFill>
                  <a:srgbClr val="4D4D4C"/>
                </a:solidFill>
                <a:cs typeface="+mn-cs"/>
              </a:rPr>
              <a:t> Banca Passiva per </a:t>
            </a:r>
            <a:r>
              <a:rPr lang="it-IT" sz="1100" b="1" i="1" u="sng" dirty="0">
                <a:solidFill>
                  <a:srgbClr val="4D4D4C"/>
                </a:solidFill>
                <a:cs typeface="+mn-cs"/>
              </a:rPr>
              <a:t>Bonifici SEPA/URGP/FAST</a:t>
            </a:r>
          </a:p>
        </p:txBody>
      </p:sp>
      <p:sp>
        <p:nvSpPr>
          <p:cNvPr id="33" name="Rectangle 34">
            <a:extLst>
              <a:ext uri="{FF2B5EF4-FFF2-40B4-BE49-F238E27FC236}">
                <a16:creationId xmlns:a16="http://schemas.microsoft.com/office/drawing/2014/main" id="{BB972FB2-6301-43C8-AC7B-ABD351A9F393}"/>
              </a:ext>
            </a:extLst>
          </p:cNvPr>
          <p:cNvSpPr>
            <a:spLocks noChangeArrowheads="1"/>
          </p:cNvSpPr>
          <p:nvPr/>
        </p:nvSpPr>
        <p:spPr bwMode="auto">
          <a:xfrm>
            <a:off x="6012160" y="1668164"/>
            <a:ext cx="2936875" cy="4352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34" name="Oval 35">
            <a:extLst>
              <a:ext uri="{FF2B5EF4-FFF2-40B4-BE49-F238E27FC236}">
                <a16:creationId xmlns:a16="http://schemas.microsoft.com/office/drawing/2014/main" id="{B2260623-CCF0-4D07-862D-EFEDC1431076}"/>
              </a:ext>
            </a:extLst>
          </p:cNvPr>
          <p:cNvSpPr>
            <a:spLocks noChangeArrowheads="1"/>
          </p:cNvSpPr>
          <p:nvPr/>
        </p:nvSpPr>
        <p:spPr bwMode="auto">
          <a:xfrm>
            <a:off x="6950372" y="2312689"/>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35" name="Oval 36">
            <a:extLst>
              <a:ext uri="{FF2B5EF4-FFF2-40B4-BE49-F238E27FC236}">
                <a16:creationId xmlns:a16="http://schemas.microsoft.com/office/drawing/2014/main" id="{A1B5C22C-5653-468E-A0A1-AF8C385A5021}"/>
              </a:ext>
            </a:extLst>
          </p:cNvPr>
          <p:cNvSpPr>
            <a:spLocks noChangeArrowheads="1"/>
          </p:cNvSpPr>
          <p:nvPr/>
        </p:nvSpPr>
        <p:spPr bwMode="auto">
          <a:xfrm>
            <a:off x="6613822" y="3025476"/>
            <a:ext cx="1514475" cy="466725"/>
          </a:xfrm>
          <a:prstGeom prst="ellipse">
            <a:avLst/>
          </a:prstGeom>
          <a:solidFill>
            <a:srgbClr val="3366FF"/>
          </a:solidFill>
          <a:ln w="19050" algn="ctr">
            <a:solidFill>
              <a:schemeClr val="tx1"/>
            </a:solidFill>
            <a:round/>
            <a:headEnd/>
            <a:tailEnd/>
          </a:ln>
        </p:spPr>
        <p:txBody>
          <a:bodyPr lIns="0" tIns="0" rIns="0" bIns="0" anchor="ctr"/>
          <a:lstStyle/>
          <a:p>
            <a:pPr algn="ctr">
              <a:lnSpc>
                <a:spcPct val="90000"/>
              </a:lnSpc>
              <a:defRPr/>
            </a:pPr>
            <a:r>
              <a:rPr lang="it-IT" sz="1000" b="1">
                <a:solidFill>
                  <a:srgbClr val="FFFFFF"/>
                </a:solidFill>
                <a:latin typeface="Arial" charset="0"/>
                <a:cs typeface="+mn-cs"/>
              </a:rPr>
              <a:t>o=CUC Banca Proponente </a:t>
            </a:r>
          </a:p>
        </p:txBody>
      </p:sp>
      <p:sp>
        <p:nvSpPr>
          <p:cNvPr id="36" name="Oval 37">
            <a:extLst>
              <a:ext uri="{FF2B5EF4-FFF2-40B4-BE49-F238E27FC236}">
                <a16:creationId xmlns:a16="http://schemas.microsoft.com/office/drawing/2014/main" id="{AF709F94-DB1A-4882-A4E8-69EAF6768E74}"/>
              </a:ext>
            </a:extLst>
          </p:cNvPr>
          <p:cNvSpPr>
            <a:spLocks noChangeArrowheads="1"/>
          </p:cNvSpPr>
          <p:nvPr/>
        </p:nvSpPr>
        <p:spPr bwMode="auto">
          <a:xfrm>
            <a:off x="6613822" y="3806526"/>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CBI </a:t>
            </a:r>
          </a:p>
        </p:txBody>
      </p:sp>
      <p:sp>
        <p:nvSpPr>
          <p:cNvPr id="37" name="Oval 38">
            <a:extLst>
              <a:ext uri="{FF2B5EF4-FFF2-40B4-BE49-F238E27FC236}">
                <a16:creationId xmlns:a16="http://schemas.microsoft.com/office/drawing/2014/main" id="{8B9C13CA-42B4-42B0-8135-33F33862B42D}"/>
              </a:ext>
            </a:extLst>
          </p:cNvPr>
          <p:cNvSpPr>
            <a:spLocks noChangeArrowheads="1"/>
          </p:cNvSpPr>
          <p:nvPr/>
        </p:nvSpPr>
        <p:spPr bwMode="auto">
          <a:xfrm>
            <a:off x="6613822" y="4585989"/>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profilati</a:t>
            </a:r>
          </a:p>
        </p:txBody>
      </p:sp>
      <p:sp>
        <p:nvSpPr>
          <p:cNvPr id="38" name="Oval 39">
            <a:extLst>
              <a:ext uri="{FF2B5EF4-FFF2-40B4-BE49-F238E27FC236}">
                <a16:creationId xmlns:a16="http://schemas.microsoft.com/office/drawing/2014/main" id="{9723AE62-7202-49E7-B90B-9E68242F88E1}"/>
              </a:ext>
            </a:extLst>
          </p:cNvPr>
          <p:cNvSpPr>
            <a:spLocks noChangeArrowheads="1"/>
          </p:cNvSpPr>
          <p:nvPr/>
        </p:nvSpPr>
        <p:spPr bwMode="auto">
          <a:xfrm>
            <a:off x="6613822" y="5367039"/>
            <a:ext cx="1514475" cy="466725"/>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cn=STAT-RPT-DISP-PAG</a:t>
            </a:r>
            <a:endParaRPr lang="it-IT" sz="1200" b="1">
              <a:solidFill>
                <a:srgbClr val="FFFFFF"/>
              </a:solidFill>
              <a:latin typeface="Arial" charset="0"/>
              <a:cs typeface="+mn-cs"/>
            </a:endParaRPr>
          </a:p>
        </p:txBody>
      </p:sp>
      <p:cxnSp>
        <p:nvCxnSpPr>
          <p:cNvPr id="39" name="AutoShape 40">
            <a:extLst>
              <a:ext uri="{FF2B5EF4-FFF2-40B4-BE49-F238E27FC236}">
                <a16:creationId xmlns:a16="http://schemas.microsoft.com/office/drawing/2014/main" id="{E65D025C-8A07-4320-892A-E772F93F946C}"/>
              </a:ext>
            </a:extLst>
          </p:cNvPr>
          <p:cNvCxnSpPr>
            <a:cxnSpLocks noChangeShapeType="1"/>
            <a:stCxn id="34" idx="4"/>
            <a:endCxn id="35" idx="0"/>
          </p:cNvCxnSpPr>
          <p:nvPr/>
        </p:nvCxnSpPr>
        <p:spPr bwMode="auto">
          <a:xfrm>
            <a:off x="7369472" y="2722264"/>
            <a:ext cx="1588"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0" name="AutoShape 41">
            <a:extLst>
              <a:ext uri="{FF2B5EF4-FFF2-40B4-BE49-F238E27FC236}">
                <a16:creationId xmlns:a16="http://schemas.microsoft.com/office/drawing/2014/main" id="{DA79F2AE-DDD8-4835-83AE-4912A67D465B}"/>
              </a:ext>
            </a:extLst>
          </p:cNvPr>
          <p:cNvCxnSpPr>
            <a:cxnSpLocks noChangeShapeType="1"/>
            <a:stCxn id="35" idx="4"/>
            <a:endCxn id="36" idx="0"/>
          </p:cNvCxnSpPr>
          <p:nvPr/>
        </p:nvCxnSpPr>
        <p:spPr bwMode="auto">
          <a:xfrm>
            <a:off x="7371060" y="3501726"/>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1" name="AutoShape 42">
            <a:extLst>
              <a:ext uri="{FF2B5EF4-FFF2-40B4-BE49-F238E27FC236}">
                <a16:creationId xmlns:a16="http://schemas.microsoft.com/office/drawing/2014/main" id="{E2F66CEF-FC52-422A-8B87-79BBF9159203}"/>
              </a:ext>
            </a:extLst>
          </p:cNvPr>
          <p:cNvCxnSpPr>
            <a:cxnSpLocks noChangeShapeType="1"/>
            <a:stCxn id="36" idx="4"/>
            <a:endCxn id="37" idx="0"/>
          </p:cNvCxnSpPr>
          <p:nvPr/>
        </p:nvCxnSpPr>
        <p:spPr bwMode="auto">
          <a:xfrm>
            <a:off x="7371060" y="4282776"/>
            <a:ext cx="0"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2" name="AutoShape 43">
            <a:extLst>
              <a:ext uri="{FF2B5EF4-FFF2-40B4-BE49-F238E27FC236}">
                <a16:creationId xmlns:a16="http://schemas.microsoft.com/office/drawing/2014/main" id="{C3B628B1-E941-44B9-ACAD-17D967EC3110}"/>
              </a:ext>
            </a:extLst>
          </p:cNvPr>
          <p:cNvCxnSpPr>
            <a:cxnSpLocks noChangeShapeType="1"/>
            <a:stCxn id="37" idx="4"/>
            <a:endCxn id="38" idx="0"/>
          </p:cNvCxnSpPr>
          <p:nvPr/>
        </p:nvCxnSpPr>
        <p:spPr bwMode="auto">
          <a:xfrm>
            <a:off x="7371060" y="5062239"/>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43" name="Text Box 44">
            <a:extLst>
              <a:ext uri="{FF2B5EF4-FFF2-40B4-BE49-F238E27FC236}">
                <a16:creationId xmlns:a16="http://schemas.microsoft.com/office/drawing/2014/main" id="{FB78EAE5-9282-46DA-9BE0-BA07B01D1AA6}"/>
              </a:ext>
            </a:extLst>
          </p:cNvPr>
          <p:cNvSpPr txBox="1">
            <a:spLocks noChangeArrowheads="1"/>
          </p:cNvSpPr>
          <p:nvPr/>
        </p:nvSpPr>
        <p:spPr bwMode="auto">
          <a:xfrm>
            <a:off x="5923260" y="1723726"/>
            <a:ext cx="28860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100" b="1" i="1">
                <a:solidFill>
                  <a:srgbClr val="4D4D4C"/>
                </a:solidFill>
                <a:cs typeface="+mn-cs"/>
              </a:rPr>
              <a:t>Indirizzamento richiesta di servizio</a:t>
            </a:r>
          </a:p>
          <a:p>
            <a:pPr algn="ctr">
              <a:lnSpc>
                <a:spcPct val="90000"/>
              </a:lnSpc>
              <a:defRPr/>
            </a:pPr>
            <a:r>
              <a:rPr lang="it-IT" sz="1100" b="1" i="1">
                <a:solidFill>
                  <a:srgbClr val="4D4D4C"/>
                </a:solidFill>
                <a:cs typeface="+mn-cs"/>
              </a:rPr>
              <a:t>Banca Passiva </a:t>
            </a:r>
            <a:r>
              <a:rPr lang="it-IT" sz="1100" b="1" i="1">
                <a:solidFill>
                  <a:srgbClr val="4D4D4C"/>
                </a:solidFill>
                <a:cs typeface="Arial" charset="0"/>
              </a:rPr>
              <a:t>►</a:t>
            </a:r>
            <a:r>
              <a:rPr lang="it-IT" sz="1100" b="1" i="1">
                <a:solidFill>
                  <a:srgbClr val="4D4D4C"/>
                </a:solidFill>
                <a:cs typeface="+mn-cs"/>
              </a:rPr>
              <a:t> Banca Proponente per </a:t>
            </a:r>
            <a:r>
              <a:rPr lang="it-IT" sz="1100" b="1" i="1" u="sng">
                <a:solidFill>
                  <a:srgbClr val="4D4D4C"/>
                </a:solidFill>
                <a:cs typeface="+mn-cs"/>
              </a:rPr>
              <a:t>stati avanzamento 6-7-9</a:t>
            </a:r>
          </a:p>
        </p:txBody>
      </p:sp>
    </p:spTree>
    <p:extLst>
      <p:ext uri="{BB962C8B-B14F-4D97-AF65-F5344CB8AC3E}">
        <p14:creationId xmlns:p14="http://schemas.microsoft.com/office/powerpoint/2010/main" val="3200126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DE5927C7-CEDE-458C-90A8-057082B974EF}"/>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Analisi del workflow di servizio – </a:t>
            </a:r>
            <a:r>
              <a:rPr lang="it-IT" sz="1200" i="1" dirty="0">
                <a:solidFill>
                  <a:srgbClr val="EF7918"/>
                </a:solidFill>
                <a:latin typeface="Verdana" panose="020B0604030504040204" pitchFamily="34" charset="0"/>
                <a:cs typeface="Arial"/>
              </a:rPr>
              <a:t>Indirizzamento risposte verso Banca Gateway</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8" name="Rectangle 2">
            <a:extLst>
              <a:ext uri="{FF2B5EF4-FFF2-40B4-BE49-F238E27FC236}">
                <a16:creationId xmlns:a16="http://schemas.microsoft.com/office/drawing/2014/main" id="{C1FB9808-8CA1-4A81-85D5-5AC913266A4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9" name="Rectangle 3">
            <a:extLst>
              <a:ext uri="{FF2B5EF4-FFF2-40B4-BE49-F238E27FC236}">
                <a16:creationId xmlns:a16="http://schemas.microsoft.com/office/drawing/2014/main" id="{9B7ECC95-141E-4402-82EC-B7A9B12BAE37}"/>
              </a:ext>
            </a:extLst>
          </p:cNvPr>
          <p:cNvSpPr>
            <a:spLocks noChangeArrowheads="1"/>
          </p:cNvSpPr>
          <p:nvPr/>
        </p:nvSpPr>
        <p:spPr bwMode="auto">
          <a:xfrm>
            <a:off x="673348" y="1325436"/>
            <a:ext cx="37798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a:solidFill>
                  <a:srgbClr val="FFFFFF"/>
                </a:solidFill>
                <a:latin typeface="Verdana" panose="020B0604030504040204" pitchFamily="34" charset="0"/>
                <a:ea typeface="Verdana" panose="020B0604030504040204" pitchFamily="34" charset="0"/>
              </a:rPr>
              <a:t>DIRECTORY CBI</a:t>
            </a:r>
          </a:p>
        </p:txBody>
      </p:sp>
      <p:sp>
        <p:nvSpPr>
          <p:cNvPr id="10" name="Rectangle 34">
            <a:extLst>
              <a:ext uri="{FF2B5EF4-FFF2-40B4-BE49-F238E27FC236}">
                <a16:creationId xmlns:a16="http://schemas.microsoft.com/office/drawing/2014/main" id="{3780326D-C3D4-479C-9CA3-072ED251E15E}"/>
              </a:ext>
            </a:extLst>
          </p:cNvPr>
          <p:cNvSpPr>
            <a:spLocks noChangeArrowheads="1"/>
          </p:cNvSpPr>
          <p:nvPr/>
        </p:nvSpPr>
        <p:spPr bwMode="auto">
          <a:xfrm>
            <a:off x="682873" y="1660399"/>
            <a:ext cx="3770313" cy="4352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11" name="Oval 35">
            <a:extLst>
              <a:ext uri="{FF2B5EF4-FFF2-40B4-BE49-F238E27FC236}">
                <a16:creationId xmlns:a16="http://schemas.microsoft.com/office/drawing/2014/main" id="{40762C8F-FC82-456D-B0CA-B9104EC840E8}"/>
              </a:ext>
            </a:extLst>
          </p:cNvPr>
          <p:cNvSpPr>
            <a:spLocks noChangeArrowheads="1"/>
          </p:cNvSpPr>
          <p:nvPr/>
        </p:nvSpPr>
        <p:spPr bwMode="auto">
          <a:xfrm>
            <a:off x="2152898" y="2330324"/>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12" name="Oval 36">
            <a:extLst>
              <a:ext uri="{FF2B5EF4-FFF2-40B4-BE49-F238E27FC236}">
                <a16:creationId xmlns:a16="http://schemas.microsoft.com/office/drawing/2014/main" id="{2E083A86-1DAA-41BC-975F-FA8B1D26CB18}"/>
              </a:ext>
            </a:extLst>
          </p:cNvPr>
          <p:cNvSpPr>
            <a:spLocks noChangeArrowheads="1"/>
          </p:cNvSpPr>
          <p:nvPr/>
        </p:nvSpPr>
        <p:spPr bwMode="auto">
          <a:xfrm>
            <a:off x="1816348" y="3043111"/>
            <a:ext cx="1514475" cy="466725"/>
          </a:xfrm>
          <a:prstGeom prst="ellipse">
            <a:avLst/>
          </a:prstGeom>
          <a:solidFill>
            <a:srgbClr val="3366FF"/>
          </a:solidFill>
          <a:ln w="19050" algn="ctr">
            <a:solidFill>
              <a:schemeClr val="tx1"/>
            </a:solidFill>
            <a:round/>
            <a:headEnd/>
            <a:tailEnd/>
          </a:ln>
        </p:spPr>
        <p:txBody>
          <a:bodyPr lIns="0" tIns="0" rIns="0" bIns="0" anchor="ctr"/>
          <a:lstStyle/>
          <a:p>
            <a:pPr algn="ctr">
              <a:lnSpc>
                <a:spcPct val="90000"/>
              </a:lnSpc>
              <a:defRPr/>
            </a:pPr>
            <a:r>
              <a:rPr lang="it-IT" sz="1000" b="1" dirty="0">
                <a:solidFill>
                  <a:srgbClr val="FFFFFF"/>
                </a:solidFill>
                <a:latin typeface="Arial" charset="0"/>
                <a:cs typeface="+mn-cs"/>
              </a:rPr>
              <a:t>o=CUC Banca Gateway</a:t>
            </a:r>
          </a:p>
        </p:txBody>
      </p:sp>
      <p:sp>
        <p:nvSpPr>
          <p:cNvPr id="13" name="Oval 37">
            <a:extLst>
              <a:ext uri="{FF2B5EF4-FFF2-40B4-BE49-F238E27FC236}">
                <a16:creationId xmlns:a16="http://schemas.microsoft.com/office/drawing/2014/main" id="{ACA09EDA-A707-4AEA-93E9-5CF646ACBD2C}"/>
              </a:ext>
            </a:extLst>
          </p:cNvPr>
          <p:cNvSpPr>
            <a:spLocks noChangeArrowheads="1"/>
          </p:cNvSpPr>
          <p:nvPr/>
        </p:nvSpPr>
        <p:spPr bwMode="auto">
          <a:xfrm>
            <a:off x="1816348" y="382416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CBI </a:t>
            </a:r>
          </a:p>
        </p:txBody>
      </p:sp>
      <p:sp>
        <p:nvSpPr>
          <p:cNvPr id="14" name="Oval 38">
            <a:extLst>
              <a:ext uri="{FF2B5EF4-FFF2-40B4-BE49-F238E27FC236}">
                <a16:creationId xmlns:a16="http://schemas.microsoft.com/office/drawing/2014/main" id="{85107166-450D-40EF-BC1F-06EEE815FE76}"/>
              </a:ext>
            </a:extLst>
          </p:cNvPr>
          <p:cNvSpPr>
            <a:spLocks noChangeArrowheads="1"/>
          </p:cNvSpPr>
          <p:nvPr/>
        </p:nvSpPr>
        <p:spPr bwMode="auto">
          <a:xfrm>
            <a:off x="1719511" y="4603624"/>
            <a:ext cx="1711325" cy="592137"/>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110000"/>
              </a:lnSpc>
              <a:defRPr/>
            </a:pPr>
            <a:r>
              <a:rPr lang="it-IT" sz="1000" b="1" dirty="0" err="1">
                <a:solidFill>
                  <a:srgbClr val="FFFFFF"/>
                </a:solidFill>
                <a:latin typeface="Arial" charset="0"/>
                <a:cs typeface="+mn-cs"/>
              </a:rPr>
              <a:t>ou</a:t>
            </a:r>
            <a:r>
              <a:rPr lang="it-IT" sz="1000" b="1" dirty="0">
                <a:solidFill>
                  <a:srgbClr val="FFFFFF"/>
                </a:solidFill>
                <a:latin typeface="Arial" charset="0"/>
                <a:cs typeface="+mn-cs"/>
              </a:rPr>
              <a:t>=PROFILO</a:t>
            </a:r>
          </a:p>
          <a:p>
            <a:pPr algn="ctr">
              <a:lnSpc>
                <a:spcPct val="110000"/>
              </a:lnSpc>
              <a:defRPr/>
            </a:pPr>
            <a:r>
              <a:rPr lang="it-IT" sz="1000" b="1" dirty="0">
                <a:solidFill>
                  <a:srgbClr val="FFFFFF"/>
                </a:solidFill>
                <a:latin typeface="Arial" charset="0"/>
                <a:cs typeface="+mn-cs"/>
              </a:rPr>
              <a:t>MARKETPLACE</a:t>
            </a:r>
          </a:p>
          <a:p>
            <a:pPr algn="ctr">
              <a:lnSpc>
                <a:spcPct val="110000"/>
              </a:lnSpc>
              <a:defRPr/>
            </a:pPr>
            <a:r>
              <a:rPr lang="it-IT" sz="1000" b="1" dirty="0">
                <a:solidFill>
                  <a:srgbClr val="FFFFFF"/>
                </a:solidFill>
                <a:latin typeface="Arial" charset="0"/>
                <a:cs typeface="+mn-cs"/>
              </a:rPr>
              <a:t>&lt;codice&gt;</a:t>
            </a:r>
          </a:p>
        </p:txBody>
      </p:sp>
      <p:sp>
        <p:nvSpPr>
          <p:cNvPr id="15" name="Oval 39">
            <a:extLst>
              <a:ext uri="{FF2B5EF4-FFF2-40B4-BE49-F238E27FC236}">
                <a16:creationId xmlns:a16="http://schemas.microsoft.com/office/drawing/2014/main" id="{8A7CEC71-AE68-4A5A-8780-D3B442800600}"/>
              </a:ext>
            </a:extLst>
          </p:cNvPr>
          <p:cNvSpPr>
            <a:spLocks noChangeArrowheads="1"/>
          </p:cNvSpPr>
          <p:nvPr/>
        </p:nvSpPr>
        <p:spPr bwMode="auto">
          <a:xfrm>
            <a:off x="1762373" y="5384674"/>
            <a:ext cx="1620838" cy="466725"/>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cn=STAT-RPT-DISP-PAG</a:t>
            </a:r>
            <a:endParaRPr lang="it-IT" sz="1200" b="1">
              <a:solidFill>
                <a:srgbClr val="FFFFFF"/>
              </a:solidFill>
              <a:latin typeface="Arial" charset="0"/>
              <a:cs typeface="+mn-cs"/>
            </a:endParaRPr>
          </a:p>
        </p:txBody>
      </p:sp>
      <p:cxnSp>
        <p:nvCxnSpPr>
          <p:cNvPr id="16" name="AutoShape 40">
            <a:extLst>
              <a:ext uri="{FF2B5EF4-FFF2-40B4-BE49-F238E27FC236}">
                <a16:creationId xmlns:a16="http://schemas.microsoft.com/office/drawing/2014/main" id="{685BE664-5839-4741-B8ED-BA92AB751F0D}"/>
              </a:ext>
            </a:extLst>
          </p:cNvPr>
          <p:cNvCxnSpPr>
            <a:cxnSpLocks noChangeShapeType="1"/>
            <a:stCxn id="11" idx="4"/>
            <a:endCxn id="12" idx="0"/>
          </p:cNvCxnSpPr>
          <p:nvPr/>
        </p:nvCxnSpPr>
        <p:spPr bwMode="auto">
          <a:xfrm>
            <a:off x="2571998" y="2739899"/>
            <a:ext cx="1588"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17" name="AutoShape 41">
            <a:extLst>
              <a:ext uri="{FF2B5EF4-FFF2-40B4-BE49-F238E27FC236}">
                <a16:creationId xmlns:a16="http://schemas.microsoft.com/office/drawing/2014/main" id="{C7A7FB35-8677-487F-96FC-7C1596D5B6AF}"/>
              </a:ext>
            </a:extLst>
          </p:cNvPr>
          <p:cNvCxnSpPr>
            <a:cxnSpLocks noChangeShapeType="1"/>
            <a:stCxn id="12" idx="4"/>
            <a:endCxn id="13" idx="0"/>
          </p:cNvCxnSpPr>
          <p:nvPr/>
        </p:nvCxnSpPr>
        <p:spPr bwMode="auto">
          <a:xfrm>
            <a:off x="2573586" y="3519361"/>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18" name="AutoShape 42">
            <a:extLst>
              <a:ext uri="{FF2B5EF4-FFF2-40B4-BE49-F238E27FC236}">
                <a16:creationId xmlns:a16="http://schemas.microsoft.com/office/drawing/2014/main" id="{8499BBD3-3979-401F-AEB4-C439D93FE352}"/>
              </a:ext>
            </a:extLst>
          </p:cNvPr>
          <p:cNvCxnSpPr>
            <a:cxnSpLocks noChangeShapeType="1"/>
            <a:stCxn id="13" idx="4"/>
            <a:endCxn id="14" idx="0"/>
          </p:cNvCxnSpPr>
          <p:nvPr/>
        </p:nvCxnSpPr>
        <p:spPr bwMode="auto">
          <a:xfrm>
            <a:off x="2573586" y="4300411"/>
            <a:ext cx="1587"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19" name="AutoShape 43">
            <a:extLst>
              <a:ext uri="{FF2B5EF4-FFF2-40B4-BE49-F238E27FC236}">
                <a16:creationId xmlns:a16="http://schemas.microsoft.com/office/drawing/2014/main" id="{EFCFDF9B-9D0E-4AE6-8BF1-0FBB3704E2D6}"/>
              </a:ext>
            </a:extLst>
          </p:cNvPr>
          <p:cNvCxnSpPr>
            <a:cxnSpLocks noChangeShapeType="1"/>
            <a:stCxn id="14" idx="4"/>
            <a:endCxn id="15" idx="0"/>
          </p:cNvCxnSpPr>
          <p:nvPr/>
        </p:nvCxnSpPr>
        <p:spPr bwMode="auto">
          <a:xfrm flipH="1">
            <a:off x="2573586" y="5205286"/>
            <a:ext cx="1587" cy="169863"/>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20" name="Text Box 44">
            <a:extLst>
              <a:ext uri="{FF2B5EF4-FFF2-40B4-BE49-F238E27FC236}">
                <a16:creationId xmlns:a16="http://schemas.microsoft.com/office/drawing/2014/main" id="{797E7586-642A-4902-AE5D-A12929B2D263}"/>
              </a:ext>
            </a:extLst>
          </p:cNvPr>
          <p:cNvSpPr txBox="1">
            <a:spLocks noChangeArrowheads="1"/>
          </p:cNvSpPr>
          <p:nvPr/>
        </p:nvSpPr>
        <p:spPr bwMode="auto">
          <a:xfrm>
            <a:off x="1125786" y="1741361"/>
            <a:ext cx="288607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200" b="1" i="1">
                <a:solidFill>
                  <a:srgbClr val="4D4D4C"/>
                </a:solidFill>
                <a:cs typeface="+mn-cs"/>
              </a:rPr>
              <a:t>Indirizzamento risposte applicative da</a:t>
            </a:r>
          </a:p>
          <a:p>
            <a:pPr algn="ctr">
              <a:lnSpc>
                <a:spcPct val="90000"/>
              </a:lnSpc>
              <a:defRPr/>
            </a:pPr>
            <a:r>
              <a:rPr lang="it-IT" sz="1200" b="1" i="1">
                <a:solidFill>
                  <a:srgbClr val="4D4D4C"/>
                </a:solidFill>
                <a:cs typeface="+mn-cs"/>
              </a:rPr>
              <a:t>Banca Passiva </a:t>
            </a:r>
            <a:r>
              <a:rPr lang="it-IT" sz="1200" b="1" i="1">
                <a:solidFill>
                  <a:srgbClr val="4D4D4C"/>
                </a:solidFill>
                <a:cs typeface="Arial" charset="0"/>
              </a:rPr>
              <a:t>►</a:t>
            </a:r>
            <a:r>
              <a:rPr lang="it-IT" sz="1200" b="1" i="1">
                <a:solidFill>
                  <a:srgbClr val="4D4D4C"/>
                </a:solidFill>
                <a:cs typeface="+mn-cs"/>
              </a:rPr>
              <a:t> Banca Gateway per </a:t>
            </a:r>
            <a:r>
              <a:rPr lang="it-IT" sz="1200" b="1" i="1" u="sng">
                <a:solidFill>
                  <a:srgbClr val="4D4D4C"/>
                </a:solidFill>
                <a:cs typeface="+mn-cs"/>
              </a:rPr>
              <a:t>stati avanzamento 6-7-9</a:t>
            </a:r>
          </a:p>
        </p:txBody>
      </p:sp>
      <p:sp>
        <p:nvSpPr>
          <p:cNvPr id="21" name="Rectangle 3">
            <a:extLst>
              <a:ext uri="{FF2B5EF4-FFF2-40B4-BE49-F238E27FC236}">
                <a16:creationId xmlns:a16="http://schemas.microsoft.com/office/drawing/2014/main" id="{62AEC86E-C47E-4A09-B10E-850D6120171C}"/>
              </a:ext>
            </a:extLst>
          </p:cNvPr>
          <p:cNvSpPr>
            <a:spLocks noChangeArrowheads="1"/>
          </p:cNvSpPr>
          <p:nvPr/>
        </p:nvSpPr>
        <p:spPr bwMode="auto">
          <a:xfrm>
            <a:off x="4994523" y="1325436"/>
            <a:ext cx="37798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a:solidFill>
                  <a:srgbClr val="FFFFFF"/>
                </a:solidFill>
                <a:latin typeface="Verdana" panose="020B0604030504040204" pitchFamily="34" charset="0"/>
                <a:ea typeface="Verdana" panose="020B0604030504040204" pitchFamily="34" charset="0"/>
              </a:rPr>
              <a:t>DIRECTORY CBI</a:t>
            </a:r>
          </a:p>
        </p:txBody>
      </p:sp>
      <p:sp>
        <p:nvSpPr>
          <p:cNvPr id="22" name="Rectangle 34">
            <a:extLst>
              <a:ext uri="{FF2B5EF4-FFF2-40B4-BE49-F238E27FC236}">
                <a16:creationId xmlns:a16="http://schemas.microsoft.com/office/drawing/2014/main" id="{E813BCB5-634A-4B6A-821B-540DBE71B4E6}"/>
              </a:ext>
            </a:extLst>
          </p:cNvPr>
          <p:cNvSpPr>
            <a:spLocks noChangeArrowheads="1"/>
          </p:cNvSpPr>
          <p:nvPr/>
        </p:nvSpPr>
        <p:spPr bwMode="auto">
          <a:xfrm>
            <a:off x="5004048" y="1660399"/>
            <a:ext cx="3770313" cy="4352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23" name="Oval 35">
            <a:extLst>
              <a:ext uri="{FF2B5EF4-FFF2-40B4-BE49-F238E27FC236}">
                <a16:creationId xmlns:a16="http://schemas.microsoft.com/office/drawing/2014/main" id="{41483C0F-3C99-4BB2-8C92-645E0A53ED27}"/>
              </a:ext>
            </a:extLst>
          </p:cNvPr>
          <p:cNvSpPr>
            <a:spLocks noChangeArrowheads="1"/>
          </p:cNvSpPr>
          <p:nvPr/>
        </p:nvSpPr>
        <p:spPr bwMode="auto">
          <a:xfrm>
            <a:off x="6474073" y="2330324"/>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24" name="Oval 36">
            <a:extLst>
              <a:ext uri="{FF2B5EF4-FFF2-40B4-BE49-F238E27FC236}">
                <a16:creationId xmlns:a16="http://schemas.microsoft.com/office/drawing/2014/main" id="{AF36E740-F381-4424-AE2E-71600AE2B66D}"/>
              </a:ext>
            </a:extLst>
          </p:cNvPr>
          <p:cNvSpPr>
            <a:spLocks noChangeArrowheads="1"/>
          </p:cNvSpPr>
          <p:nvPr/>
        </p:nvSpPr>
        <p:spPr bwMode="auto">
          <a:xfrm>
            <a:off x="6137523" y="3043111"/>
            <a:ext cx="1514475" cy="466725"/>
          </a:xfrm>
          <a:prstGeom prst="ellipse">
            <a:avLst/>
          </a:prstGeom>
          <a:solidFill>
            <a:srgbClr val="3366FF"/>
          </a:solidFill>
          <a:ln w="19050" algn="ctr">
            <a:solidFill>
              <a:schemeClr val="tx1"/>
            </a:solidFill>
            <a:round/>
            <a:headEnd/>
            <a:tailEnd/>
          </a:ln>
        </p:spPr>
        <p:txBody>
          <a:bodyPr lIns="0" tIns="0" rIns="0" bIns="0" anchor="ctr"/>
          <a:lstStyle/>
          <a:p>
            <a:pPr algn="ctr">
              <a:lnSpc>
                <a:spcPct val="90000"/>
              </a:lnSpc>
              <a:defRPr/>
            </a:pPr>
            <a:r>
              <a:rPr lang="it-IT" sz="1000" b="1">
                <a:solidFill>
                  <a:srgbClr val="FFFFFF"/>
                </a:solidFill>
                <a:latin typeface="Arial" charset="0"/>
                <a:cs typeface="+mn-cs"/>
              </a:rPr>
              <a:t>o=CUC Banca Gateway</a:t>
            </a:r>
          </a:p>
        </p:txBody>
      </p:sp>
      <p:sp>
        <p:nvSpPr>
          <p:cNvPr id="25" name="Oval 37">
            <a:extLst>
              <a:ext uri="{FF2B5EF4-FFF2-40B4-BE49-F238E27FC236}">
                <a16:creationId xmlns:a16="http://schemas.microsoft.com/office/drawing/2014/main" id="{0E69D8F4-10B9-43F4-A3DD-1EBAF163B69B}"/>
              </a:ext>
            </a:extLst>
          </p:cNvPr>
          <p:cNvSpPr>
            <a:spLocks noChangeArrowheads="1"/>
          </p:cNvSpPr>
          <p:nvPr/>
        </p:nvSpPr>
        <p:spPr bwMode="auto">
          <a:xfrm>
            <a:off x="6137523" y="382416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CBI </a:t>
            </a:r>
          </a:p>
        </p:txBody>
      </p:sp>
      <p:sp>
        <p:nvSpPr>
          <p:cNvPr id="26" name="Oval 38">
            <a:extLst>
              <a:ext uri="{FF2B5EF4-FFF2-40B4-BE49-F238E27FC236}">
                <a16:creationId xmlns:a16="http://schemas.microsoft.com/office/drawing/2014/main" id="{A3D616AE-A28F-4E9E-AFF3-22ADBCD6CBE9}"/>
              </a:ext>
            </a:extLst>
          </p:cNvPr>
          <p:cNvSpPr>
            <a:spLocks noChangeArrowheads="1"/>
          </p:cNvSpPr>
          <p:nvPr/>
        </p:nvSpPr>
        <p:spPr bwMode="auto">
          <a:xfrm>
            <a:off x="6040686" y="4603624"/>
            <a:ext cx="1711325" cy="592137"/>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110000"/>
              </a:lnSpc>
              <a:defRPr/>
            </a:pPr>
            <a:r>
              <a:rPr lang="it-IT" sz="1000" b="1">
                <a:solidFill>
                  <a:srgbClr val="FFFFFF"/>
                </a:solidFill>
                <a:latin typeface="Arial" charset="0"/>
                <a:cs typeface="+mn-cs"/>
              </a:rPr>
              <a:t>ou=PROFILO</a:t>
            </a:r>
          </a:p>
          <a:p>
            <a:pPr algn="ctr">
              <a:lnSpc>
                <a:spcPct val="110000"/>
              </a:lnSpc>
              <a:defRPr/>
            </a:pPr>
            <a:r>
              <a:rPr lang="it-IT" sz="1000" b="1">
                <a:solidFill>
                  <a:srgbClr val="FFFFFF"/>
                </a:solidFill>
                <a:latin typeface="Arial" charset="0"/>
                <a:cs typeface="+mn-cs"/>
              </a:rPr>
              <a:t>MARKETPLACE</a:t>
            </a:r>
          </a:p>
          <a:p>
            <a:pPr algn="ctr">
              <a:lnSpc>
                <a:spcPct val="110000"/>
              </a:lnSpc>
              <a:defRPr/>
            </a:pPr>
            <a:r>
              <a:rPr lang="it-IT" sz="1000" b="1">
                <a:solidFill>
                  <a:srgbClr val="FFFFFF"/>
                </a:solidFill>
                <a:latin typeface="Arial" charset="0"/>
                <a:cs typeface="+mn-cs"/>
              </a:rPr>
              <a:t>&lt;codice&gt;</a:t>
            </a:r>
          </a:p>
        </p:txBody>
      </p:sp>
      <p:sp>
        <p:nvSpPr>
          <p:cNvPr id="27" name="Oval 39">
            <a:extLst>
              <a:ext uri="{FF2B5EF4-FFF2-40B4-BE49-F238E27FC236}">
                <a16:creationId xmlns:a16="http://schemas.microsoft.com/office/drawing/2014/main" id="{6057EC47-C4DE-4910-98D0-A153FC66BE23}"/>
              </a:ext>
            </a:extLst>
          </p:cNvPr>
          <p:cNvSpPr>
            <a:spLocks noChangeArrowheads="1"/>
          </p:cNvSpPr>
          <p:nvPr/>
        </p:nvSpPr>
        <p:spPr bwMode="auto">
          <a:xfrm>
            <a:off x="6083548" y="5384674"/>
            <a:ext cx="1620838" cy="466725"/>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cn=ESITO-BON-ORD-BEN</a:t>
            </a:r>
          </a:p>
        </p:txBody>
      </p:sp>
      <p:cxnSp>
        <p:nvCxnSpPr>
          <p:cNvPr id="28" name="AutoShape 40">
            <a:extLst>
              <a:ext uri="{FF2B5EF4-FFF2-40B4-BE49-F238E27FC236}">
                <a16:creationId xmlns:a16="http://schemas.microsoft.com/office/drawing/2014/main" id="{A4ECDEC0-592B-49DC-BA89-716EDBE64983}"/>
              </a:ext>
            </a:extLst>
          </p:cNvPr>
          <p:cNvCxnSpPr>
            <a:cxnSpLocks noChangeShapeType="1"/>
            <a:stCxn id="23" idx="4"/>
            <a:endCxn id="24" idx="0"/>
          </p:cNvCxnSpPr>
          <p:nvPr/>
        </p:nvCxnSpPr>
        <p:spPr bwMode="auto">
          <a:xfrm>
            <a:off x="6893173" y="2739899"/>
            <a:ext cx="1588"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29" name="AutoShape 41">
            <a:extLst>
              <a:ext uri="{FF2B5EF4-FFF2-40B4-BE49-F238E27FC236}">
                <a16:creationId xmlns:a16="http://schemas.microsoft.com/office/drawing/2014/main" id="{B39419FC-17DF-40BA-9E5E-47B17D8F2C06}"/>
              </a:ext>
            </a:extLst>
          </p:cNvPr>
          <p:cNvCxnSpPr>
            <a:cxnSpLocks noChangeShapeType="1"/>
            <a:stCxn id="24" idx="4"/>
            <a:endCxn id="25" idx="0"/>
          </p:cNvCxnSpPr>
          <p:nvPr/>
        </p:nvCxnSpPr>
        <p:spPr bwMode="auto">
          <a:xfrm>
            <a:off x="6894761" y="3519361"/>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30" name="AutoShape 42">
            <a:extLst>
              <a:ext uri="{FF2B5EF4-FFF2-40B4-BE49-F238E27FC236}">
                <a16:creationId xmlns:a16="http://schemas.microsoft.com/office/drawing/2014/main" id="{04641F75-7506-443F-83CA-36C861AAFD39}"/>
              </a:ext>
            </a:extLst>
          </p:cNvPr>
          <p:cNvCxnSpPr>
            <a:cxnSpLocks noChangeShapeType="1"/>
            <a:stCxn id="25" idx="4"/>
            <a:endCxn id="26" idx="0"/>
          </p:cNvCxnSpPr>
          <p:nvPr/>
        </p:nvCxnSpPr>
        <p:spPr bwMode="auto">
          <a:xfrm>
            <a:off x="6894761" y="4300411"/>
            <a:ext cx="1587"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31" name="AutoShape 43">
            <a:extLst>
              <a:ext uri="{FF2B5EF4-FFF2-40B4-BE49-F238E27FC236}">
                <a16:creationId xmlns:a16="http://schemas.microsoft.com/office/drawing/2014/main" id="{58A21BCF-EF26-49AD-8B31-049716D24535}"/>
              </a:ext>
            </a:extLst>
          </p:cNvPr>
          <p:cNvCxnSpPr>
            <a:cxnSpLocks noChangeShapeType="1"/>
            <a:stCxn id="26" idx="4"/>
            <a:endCxn id="27" idx="0"/>
          </p:cNvCxnSpPr>
          <p:nvPr/>
        </p:nvCxnSpPr>
        <p:spPr bwMode="auto">
          <a:xfrm flipH="1">
            <a:off x="6894761" y="5205286"/>
            <a:ext cx="1587" cy="169863"/>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32" name="Text Box 27">
            <a:extLst>
              <a:ext uri="{FF2B5EF4-FFF2-40B4-BE49-F238E27FC236}">
                <a16:creationId xmlns:a16="http://schemas.microsoft.com/office/drawing/2014/main" id="{A0E2D5DB-57A8-4AF8-B9BA-368935F97A0B}"/>
              </a:ext>
            </a:extLst>
          </p:cNvPr>
          <p:cNvSpPr txBox="1">
            <a:spLocks noChangeArrowheads="1"/>
          </p:cNvSpPr>
          <p:nvPr/>
        </p:nvSpPr>
        <p:spPr bwMode="auto">
          <a:xfrm>
            <a:off x="4994523" y="1774699"/>
            <a:ext cx="373856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200" b="1" i="1">
                <a:solidFill>
                  <a:srgbClr val="4D4D4C"/>
                </a:solidFill>
                <a:cs typeface="+mn-cs"/>
              </a:rPr>
              <a:t>Indirizzamento esito verso il beneficiario</a:t>
            </a:r>
          </a:p>
          <a:p>
            <a:pPr algn="ctr">
              <a:lnSpc>
                <a:spcPct val="90000"/>
              </a:lnSpc>
              <a:defRPr/>
            </a:pPr>
            <a:r>
              <a:rPr lang="it-IT" sz="1200" b="1" i="1">
                <a:solidFill>
                  <a:srgbClr val="4D4D4C"/>
                </a:solidFill>
                <a:cs typeface="+mn-cs"/>
              </a:rPr>
              <a:t>Banca Passiva Ordinante </a:t>
            </a:r>
            <a:r>
              <a:rPr lang="it-IT" sz="1200" b="1" i="1">
                <a:solidFill>
                  <a:srgbClr val="4D4D4C"/>
                </a:solidFill>
                <a:cs typeface="Arial" charset="0"/>
              </a:rPr>
              <a:t>►</a:t>
            </a:r>
            <a:r>
              <a:rPr lang="it-IT" sz="1200" b="1" i="1">
                <a:solidFill>
                  <a:srgbClr val="4D4D4C"/>
                </a:solidFill>
                <a:cs typeface="+mn-cs"/>
              </a:rPr>
              <a:t> Banca Gateway per</a:t>
            </a:r>
            <a:r>
              <a:rPr lang="it-IT" sz="1200" b="1" i="1" u="sng">
                <a:solidFill>
                  <a:srgbClr val="4D4D4C"/>
                </a:solidFill>
                <a:cs typeface="+mn-cs"/>
              </a:rPr>
              <a:t> messaggio 10</a:t>
            </a:r>
          </a:p>
        </p:txBody>
      </p:sp>
    </p:spTree>
    <p:extLst>
      <p:ext uri="{BB962C8B-B14F-4D97-AF65-F5344CB8AC3E}">
        <p14:creationId xmlns:p14="http://schemas.microsoft.com/office/powerpoint/2010/main" val="8413790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DE5927C7-CEDE-458C-90A8-057082B974EF}"/>
              </a:ext>
            </a:extLst>
          </p:cNvPr>
          <p:cNvSpPr txBox="1">
            <a:spLocks noChangeArrowheads="1"/>
          </p:cNvSpPr>
          <p:nvPr/>
        </p:nvSpPr>
        <p:spPr bwMode="auto">
          <a:xfrm>
            <a:off x="694680" y="947675"/>
            <a:ext cx="734481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Analisi del workflow di servizio – </a:t>
            </a:r>
            <a:r>
              <a:rPr lang="it-IT" sz="1200" i="1" dirty="0">
                <a:solidFill>
                  <a:srgbClr val="EF7918"/>
                </a:solidFill>
                <a:latin typeface="Verdana" panose="020B0604030504040204" pitchFamily="34" charset="0"/>
                <a:cs typeface="Arial"/>
              </a:rPr>
              <a:t>Indirizzamento Esito verso Ordinante e Beneficiario</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8" name="Rectangle 2">
            <a:extLst>
              <a:ext uri="{FF2B5EF4-FFF2-40B4-BE49-F238E27FC236}">
                <a16:creationId xmlns:a16="http://schemas.microsoft.com/office/drawing/2014/main" id="{C1FB9808-8CA1-4A81-85D5-5AC913266A4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3" name="Rectangle 5">
            <a:extLst>
              <a:ext uri="{FF2B5EF4-FFF2-40B4-BE49-F238E27FC236}">
                <a16:creationId xmlns:a16="http://schemas.microsoft.com/office/drawing/2014/main" id="{103415B7-3163-40B2-83D9-550583CEDB73}"/>
              </a:ext>
            </a:extLst>
          </p:cNvPr>
          <p:cNvSpPr>
            <a:spLocks noChangeArrowheads="1"/>
          </p:cNvSpPr>
          <p:nvPr/>
        </p:nvSpPr>
        <p:spPr bwMode="auto">
          <a:xfrm>
            <a:off x="738312" y="1772816"/>
            <a:ext cx="4049712" cy="4352925"/>
          </a:xfrm>
          <a:prstGeom prst="rect">
            <a:avLst/>
          </a:prstGeom>
          <a:solidFill>
            <a:schemeClr val="bg1"/>
          </a:solidFill>
          <a:ln w="19050">
            <a:solidFill>
              <a:srgbClr val="18367E"/>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34" name="Oval 18">
            <a:extLst>
              <a:ext uri="{FF2B5EF4-FFF2-40B4-BE49-F238E27FC236}">
                <a16:creationId xmlns:a16="http://schemas.microsoft.com/office/drawing/2014/main" id="{A7501EE7-C325-423B-B302-932D4CC954F2}"/>
              </a:ext>
            </a:extLst>
          </p:cNvPr>
          <p:cNvSpPr>
            <a:spLocks noChangeArrowheads="1"/>
          </p:cNvSpPr>
          <p:nvPr/>
        </p:nvSpPr>
        <p:spPr bwMode="auto">
          <a:xfrm>
            <a:off x="2294062" y="2414166"/>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35" name="Oval 19">
            <a:extLst>
              <a:ext uri="{FF2B5EF4-FFF2-40B4-BE49-F238E27FC236}">
                <a16:creationId xmlns:a16="http://schemas.microsoft.com/office/drawing/2014/main" id="{5BB94452-8579-48CE-8850-2AD7244FBC5E}"/>
              </a:ext>
            </a:extLst>
          </p:cNvPr>
          <p:cNvSpPr>
            <a:spLocks noChangeArrowheads="1"/>
          </p:cNvSpPr>
          <p:nvPr/>
        </p:nvSpPr>
        <p:spPr bwMode="auto">
          <a:xfrm>
            <a:off x="1776537" y="3126953"/>
            <a:ext cx="1890712"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o=CUC Banca Proponente</a:t>
            </a:r>
          </a:p>
          <a:p>
            <a:pPr algn="ctr">
              <a:lnSpc>
                <a:spcPct val="90000"/>
              </a:lnSpc>
              <a:defRPr/>
            </a:pPr>
            <a:r>
              <a:rPr lang="it-IT" sz="1000" b="1">
                <a:solidFill>
                  <a:srgbClr val="FFFFFF"/>
                </a:solidFill>
                <a:latin typeface="Arial" charset="0"/>
                <a:cs typeface="+mn-cs"/>
              </a:rPr>
              <a:t>Ordinante</a:t>
            </a:r>
          </a:p>
        </p:txBody>
      </p:sp>
      <p:sp>
        <p:nvSpPr>
          <p:cNvPr id="36" name="Oval 20">
            <a:extLst>
              <a:ext uri="{FF2B5EF4-FFF2-40B4-BE49-F238E27FC236}">
                <a16:creationId xmlns:a16="http://schemas.microsoft.com/office/drawing/2014/main" id="{67548A90-2DEE-4FBD-971B-BF1AAD15F62A}"/>
              </a:ext>
            </a:extLst>
          </p:cNvPr>
          <p:cNvSpPr>
            <a:spLocks noChangeArrowheads="1"/>
          </p:cNvSpPr>
          <p:nvPr/>
        </p:nvSpPr>
        <p:spPr bwMode="auto">
          <a:xfrm>
            <a:off x="1957512" y="3908003"/>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CBI </a:t>
            </a:r>
          </a:p>
        </p:txBody>
      </p:sp>
      <p:sp>
        <p:nvSpPr>
          <p:cNvPr id="37" name="Oval 21">
            <a:extLst>
              <a:ext uri="{FF2B5EF4-FFF2-40B4-BE49-F238E27FC236}">
                <a16:creationId xmlns:a16="http://schemas.microsoft.com/office/drawing/2014/main" id="{724B3BBF-17B8-4CC5-9D9F-8A581A181C78}"/>
              </a:ext>
            </a:extLst>
          </p:cNvPr>
          <p:cNvSpPr>
            <a:spLocks noChangeArrowheads="1"/>
          </p:cNvSpPr>
          <p:nvPr/>
        </p:nvSpPr>
        <p:spPr bwMode="auto">
          <a:xfrm>
            <a:off x="1957512" y="4687466"/>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profilati</a:t>
            </a:r>
          </a:p>
        </p:txBody>
      </p:sp>
      <p:cxnSp>
        <p:nvCxnSpPr>
          <p:cNvPr id="38" name="AutoShape 23">
            <a:extLst>
              <a:ext uri="{FF2B5EF4-FFF2-40B4-BE49-F238E27FC236}">
                <a16:creationId xmlns:a16="http://schemas.microsoft.com/office/drawing/2014/main" id="{8134B22C-47F1-48D8-A9B4-35BFBF80BF52}"/>
              </a:ext>
            </a:extLst>
          </p:cNvPr>
          <p:cNvCxnSpPr>
            <a:cxnSpLocks noChangeShapeType="1"/>
            <a:stCxn id="34" idx="4"/>
            <a:endCxn id="35" idx="0"/>
          </p:cNvCxnSpPr>
          <p:nvPr/>
        </p:nvCxnSpPr>
        <p:spPr bwMode="auto">
          <a:xfrm>
            <a:off x="2713162" y="2823741"/>
            <a:ext cx="9525"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39" name="AutoShape 24">
            <a:extLst>
              <a:ext uri="{FF2B5EF4-FFF2-40B4-BE49-F238E27FC236}">
                <a16:creationId xmlns:a16="http://schemas.microsoft.com/office/drawing/2014/main" id="{262A03E6-E096-44F8-BC45-D858713DD96F}"/>
              </a:ext>
            </a:extLst>
          </p:cNvPr>
          <p:cNvCxnSpPr>
            <a:cxnSpLocks noChangeShapeType="1"/>
            <a:stCxn id="35" idx="4"/>
            <a:endCxn id="36" idx="0"/>
          </p:cNvCxnSpPr>
          <p:nvPr/>
        </p:nvCxnSpPr>
        <p:spPr bwMode="auto">
          <a:xfrm flipH="1">
            <a:off x="2714749" y="3603203"/>
            <a:ext cx="7938"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0" name="AutoShape 25">
            <a:extLst>
              <a:ext uri="{FF2B5EF4-FFF2-40B4-BE49-F238E27FC236}">
                <a16:creationId xmlns:a16="http://schemas.microsoft.com/office/drawing/2014/main" id="{F7B0D1F4-F8A4-4420-83AE-4C276E8EA8DD}"/>
              </a:ext>
            </a:extLst>
          </p:cNvPr>
          <p:cNvCxnSpPr>
            <a:cxnSpLocks noChangeShapeType="1"/>
            <a:stCxn id="36" idx="4"/>
            <a:endCxn id="37" idx="0"/>
          </p:cNvCxnSpPr>
          <p:nvPr/>
        </p:nvCxnSpPr>
        <p:spPr bwMode="auto">
          <a:xfrm>
            <a:off x="2714749" y="4384253"/>
            <a:ext cx="0"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1" name="AutoShape 26">
            <a:extLst>
              <a:ext uri="{FF2B5EF4-FFF2-40B4-BE49-F238E27FC236}">
                <a16:creationId xmlns:a16="http://schemas.microsoft.com/office/drawing/2014/main" id="{37DBABE3-D1FD-4240-8612-E768EE1C3B2B}"/>
              </a:ext>
            </a:extLst>
          </p:cNvPr>
          <p:cNvCxnSpPr>
            <a:cxnSpLocks noChangeShapeType="1"/>
            <a:stCxn id="37" idx="4"/>
            <a:endCxn id="53" idx="0"/>
          </p:cNvCxnSpPr>
          <p:nvPr/>
        </p:nvCxnSpPr>
        <p:spPr bwMode="auto">
          <a:xfrm>
            <a:off x="2714749" y="5163716"/>
            <a:ext cx="4763" cy="36353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42" name="Text Box 27">
            <a:extLst>
              <a:ext uri="{FF2B5EF4-FFF2-40B4-BE49-F238E27FC236}">
                <a16:creationId xmlns:a16="http://schemas.microsoft.com/office/drawing/2014/main" id="{3CD10551-F02C-437E-BC28-8B556D905F66}"/>
              </a:ext>
            </a:extLst>
          </p:cNvPr>
          <p:cNvSpPr txBox="1">
            <a:spLocks noChangeArrowheads="1"/>
          </p:cNvSpPr>
          <p:nvPr/>
        </p:nvSpPr>
        <p:spPr bwMode="auto">
          <a:xfrm>
            <a:off x="870074" y="1841078"/>
            <a:ext cx="373856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200" b="1" i="1">
                <a:solidFill>
                  <a:srgbClr val="4D4D4C"/>
                </a:solidFill>
                <a:cs typeface="+mn-cs"/>
              </a:rPr>
              <a:t>Indirizzamento esito verso il beneficiario</a:t>
            </a:r>
          </a:p>
          <a:p>
            <a:pPr algn="ctr">
              <a:lnSpc>
                <a:spcPct val="90000"/>
              </a:lnSpc>
              <a:defRPr/>
            </a:pPr>
            <a:r>
              <a:rPr lang="it-IT" sz="1200" b="1" i="1">
                <a:solidFill>
                  <a:srgbClr val="4D4D4C"/>
                </a:solidFill>
                <a:cs typeface="+mn-cs"/>
              </a:rPr>
              <a:t>Banca Passiva Ordinante </a:t>
            </a:r>
            <a:r>
              <a:rPr lang="it-IT" sz="1200" b="1" i="1">
                <a:solidFill>
                  <a:srgbClr val="4D4D4C"/>
                </a:solidFill>
                <a:cs typeface="Arial" charset="0"/>
              </a:rPr>
              <a:t>►</a:t>
            </a:r>
            <a:r>
              <a:rPr lang="it-IT" sz="1200" b="1" i="1">
                <a:solidFill>
                  <a:srgbClr val="4D4D4C"/>
                </a:solidFill>
                <a:cs typeface="+mn-cs"/>
              </a:rPr>
              <a:t> Banca Proponente ordinante per </a:t>
            </a:r>
            <a:r>
              <a:rPr lang="it-IT" sz="1200" b="1" i="1" u="sng">
                <a:solidFill>
                  <a:srgbClr val="4D4D4C"/>
                </a:solidFill>
                <a:cs typeface="+mn-cs"/>
              </a:rPr>
              <a:t>messaggio 10</a:t>
            </a:r>
          </a:p>
        </p:txBody>
      </p:sp>
      <p:sp>
        <p:nvSpPr>
          <p:cNvPr id="43" name="Rectangle 5">
            <a:extLst>
              <a:ext uri="{FF2B5EF4-FFF2-40B4-BE49-F238E27FC236}">
                <a16:creationId xmlns:a16="http://schemas.microsoft.com/office/drawing/2014/main" id="{D7B0144A-1376-4B82-A933-CC53156A5291}"/>
              </a:ext>
            </a:extLst>
          </p:cNvPr>
          <p:cNvSpPr>
            <a:spLocks noChangeArrowheads="1"/>
          </p:cNvSpPr>
          <p:nvPr/>
        </p:nvSpPr>
        <p:spPr bwMode="auto">
          <a:xfrm>
            <a:off x="4788024" y="1772816"/>
            <a:ext cx="4049713" cy="4352925"/>
          </a:xfrm>
          <a:prstGeom prst="rect">
            <a:avLst/>
          </a:prstGeom>
          <a:solidFill>
            <a:schemeClr val="bg1"/>
          </a:solidFill>
          <a:ln w="19050">
            <a:solidFill>
              <a:srgbClr val="18367E"/>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44" name="Oval 18">
            <a:extLst>
              <a:ext uri="{FF2B5EF4-FFF2-40B4-BE49-F238E27FC236}">
                <a16:creationId xmlns:a16="http://schemas.microsoft.com/office/drawing/2014/main" id="{66EF6480-266A-4D3A-9A9F-75AFA7B86678}"/>
              </a:ext>
            </a:extLst>
          </p:cNvPr>
          <p:cNvSpPr>
            <a:spLocks noChangeArrowheads="1"/>
          </p:cNvSpPr>
          <p:nvPr/>
        </p:nvSpPr>
        <p:spPr bwMode="auto">
          <a:xfrm>
            <a:off x="6485062" y="2414166"/>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45" name="Oval 19">
            <a:extLst>
              <a:ext uri="{FF2B5EF4-FFF2-40B4-BE49-F238E27FC236}">
                <a16:creationId xmlns:a16="http://schemas.microsoft.com/office/drawing/2014/main" id="{02B9B2C9-556C-49AE-BD71-D17EECCD1803}"/>
              </a:ext>
            </a:extLst>
          </p:cNvPr>
          <p:cNvSpPr>
            <a:spLocks noChangeArrowheads="1"/>
          </p:cNvSpPr>
          <p:nvPr/>
        </p:nvSpPr>
        <p:spPr bwMode="auto">
          <a:xfrm>
            <a:off x="5959599" y="3126953"/>
            <a:ext cx="188912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o=CUC Banca Proponente</a:t>
            </a:r>
          </a:p>
          <a:p>
            <a:pPr algn="ctr">
              <a:lnSpc>
                <a:spcPct val="90000"/>
              </a:lnSpc>
              <a:defRPr/>
            </a:pPr>
            <a:r>
              <a:rPr lang="it-IT" sz="1000" b="1">
                <a:solidFill>
                  <a:srgbClr val="FFFFFF"/>
                </a:solidFill>
                <a:latin typeface="Arial" charset="0"/>
                <a:cs typeface="+mn-cs"/>
              </a:rPr>
              <a:t>Beneficiario</a:t>
            </a:r>
          </a:p>
        </p:txBody>
      </p:sp>
      <p:sp>
        <p:nvSpPr>
          <p:cNvPr id="46" name="Oval 20">
            <a:extLst>
              <a:ext uri="{FF2B5EF4-FFF2-40B4-BE49-F238E27FC236}">
                <a16:creationId xmlns:a16="http://schemas.microsoft.com/office/drawing/2014/main" id="{02A4139E-9F19-4AD9-AAC4-8B7B5EB72175}"/>
              </a:ext>
            </a:extLst>
          </p:cNvPr>
          <p:cNvSpPr>
            <a:spLocks noChangeArrowheads="1"/>
          </p:cNvSpPr>
          <p:nvPr/>
        </p:nvSpPr>
        <p:spPr bwMode="auto">
          <a:xfrm>
            <a:off x="6146924" y="3908003"/>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CBI </a:t>
            </a:r>
          </a:p>
        </p:txBody>
      </p:sp>
      <p:sp>
        <p:nvSpPr>
          <p:cNvPr id="47" name="Oval 21">
            <a:extLst>
              <a:ext uri="{FF2B5EF4-FFF2-40B4-BE49-F238E27FC236}">
                <a16:creationId xmlns:a16="http://schemas.microsoft.com/office/drawing/2014/main" id="{80C3D986-4120-4D04-9F99-857D2BD83CB2}"/>
              </a:ext>
            </a:extLst>
          </p:cNvPr>
          <p:cNvSpPr>
            <a:spLocks noChangeArrowheads="1"/>
          </p:cNvSpPr>
          <p:nvPr/>
        </p:nvSpPr>
        <p:spPr bwMode="auto">
          <a:xfrm>
            <a:off x="6146924" y="4687466"/>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ou=servizi profilati</a:t>
            </a:r>
          </a:p>
        </p:txBody>
      </p:sp>
      <p:cxnSp>
        <p:nvCxnSpPr>
          <p:cNvPr id="48" name="AutoShape 23">
            <a:extLst>
              <a:ext uri="{FF2B5EF4-FFF2-40B4-BE49-F238E27FC236}">
                <a16:creationId xmlns:a16="http://schemas.microsoft.com/office/drawing/2014/main" id="{4A5E92DC-FF25-4289-8614-6AA0424544A0}"/>
              </a:ext>
            </a:extLst>
          </p:cNvPr>
          <p:cNvCxnSpPr>
            <a:cxnSpLocks noChangeShapeType="1"/>
            <a:stCxn id="44" idx="4"/>
            <a:endCxn id="45" idx="0"/>
          </p:cNvCxnSpPr>
          <p:nvPr/>
        </p:nvCxnSpPr>
        <p:spPr bwMode="auto">
          <a:xfrm>
            <a:off x="6904162" y="2823741"/>
            <a:ext cx="0"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9" name="AutoShape 24">
            <a:extLst>
              <a:ext uri="{FF2B5EF4-FFF2-40B4-BE49-F238E27FC236}">
                <a16:creationId xmlns:a16="http://schemas.microsoft.com/office/drawing/2014/main" id="{3DED541D-1D60-41C9-B938-F26FCCFE7AF8}"/>
              </a:ext>
            </a:extLst>
          </p:cNvPr>
          <p:cNvCxnSpPr>
            <a:cxnSpLocks noChangeShapeType="1"/>
            <a:stCxn id="45" idx="4"/>
            <a:endCxn id="46" idx="0"/>
          </p:cNvCxnSpPr>
          <p:nvPr/>
        </p:nvCxnSpPr>
        <p:spPr bwMode="auto">
          <a:xfrm>
            <a:off x="6904162" y="3603203"/>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50" name="AutoShape 25">
            <a:extLst>
              <a:ext uri="{FF2B5EF4-FFF2-40B4-BE49-F238E27FC236}">
                <a16:creationId xmlns:a16="http://schemas.microsoft.com/office/drawing/2014/main" id="{0E367F74-ED65-4B9F-98FC-312680EF9A49}"/>
              </a:ext>
            </a:extLst>
          </p:cNvPr>
          <p:cNvCxnSpPr>
            <a:cxnSpLocks noChangeShapeType="1"/>
            <a:stCxn id="46" idx="4"/>
            <a:endCxn id="47" idx="0"/>
          </p:cNvCxnSpPr>
          <p:nvPr/>
        </p:nvCxnSpPr>
        <p:spPr bwMode="auto">
          <a:xfrm>
            <a:off x="6904162" y="4384253"/>
            <a:ext cx="0"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51" name="AutoShape 26">
            <a:extLst>
              <a:ext uri="{FF2B5EF4-FFF2-40B4-BE49-F238E27FC236}">
                <a16:creationId xmlns:a16="http://schemas.microsoft.com/office/drawing/2014/main" id="{2C7E27D3-32AD-46CC-B09D-E73EC69220E6}"/>
              </a:ext>
            </a:extLst>
          </p:cNvPr>
          <p:cNvCxnSpPr>
            <a:cxnSpLocks noChangeShapeType="1"/>
            <a:stCxn id="47" idx="4"/>
            <a:endCxn id="54" idx="0"/>
          </p:cNvCxnSpPr>
          <p:nvPr/>
        </p:nvCxnSpPr>
        <p:spPr bwMode="auto">
          <a:xfrm>
            <a:off x="6904162" y="5163716"/>
            <a:ext cx="0" cy="36353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52" name="Text Box 27">
            <a:extLst>
              <a:ext uri="{FF2B5EF4-FFF2-40B4-BE49-F238E27FC236}">
                <a16:creationId xmlns:a16="http://schemas.microsoft.com/office/drawing/2014/main" id="{F174D064-7938-4766-95D1-405ACE237343}"/>
              </a:ext>
            </a:extLst>
          </p:cNvPr>
          <p:cNvSpPr txBox="1">
            <a:spLocks noChangeArrowheads="1"/>
          </p:cNvSpPr>
          <p:nvPr/>
        </p:nvSpPr>
        <p:spPr bwMode="auto">
          <a:xfrm>
            <a:off x="4878512" y="1861716"/>
            <a:ext cx="373856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200" b="1" i="1">
                <a:solidFill>
                  <a:srgbClr val="4D4D4C"/>
                </a:solidFill>
                <a:cs typeface="+mn-cs"/>
              </a:rPr>
              <a:t>Indirizzamento esito verso il beneficiario</a:t>
            </a:r>
          </a:p>
          <a:p>
            <a:pPr algn="ctr">
              <a:lnSpc>
                <a:spcPct val="90000"/>
              </a:lnSpc>
              <a:defRPr/>
            </a:pPr>
            <a:r>
              <a:rPr lang="it-IT" sz="1200" b="1" i="1">
                <a:solidFill>
                  <a:srgbClr val="4D4D4C"/>
                </a:solidFill>
                <a:cs typeface="+mn-cs"/>
              </a:rPr>
              <a:t>Banca Proponente Ordinante (Gateway) </a:t>
            </a:r>
            <a:r>
              <a:rPr lang="it-IT" sz="1200" b="1" i="1">
                <a:solidFill>
                  <a:srgbClr val="4D4D4C"/>
                </a:solidFill>
                <a:cs typeface="Arial" charset="0"/>
              </a:rPr>
              <a:t>►</a:t>
            </a:r>
            <a:r>
              <a:rPr lang="it-IT" sz="1200" b="1" i="1">
                <a:solidFill>
                  <a:srgbClr val="4D4D4C"/>
                </a:solidFill>
                <a:cs typeface="+mn-cs"/>
              </a:rPr>
              <a:t> Banca Proponente beneficiario per</a:t>
            </a:r>
            <a:r>
              <a:rPr lang="it-IT" sz="1200" b="1" i="1" u="sng">
                <a:solidFill>
                  <a:srgbClr val="4D4D4C"/>
                </a:solidFill>
                <a:cs typeface="+mn-cs"/>
              </a:rPr>
              <a:t> messaggio 10</a:t>
            </a:r>
          </a:p>
        </p:txBody>
      </p:sp>
      <p:sp>
        <p:nvSpPr>
          <p:cNvPr id="53" name="Oval 39">
            <a:extLst>
              <a:ext uri="{FF2B5EF4-FFF2-40B4-BE49-F238E27FC236}">
                <a16:creationId xmlns:a16="http://schemas.microsoft.com/office/drawing/2014/main" id="{DD50BF48-956C-4ABE-9C39-E67A4CBFAF35}"/>
              </a:ext>
            </a:extLst>
          </p:cNvPr>
          <p:cNvSpPr>
            <a:spLocks noChangeArrowheads="1"/>
          </p:cNvSpPr>
          <p:nvPr/>
        </p:nvSpPr>
        <p:spPr bwMode="auto">
          <a:xfrm>
            <a:off x="1908299" y="5536778"/>
            <a:ext cx="1620838" cy="466725"/>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cn=ESITO-BON-ORD-BEN</a:t>
            </a:r>
          </a:p>
        </p:txBody>
      </p:sp>
      <p:sp>
        <p:nvSpPr>
          <p:cNvPr id="54" name="Oval 39">
            <a:extLst>
              <a:ext uri="{FF2B5EF4-FFF2-40B4-BE49-F238E27FC236}">
                <a16:creationId xmlns:a16="http://schemas.microsoft.com/office/drawing/2014/main" id="{B2FF64B0-A5FD-4C25-8C3F-401016B76F1A}"/>
              </a:ext>
            </a:extLst>
          </p:cNvPr>
          <p:cNvSpPr>
            <a:spLocks noChangeArrowheads="1"/>
          </p:cNvSpPr>
          <p:nvPr/>
        </p:nvSpPr>
        <p:spPr bwMode="auto">
          <a:xfrm>
            <a:off x="6092949" y="5536778"/>
            <a:ext cx="1620838" cy="466725"/>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cn=ESITO-BON-ORD-BEN</a:t>
            </a:r>
          </a:p>
        </p:txBody>
      </p:sp>
      <p:sp>
        <p:nvSpPr>
          <p:cNvPr id="55" name="Rectangle 3">
            <a:extLst>
              <a:ext uri="{FF2B5EF4-FFF2-40B4-BE49-F238E27FC236}">
                <a16:creationId xmlns:a16="http://schemas.microsoft.com/office/drawing/2014/main" id="{5433988B-D59B-4DB6-856C-91AF5BD0F0FA}"/>
              </a:ext>
            </a:extLst>
          </p:cNvPr>
          <p:cNvSpPr>
            <a:spLocks noChangeArrowheads="1"/>
          </p:cNvSpPr>
          <p:nvPr/>
        </p:nvSpPr>
        <p:spPr bwMode="auto">
          <a:xfrm>
            <a:off x="738312" y="1366416"/>
            <a:ext cx="8099425"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a:solidFill>
                  <a:srgbClr val="FFFFFF"/>
                </a:solidFill>
                <a:latin typeface="Verdana" panose="020B0604030504040204" pitchFamily="34" charset="0"/>
                <a:ea typeface="Verdana" panose="020B0604030504040204" pitchFamily="34" charset="0"/>
              </a:rPr>
              <a:t>DIRECTORY CBI</a:t>
            </a:r>
          </a:p>
        </p:txBody>
      </p:sp>
    </p:spTree>
    <p:extLst>
      <p:ext uri="{BB962C8B-B14F-4D97-AF65-F5344CB8AC3E}">
        <p14:creationId xmlns:p14="http://schemas.microsoft.com/office/powerpoint/2010/main" val="287686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95736" y="2408012"/>
            <a:ext cx="5842867" cy="1664623"/>
          </a:xfrm>
          <a:prstGeom prst="rect">
            <a:avLst/>
          </a:prstGeom>
          <a:noFill/>
        </p:spPr>
        <p:txBody>
          <a:bodyPr wrap="square" rtlCol="0">
            <a:spAutoFit/>
          </a:bodyPr>
          <a:lstStyle/>
          <a:p>
            <a:pPr>
              <a:lnSpc>
                <a:spcPct val="150000"/>
              </a:lnSpc>
            </a:pPr>
            <a:r>
              <a:rPr lang="it-IT" sz="1400" b="1" dirty="0">
                <a:solidFill>
                  <a:srgbClr val="EF7918"/>
                </a:solidFill>
                <a:latin typeface="Verdana" charset="0"/>
                <a:ea typeface="Verdana" charset="0"/>
                <a:cs typeface="Verdana" charset="0"/>
              </a:rPr>
              <a:t>Workflow di servizio</a:t>
            </a:r>
          </a:p>
          <a:p>
            <a:pPr>
              <a:lnSpc>
                <a:spcPct val="150000"/>
              </a:lnSpc>
            </a:pPr>
            <a:endParaRPr lang="it-IT" sz="1400" dirty="0">
              <a:solidFill>
                <a:srgbClr val="4D4D4C"/>
              </a:solidFill>
              <a:latin typeface="Verdana" charset="0"/>
              <a:ea typeface="Verdana" charset="0"/>
              <a:cs typeface="Verdana" charset="0"/>
            </a:endParaRPr>
          </a:p>
          <a:p>
            <a:pPr>
              <a:lnSpc>
                <a:spcPct val="150000"/>
              </a:lnSpc>
            </a:pPr>
            <a:r>
              <a:rPr lang="it-IT" sz="1400" dirty="0">
                <a:solidFill>
                  <a:srgbClr val="4D4D4C"/>
                </a:solidFill>
                <a:latin typeface="Verdana" charset="0"/>
                <a:ea typeface="Verdana" charset="0"/>
                <a:cs typeface="Verdana" charset="0"/>
              </a:rPr>
              <a:t>Struttura dei messaggi veicolati</a:t>
            </a:r>
          </a:p>
          <a:p>
            <a:pPr>
              <a:lnSpc>
                <a:spcPct val="150000"/>
              </a:lnSpc>
            </a:pPr>
            <a:endParaRPr lang="it-IT" sz="1400" dirty="0">
              <a:solidFill>
                <a:srgbClr val="4D4D4C"/>
              </a:solidFill>
              <a:latin typeface="Verdana" charset="0"/>
              <a:ea typeface="Verdana" charset="0"/>
              <a:cs typeface="Verdana" charset="0"/>
            </a:endParaRPr>
          </a:p>
          <a:p>
            <a:pPr>
              <a:lnSpc>
                <a:spcPct val="150000"/>
              </a:lnSpc>
            </a:pPr>
            <a:r>
              <a:rPr lang="it-IT" sz="1400" dirty="0">
                <a:solidFill>
                  <a:srgbClr val="4D4D4C"/>
                </a:solidFill>
                <a:latin typeface="Verdana" charset="0"/>
                <a:ea typeface="Verdana" charset="0"/>
                <a:cs typeface="Verdana" charset="0"/>
              </a:rPr>
              <a:t>Tracciato dei messaggi veicolati</a:t>
            </a:r>
          </a:p>
        </p:txBody>
      </p:sp>
      <p:sp>
        <p:nvSpPr>
          <p:cNvPr id="3" name="CasellaDiTesto 2"/>
          <p:cNvSpPr txBox="1"/>
          <p:nvPr/>
        </p:nvSpPr>
        <p:spPr>
          <a:xfrm>
            <a:off x="539552" y="692696"/>
            <a:ext cx="4464496" cy="553998"/>
          </a:xfrm>
          <a:prstGeom prst="rect">
            <a:avLst/>
          </a:prstGeom>
          <a:noFill/>
        </p:spPr>
        <p:txBody>
          <a:bodyPr wrap="square" rtlCol="0">
            <a:spAutoFit/>
          </a:bodyPr>
          <a:lstStyle/>
          <a:p>
            <a:r>
              <a:rPr lang="en-GB" altLang="en-US" sz="3000" dirty="0" err="1">
                <a:solidFill>
                  <a:srgbClr val="EF7918"/>
                </a:solidFill>
                <a:latin typeface="Verdana" charset="0"/>
                <a:ea typeface="Verdana" charset="0"/>
                <a:cs typeface="Verdana" charset="0"/>
              </a:rPr>
              <a:t>Indice</a:t>
            </a:r>
            <a:endParaRPr lang="en-GB" altLang="en-US" sz="3000" dirty="0">
              <a:solidFill>
                <a:srgbClr val="EF7918"/>
              </a:solidFill>
              <a:latin typeface="Verdana" charset="0"/>
              <a:ea typeface="Verdana" charset="0"/>
              <a:cs typeface="Verdana" charset="0"/>
            </a:endParaRPr>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2505755"/>
            <a:ext cx="288032" cy="288032"/>
          </a:xfrm>
          <a:prstGeom prst="rect">
            <a:avLst/>
          </a:prstGeom>
        </p:spPr>
      </p:pic>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0080" y="3149099"/>
            <a:ext cx="288032" cy="288032"/>
          </a:xfrm>
          <a:prstGeom prst="rect">
            <a:avLst/>
          </a:prstGeom>
        </p:spPr>
      </p:pic>
      <p:pic>
        <p:nvPicPr>
          <p:cNvPr id="7" name="Immagin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3784603"/>
            <a:ext cx="288032" cy="288032"/>
          </a:xfrm>
          <a:prstGeom prst="rect">
            <a:avLst/>
          </a:prstGeom>
        </p:spPr>
      </p:pic>
      <p:sp>
        <p:nvSpPr>
          <p:cNvPr id="10" name="CasellaDiTesto 9">
            <a:extLst>
              <a:ext uri="{FF2B5EF4-FFF2-40B4-BE49-F238E27FC236}">
                <a16:creationId xmlns:a16="http://schemas.microsoft.com/office/drawing/2014/main" id="{96AA4B88-B8C5-4869-8D92-02ADEB60108A}"/>
              </a:ext>
            </a:extLst>
          </p:cNvPr>
          <p:cNvSpPr txBox="1"/>
          <p:nvPr/>
        </p:nvSpPr>
        <p:spPr>
          <a:xfrm>
            <a:off x="1619672" y="1766606"/>
            <a:ext cx="6192688" cy="400110"/>
          </a:xfrm>
          <a:prstGeom prst="rect">
            <a:avLst/>
          </a:prstGeom>
          <a:noFill/>
        </p:spPr>
        <p:txBody>
          <a:bodyPr wrap="square" rtlCol="0">
            <a:spAutoFit/>
          </a:bodyPr>
          <a:lstStyle/>
          <a:p>
            <a:r>
              <a:rPr lang="it-IT" altLang="en-US" sz="2000" dirty="0">
                <a:solidFill>
                  <a:srgbClr val="EF7918"/>
                </a:solidFill>
                <a:latin typeface="Verdana" charset="0"/>
                <a:ea typeface="Verdana" charset="0"/>
                <a:cs typeface="Verdana" charset="0"/>
              </a:rPr>
              <a:t>Funzione CBI “Disposizioni di pagamento XML”</a:t>
            </a:r>
          </a:p>
        </p:txBody>
      </p:sp>
    </p:spTree>
    <p:extLst>
      <p:ext uri="{BB962C8B-B14F-4D97-AF65-F5344CB8AC3E}">
        <p14:creationId xmlns:p14="http://schemas.microsoft.com/office/powerpoint/2010/main" val="941991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95736" y="2408012"/>
            <a:ext cx="5842867" cy="1664623"/>
          </a:xfrm>
          <a:prstGeom prst="rect">
            <a:avLst/>
          </a:prstGeom>
          <a:noFill/>
        </p:spPr>
        <p:txBody>
          <a:bodyPr wrap="square" rtlCol="0">
            <a:spAutoFit/>
          </a:bodyPr>
          <a:lstStyle/>
          <a:p>
            <a:pPr>
              <a:lnSpc>
                <a:spcPct val="150000"/>
              </a:lnSpc>
            </a:pPr>
            <a:r>
              <a:rPr lang="it-IT" sz="1400" dirty="0">
                <a:solidFill>
                  <a:srgbClr val="4D4D4C"/>
                </a:solidFill>
                <a:latin typeface="Verdana" charset="0"/>
                <a:ea typeface="Verdana" charset="0"/>
                <a:cs typeface="Verdana" charset="0"/>
              </a:rPr>
              <a:t>Workflow di servizio</a:t>
            </a:r>
          </a:p>
          <a:p>
            <a:pPr>
              <a:lnSpc>
                <a:spcPct val="150000"/>
              </a:lnSpc>
            </a:pPr>
            <a:endParaRPr lang="it-IT" sz="1400" dirty="0">
              <a:solidFill>
                <a:srgbClr val="4D4D4C"/>
              </a:solidFill>
              <a:latin typeface="Verdana" charset="0"/>
              <a:ea typeface="Verdana" charset="0"/>
              <a:cs typeface="Verdana" charset="0"/>
            </a:endParaRPr>
          </a:p>
          <a:p>
            <a:pPr>
              <a:lnSpc>
                <a:spcPct val="150000"/>
              </a:lnSpc>
            </a:pPr>
            <a:r>
              <a:rPr lang="it-IT" sz="1400" b="1" dirty="0">
                <a:solidFill>
                  <a:srgbClr val="EF7918"/>
                </a:solidFill>
                <a:latin typeface="Verdana" charset="0"/>
                <a:ea typeface="Verdana" charset="0"/>
                <a:cs typeface="Verdana" charset="0"/>
              </a:rPr>
              <a:t>Struttura dei messaggi veicolati</a:t>
            </a:r>
          </a:p>
          <a:p>
            <a:pPr>
              <a:lnSpc>
                <a:spcPct val="150000"/>
              </a:lnSpc>
            </a:pPr>
            <a:endParaRPr lang="it-IT" sz="1400" dirty="0">
              <a:solidFill>
                <a:srgbClr val="4D4D4C"/>
              </a:solidFill>
              <a:latin typeface="Verdana" charset="0"/>
              <a:ea typeface="Verdana" charset="0"/>
              <a:cs typeface="Verdana" charset="0"/>
            </a:endParaRPr>
          </a:p>
          <a:p>
            <a:pPr>
              <a:lnSpc>
                <a:spcPct val="150000"/>
              </a:lnSpc>
            </a:pPr>
            <a:r>
              <a:rPr lang="it-IT" sz="1400" dirty="0">
                <a:solidFill>
                  <a:srgbClr val="4D4D4C"/>
                </a:solidFill>
                <a:latin typeface="Verdana" charset="0"/>
                <a:ea typeface="Verdana" charset="0"/>
                <a:cs typeface="Verdana" charset="0"/>
              </a:rPr>
              <a:t>Tracciato dei messaggi veicolati</a:t>
            </a:r>
          </a:p>
        </p:txBody>
      </p:sp>
      <p:sp>
        <p:nvSpPr>
          <p:cNvPr id="3" name="CasellaDiTesto 2"/>
          <p:cNvSpPr txBox="1"/>
          <p:nvPr/>
        </p:nvSpPr>
        <p:spPr>
          <a:xfrm>
            <a:off x="539552" y="692696"/>
            <a:ext cx="4464496" cy="553998"/>
          </a:xfrm>
          <a:prstGeom prst="rect">
            <a:avLst/>
          </a:prstGeom>
          <a:noFill/>
        </p:spPr>
        <p:txBody>
          <a:bodyPr wrap="square" rtlCol="0">
            <a:spAutoFit/>
          </a:bodyPr>
          <a:lstStyle/>
          <a:p>
            <a:r>
              <a:rPr lang="en-GB" altLang="en-US" sz="3000" dirty="0" err="1">
                <a:solidFill>
                  <a:srgbClr val="EF7918"/>
                </a:solidFill>
                <a:latin typeface="Verdana" charset="0"/>
                <a:ea typeface="Verdana" charset="0"/>
                <a:cs typeface="Verdana" charset="0"/>
              </a:rPr>
              <a:t>Indice</a:t>
            </a:r>
            <a:endParaRPr lang="en-GB" altLang="en-US" sz="3000" dirty="0">
              <a:solidFill>
                <a:srgbClr val="EF7918"/>
              </a:solidFill>
              <a:latin typeface="Verdana" charset="0"/>
              <a:ea typeface="Verdana" charset="0"/>
              <a:cs typeface="Verdana" charset="0"/>
            </a:endParaRPr>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2505755"/>
            <a:ext cx="288032" cy="288032"/>
          </a:xfrm>
          <a:prstGeom prst="rect">
            <a:avLst/>
          </a:prstGeom>
        </p:spPr>
      </p:pic>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3149966"/>
            <a:ext cx="288032" cy="288032"/>
          </a:xfrm>
          <a:prstGeom prst="rect">
            <a:avLst/>
          </a:prstGeom>
        </p:spPr>
      </p:pic>
      <p:pic>
        <p:nvPicPr>
          <p:cNvPr id="7" name="Immagin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3784603"/>
            <a:ext cx="288032" cy="288032"/>
          </a:xfrm>
          <a:prstGeom prst="rect">
            <a:avLst/>
          </a:prstGeom>
        </p:spPr>
      </p:pic>
      <p:sp>
        <p:nvSpPr>
          <p:cNvPr id="10" name="CasellaDiTesto 9">
            <a:extLst>
              <a:ext uri="{FF2B5EF4-FFF2-40B4-BE49-F238E27FC236}">
                <a16:creationId xmlns:a16="http://schemas.microsoft.com/office/drawing/2014/main" id="{96AA4B88-B8C5-4869-8D92-02ADEB60108A}"/>
              </a:ext>
            </a:extLst>
          </p:cNvPr>
          <p:cNvSpPr txBox="1"/>
          <p:nvPr/>
        </p:nvSpPr>
        <p:spPr>
          <a:xfrm>
            <a:off x="1619672" y="1766606"/>
            <a:ext cx="6192688" cy="400110"/>
          </a:xfrm>
          <a:prstGeom prst="rect">
            <a:avLst/>
          </a:prstGeom>
          <a:noFill/>
        </p:spPr>
        <p:txBody>
          <a:bodyPr wrap="square" rtlCol="0">
            <a:spAutoFit/>
          </a:bodyPr>
          <a:lstStyle/>
          <a:p>
            <a:r>
              <a:rPr lang="it-IT" altLang="en-US" sz="2000" dirty="0">
                <a:solidFill>
                  <a:srgbClr val="EF7918"/>
                </a:solidFill>
                <a:latin typeface="Verdana" charset="0"/>
                <a:ea typeface="Verdana" charset="0"/>
                <a:cs typeface="Verdana" charset="0"/>
              </a:rPr>
              <a:t>Funzione CBI “Disposizioni di pagamento XML”</a:t>
            </a:r>
          </a:p>
        </p:txBody>
      </p:sp>
    </p:spTree>
    <p:extLst>
      <p:ext uri="{BB962C8B-B14F-4D97-AF65-F5344CB8AC3E}">
        <p14:creationId xmlns:p14="http://schemas.microsoft.com/office/powerpoint/2010/main" val="2847219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CC069F5-DC88-4945-8C89-A529572A55EE}"/>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638667BB-7BC2-436B-83C8-1ADA289625D6}"/>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2	Struttura dei messaggi veicolati – </a:t>
            </a:r>
            <a:r>
              <a:rPr lang="it-IT" b="0" dirty="0"/>
              <a:t>Richiesta di servizio</a:t>
            </a:r>
          </a:p>
        </p:txBody>
      </p:sp>
      <p:sp>
        <p:nvSpPr>
          <p:cNvPr id="4" name="Slide Number Placeholder 14">
            <a:extLst>
              <a:ext uri="{FF2B5EF4-FFF2-40B4-BE49-F238E27FC236}">
                <a16:creationId xmlns:a16="http://schemas.microsoft.com/office/drawing/2014/main" id="{D63AD180-9C88-406A-A966-B48302F82C17}"/>
              </a:ext>
            </a:extLst>
          </p:cNvPr>
          <p:cNvSpPr txBox="1">
            <a:spLocks/>
          </p:cNvSpPr>
          <p:nvPr/>
        </p:nvSpPr>
        <p:spPr bwMode="auto">
          <a:xfrm>
            <a:off x="7799908" y="6462146"/>
            <a:ext cx="1331913"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it-IT"/>
            </a:defPPr>
            <a:lvl1pPr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1pPr>
            <a:lvl2pPr marL="742950" indent="-28575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2pPr>
            <a:lvl3pPr marL="11430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3pPr>
            <a:lvl4pPr marL="16002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4pPr>
            <a:lvl5pPr marL="20574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5pPr>
            <a:lvl6pPr marL="25146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6pPr>
            <a:lvl7pPr marL="29718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7pPr>
            <a:lvl8pPr marL="34290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8pPr>
            <a:lvl9pPr marL="38862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9pPr>
          </a:lstStyle>
          <a:p>
            <a:pPr eaLnBrk="1" hangingPunct="1"/>
            <a:fld id="{18DD258F-EAD8-4103-B3C8-F4FD17437C7A}" type="slidenum">
              <a:rPr lang="it-IT" altLang="it-IT" sz="1200" smtClean="0">
                <a:solidFill>
                  <a:srgbClr val="004785"/>
                </a:solidFill>
                <a:ea typeface="Verdana" panose="020B0604030504040204" pitchFamily="34" charset="0"/>
              </a:rPr>
              <a:pPr eaLnBrk="1" hangingPunct="1"/>
              <a:t>21</a:t>
            </a:fld>
            <a:endParaRPr lang="it-IT" altLang="it-IT" sz="1200">
              <a:solidFill>
                <a:srgbClr val="004785"/>
              </a:solidFill>
              <a:ea typeface="Verdana" panose="020B0604030504040204" pitchFamily="34" charset="0"/>
            </a:endParaRPr>
          </a:p>
        </p:txBody>
      </p:sp>
      <p:sp>
        <p:nvSpPr>
          <p:cNvPr id="5" name="Rectangle 2">
            <a:extLst>
              <a:ext uri="{FF2B5EF4-FFF2-40B4-BE49-F238E27FC236}">
                <a16:creationId xmlns:a16="http://schemas.microsoft.com/office/drawing/2014/main" id="{F202D09F-761D-4184-A41A-A4C952E34D48}"/>
              </a:ext>
            </a:extLst>
          </p:cNvPr>
          <p:cNvSpPr>
            <a:spLocks noChangeArrowheads="1"/>
          </p:cNvSpPr>
          <p:nvPr/>
        </p:nvSpPr>
        <p:spPr bwMode="auto">
          <a:xfrm>
            <a:off x="125413" y="1235815"/>
            <a:ext cx="8328025" cy="1994007"/>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179388" indent="-179388" algn="just">
              <a:spcBef>
                <a:spcPct val="50000"/>
              </a:spcBef>
              <a:tabLst>
                <a:tab pos="625475" algn="l"/>
              </a:tabLst>
              <a:defRPr/>
            </a:pPr>
            <a:r>
              <a:rPr lang="it-IT" sz="1200" b="1" i="1" dirty="0">
                <a:solidFill>
                  <a:srgbClr val="4D4D4C"/>
                </a:solidFill>
                <a:latin typeface="Verdana" panose="020B0604030504040204" pitchFamily="34" charset="0"/>
                <a:ea typeface="Verdana" panose="020B0604030504040204" pitchFamily="34" charset="0"/>
              </a:rPr>
              <a:t>Messaggio fisico di richiesta servizio (richiesta servizio)</a:t>
            </a:r>
            <a:endParaRPr lang="it-IT" sz="1200" dirty="0">
              <a:solidFill>
                <a:srgbClr val="4D4D4C"/>
              </a:solidFill>
              <a:latin typeface="Verdana" panose="020B0604030504040204" pitchFamily="34" charset="0"/>
              <a:ea typeface="Verdana" panose="020B0604030504040204" pitchFamily="34" charset="0"/>
            </a:endParaRPr>
          </a:p>
          <a:p>
            <a:pPr marL="179388" indent="-179388" algn="just">
              <a:lnSpc>
                <a:spcPct val="110000"/>
              </a:lnSpc>
              <a:buFont typeface="Wingdings" pitchFamily="2" charset="2"/>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rPr>
              <a:t>Rappresenta il messaggio XML veicolato sulla rete CBI contenente uno o più messaggi logici</a:t>
            </a:r>
          </a:p>
          <a:p>
            <a:pPr marL="179388" indent="-179388" algn="just">
              <a:lnSpc>
                <a:spcPct val="110000"/>
              </a:lnSpc>
              <a:buFont typeface="Wingdings" pitchFamily="2" charset="2"/>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rPr>
              <a:t>Ogni messaggio di richiesta servizio risulta omogeneo per:</a:t>
            </a:r>
          </a:p>
          <a:p>
            <a:pPr marL="625475" lvl="1" indent="-177800" algn="just">
              <a:lnSpc>
                <a:spcPct val="11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rPr>
              <a:t>mittente “logico” (Banca Mittente)</a:t>
            </a:r>
          </a:p>
          <a:p>
            <a:pPr marL="625475" lvl="1" indent="-177800" algn="just">
              <a:lnSpc>
                <a:spcPct val="11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rPr>
              <a:t>destinatario “logico” (Banca Ricevente);</a:t>
            </a:r>
          </a:p>
          <a:p>
            <a:pPr marL="625475" lvl="1" indent="-177800" algn="just">
              <a:lnSpc>
                <a:spcPct val="11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rPr>
              <a:t>soggetto di riferimento del destinatario “logico” (es. STD, GPA);</a:t>
            </a:r>
          </a:p>
          <a:p>
            <a:pPr marL="625475" lvl="1" indent="-177800" algn="just">
              <a:lnSpc>
                <a:spcPct val="11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rPr>
              <a:t>indirizzo di Rete Logica del soggetto di riferimento;</a:t>
            </a:r>
          </a:p>
          <a:p>
            <a:pPr marL="625475" lvl="1" indent="-177800" algn="just">
              <a:lnSpc>
                <a:spcPct val="11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rPr>
              <a:t>tipologia di distinte ivi contenute *</a:t>
            </a:r>
          </a:p>
          <a:p>
            <a:pPr marL="179388" indent="-179388" algn="just">
              <a:lnSpc>
                <a:spcPct val="110000"/>
              </a:lnSpc>
              <a:buFont typeface="Wingdings" pitchFamily="2" charset="2"/>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rPr>
              <a:t>Ogni richiesta di servizio sarà veicolata in modalità </a:t>
            </a:r>
            <a:r>
              <a:rPr lang="it-IT" sz="1200" dirty="0" err="1">
                <a:solidFill>
                  <a:srgbClr val="4D4D4C"/>
                </a:solidFill>
                <a:latin typeface="Verdana" panose="020B0604030504040204" pitchFamily="34" charset="0"/>
                <a:ea typeface="Verdana" panose="020B0604030504040204" pitchFamily="34" charset="0"/>
              </a:rPr>
              <a:t>file+messaggio</a:t>
            </a:r>
            <a:r>
              <a:rPr lang="it-IT" sz="1200" dirty="0">
                <a:solidFill>
                  <a:srgbClr val="4D4D4C"/>
                </a:solidFill>
                <a:latin typeface="Verdana" panose="020B0604030504040204" pitchFamily="34" charset="0"/>
                <a:ea typeface="Verdana" panose="020B0604030504040204" pitchFamily="34" charset="0"/>
              </a:rPr>
              <a:t> qualora la dimensione della stessa superi 1MB</a:t>
            </a:r>
          </a:p>
        </p:txBody>
      </p:sp>
      <p:sp>
        <p:nvSpPr>
          <p:cNvPr id="6" name="Rectangle 84">
            <a:extLst>
              <a:ext uri="{FF2B5EF4-FFF2-40B4-BE49-F238E27FC236}">
                <a16:creationId xmlns:a16="http://schemas.microsoft.com/office/drawing/2014/main" id="{5D013757-0FD8-4065-B7F1-DD752B7E0D97}"/>
              </a:ext>
            </a:extLst>
          </p:cNvPr>
          <p:cNvSpPr/>
          <p:nvPr/>
        </p:nvSpPr>
        <p:spPr bwMode="auto">
          <a:xfrm>
            <a:off x="2467496" y="3225233"/>
            <a:ext cx="6550025" cy="3267075"/>
          </a:xfrm>
          <a:prstGeom prst="rect">
            <a:avLst/>
          </a:prstGeom>
          <a:solidFill>
            <a:schemeClr val="bg1">
              <a:lumMod val="85000"/>
            </a:schemeClr>
          </a:solidFill>
          <a:ln w="12700" cap="flat" cmpd="sng" algn="ctr">
            <a:noFill/>
            <a:prstDash val="solid"/>
            <a:round/>
            <a:headEnd type="none" w="med" len="med"/>
            <a:tailEnd type="none" w="med" len="med"/>
          </a:ln>
          <a:effectLst/>
        </p:spPr>
        <p:txBody>
          <a:bodyPr lIns="0" tIns="0" rIns="0" bIns="0" anchor="ctr"/>
          <a:lstStyle/>
          <a:p>
            <a:pPr eaLnBrk="1" hangingPunct="1">
              <a:spcBef>
                <a:spcPct val="50000"/>
              </a:spcBef>
              <a:defRPr/>
            </a:pPr>
            <a:endParaRPr lang="it-IT" sz="1200" dirty="0">
              <a:solidFill>
                <a:srgbClr val="004785"/>
              </a:solidFill>
              <a:latin typeface="Verdana" panose="020B0604030504040204" pitchFamily="34" charset="0"/>
              <a:ea typeface="Verdana" panose="020B0604030504040204" pitchFamily="34" charset="0"/>
            </a:endParaRPr>
          </a:p>
        </p:txBody>
      </p:sp>
      <p:sp>
        <p:nvSpPr>
          <p:cNvPr id="7" name="Rectangle 4">
            <a:extLst>
              <a:ext uri="{FF2B5EF4-FFF2-40B4-BE49-F238E27FC236}">
                <a16:creationId xmlns:a16="http://schemas.microsoft.com/office/drawing/2014/main" id="{5F127FAE-9DFC-453F-A781-10DCE296A249}"/>
              </a:ext>
            </a:extLst>
          </p:cNvPr>
          <p:cNvSpPr>
            <a:spLocks noChangeArrowheads="1"/>
          </p:cNvSpPr>
          <p:nvPr/>
        </p:nvSpPr>
        <p:spPr bwMode="auto">
          <a:xfrm>
            <a:off x="4162946" y="4990533"/>
            <a:ext cx="4738687" cy="1414463"/>
          </a:xfrm>
          <a:prstGeom prst="rect">
            <a:avLst/>
          </a:prstGeom>
          <a:solidFill>
            <a:srgbClr val="33CCCC"/>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8" name="Rectangle 86">
            <a:extLst>
              <a:ext uri="{FF2B5EF4-FFF2-40B4-BE49-F238E27FC236}">
                <a16:creationId xmlns:a16="http://schemas.microsoft.com/office/drawing/2014/main" id="{4A135E7C-67B1-4849-B3C8-0F379B4A03BA}"/>
              </a:ext>
            </a:extLst>
          </p:cNvPr>
          <p:cNvSpPr>
            <a:spLocks noChangeArrowheads="1"/>
          </p:cNvSpPr>
          <p:nvPr/>
        </p:nvSpPr>
        <p:spPr bwMode="auto">
          <a:xfrm>
            <a:off x="4967808" y="5463608"/>
            <a:ext cx="2960688" cy="400050"/>
          </a:xfrm>
          <a:prstGeom prst="rect">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sp>
        <p:nvSpPr>
          <p:cNvPr id="9" name="Rectangle 8">
            <a:extLst>
              <a:ext uri="{FF2B5EF4-FFF2-40B4-BE49-F238E27FC236}">
                <a16:creationId xmlns:a16="http://schemas.microsoft.com/office/drawing/2014/main" id="{547406A7-A02F-49FC-B110-99885132AB6C}"/>
              </a:ext>
            </a:extLst>
          </p:cNvPr>
          <p:cNvSpPr>
            <a:spLocks noChangeArrowheads="1"/>
          </p:cNvSpPr>
          <p:nvPr/>
        </p:nvSpPr>
        <p:spPr bwMode="auto">
          <a:xfrm>
            <a:off x="2521471" y="3330008"/>
            <a:ext cx="1646237" cy="269875"/>
          </a:xfrm>
          <a:prstGeom prst="rect">
            <a:avLst/>
          </a:prstGeom>
          <a:solidFill>
            <a:srgbClr val="0070C0"/>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&lt;CBI_BON_MSG&gt;</a:t>
            </a:r>
            <a:endParaRPr lang="it-IT" sz="1100" b="1">
              <a:solidFill>
                <a:srgbClr val="004785"/>
              </a:solidFill>
              <a:latin typeface="Verdana" panose="020B0604030504040204" pitchFamily="34" charset="0"/>
              <a:ea typeface="Verdana" panose="020B0604030504040204" pitchFamily="34" charset="0"/>
            </a:endParaRPr>
          </a:p>
        </p:txBody>
      </p:sp>
      <p:sp>
        <p:nvSpPr>
          <p:cNvPr id="10" name="Rectangle 8">
            <a:extLst>
              <a:ext uri="{FF2B5EF4-FFF2-40B4-BE49-F238E27FC236}">
                <a16:creationId xmlns:a16="http://schemas.microsoft.com/office/drawing/2014/main" id="{45ED432B-CD80-42AC-9079-5216551E2081}"/>
              </a:ext>
            </a:extLst>
          </p:cNvPr>
          <p:cNvSpPr>
            <a:spLocks noChangeArrowheads="1"/>
          </p:cNvSpPr>
          <p:nvPr/>
        </p:nvSpPr>
        <p:spPr bwMode="auto">
          <a:xfrm>
            <a:off x="3551758" y="3742758"/>
            <a:ext cx="1647825" cy="271463"/>
          </a:xfrm>
          <a:prstGeom prst="rect">
            <a:avLst/>
          </a:prstGeom>
          <a:solidFill>
            <a:srgbClr val="0070C0"/>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&lt;HTRT&gt;</a:t>
            </a:r>
            <a:endParaRPr lang="it-IT" sz="1100" b="1">
              <a:solidFill>
                <a:srgbClr val="004785"/>
              </a:solidFill>
              <a:latin typeface="Verdana" panose="020B0604030504040204" pitchFamily="34" charset="0"/>
              <a:ea typeface="Verdana" panose="020B0604030504040204" pitchFamily="34" charset="0"/>
            </a:endParaRPr>
          </a:p>
        </p:txBody>
      </p:sp>
      <p:sp>
        <p:nvSpPr>
          <p:cNvPr id="11" name="Rectangle 8">
            <a:extLst>
              <a:ext uri="{FF2B5EF4-FFF2-40B4-BE49-F238E27FC236}">
                <a16:creationId xmlns:a16="http://schemas.microsoft.com/office/drawing/2014/main" id="{AB790667-937F-42CC-A037-B9DA580CD417}"/>
              </a:ext>
            </a:extLst>
          </p:cNvPr>
          <p:cNvSpPr>
            <a:spLocks noChangeArrowheads="1"/>
          </p:cNvSpPr>
          <p:nvPr/>
        </p:nvSpPr>
        <p:spPr bwMode="auto">
          <a:xfrm>
            <a:off x="3551758" y="4160271"/>
            <a:ext cx="1647825" cy="268287"/>
          </a:xfrm>
          <a:prstGeom prst="rect">
            <a:avLst/>
          </a:prstGeom>
          <a:solidFill>
            <a:srgbClr val="0070C0"/>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&lt;HE2E&gt;</a:t>
            </a:r>
            <a:endParaRPr lang="it-IT" sz="1100" b="1">
              <a:solidFill>
                <a:srgbClr val="004785"/>
              </a:solidFill>
              <a:latin typeface="Verdana" panose="020B0604030504040204" pitchFamily="34" charset="0"/>
              <a:ea typeface="Verdana" panose="020B0604030504040204" pitchFamily="34" charset="0"/>
            </a:endParaRPr>
          </a:p>
        </p:txBody>
      </p:sp>
      <p:sp>
        <p:nvSpPr>
          <p:cNvPr id="12" name="TextBox 19">
            <a:extLst>
              <a:ext uri="{FF2B5EF4-FFF2-40B4-BE49-F238E27FC236}">
                <a16:creationId xmlns:a16="http://schemas.microsoft.com/office/drawing/2014/main" id="{6E715850-E118-4387-8F3A-C11D42F4DC8C}"/>
              </a:ext>
            </a:extLst>
          </p:cNvPr>
          <p:cNvSpPr txBox="1">
            <a:spLocks noChangeArrowheads="1"/>
          </p:cNvSpPr>
          <p:nvPr/>
        </p:nvSpPr>
        <p:spPr bwMode="auto">
          <a:xfrm>
            <a:off x="6253683" y="5074671"/>
            <a:ext cx="6511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[1..N]</a:t>
            </a:r>
          </a:p>
        </p:txBody>
      </p:sp>
      <p:sp>
        <p:nvSpPr>
          <p:cNvPr id="13" name="Rectangle 8">
            <a:extLst>
              <a:ext uri="{FF2B5EF4-FFF2-40B4-BE49-F238E27FC236}">
                <a16:creationId xmlns:a16="http://schemas.microsoft.com/office/drawing/2014/main" id="{7CD7C4C4-C13B-477C-A7DC-F607A83174AF}"/>
              </a:ext>
            </a:extLst>
          </p:cNvPr>
          <p:cNvSpPr>
            <a:spLocks noChangeArrowheads="1"/>
          </p:cNvSpPr>
          <p:nvPr/>
        </p:nvSpPr>
        <p:spPr bwMode="auto">
          <a:xfrm>
            <a:off x="3551758" y="4571433"/>
            <a:ext cx="1647825" cy="269875"/>
          </a:xfrm>
          <a:prstGeom prst="rect">
            <a:avLst/>
          </a:prstGeom>
          <a:solidFill>
            <a:srgbClr val="0070C0"/>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&lt;MSG_BODY&gt;</a:t>
            </a:r>
            <a:endParaRPr lang="it-IT" sz="1100" b="1">
              <a:solidFill>
                <a:srgbClr val="004785"/>
              </a:solidFill>
              <a:latin typeface="Verdana" panose="020B0604030504040204" pitchFamily="34" charset="0"/>
              <a:ea typeface="Verdana" panose="020B0604030504040204" pitchFamily="34" charset="0"/>
            </a:endParaRPr>
          </a:p>
        </p:txBody>
      </p:sp>
      <p:cxnSp>
        <p:nvCxnSpPr>
          <p:cNvPr id="14" name="AutoShape 127">
            <a:extLst>
              <a:ext uri="{FF2B5EF4-FFF2-40B4-BE49-F238E27FC236}">
                <a16:creationId xmlns:a16="http://schemas.microsoft.com/office/drawing/2014/main" id="{AF9E4A07-98D3-488D-8A18-E5585519B41C}"/>
              </a:ext>
            </a:extLst>
          </p:cNvPr>
          <p:cNvCxnSpPr>
            <a:cxnSpLocks noChangeShapeType="1"/>
            <a:stCxn id="9" idx="2"/>
            <a:endCxn id="13" idx="1"/>
          </p:cNvCxnSpPr>
          <p:nvPr/>
        </p:nvCxnSpPr>
        <p:spPr bwMode="auto">
          <a:xfrm rot="16200000" flipH="1">
            <a:off x="2894533" y="4050733"/>
            <a:ext cx="1108075" cy="2063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15" name="AutoShape 128">
            <a:extLst>
              <a:ext uri="{FF2B5EF4-FFF2-40B4-BE49-F238E27FC236}">
                <a16:creationId xmlns:a16="http://schemas.microsoft.com/office/drawing/2014/main" id="{18C27A95-24B4-4A22-92D8-7E858F3E1358}"/>
              </a:ext>
            </a:extLst>
          </p:cNvPr>
          <p:cNvCxnSpPr>
            <a:cxnSpLocks noChangeShapeType="1"/>
            <a:stCxn id="9" idx="2"/>
            <a:endCxn id="11" idx="1"/>
          </p:cNvCxnSpPr>
          <p:nvPr/>
        </p:nvCxnSpPr>
        <p:spPr bwMode="auto">
          <a:xfrm rot="16200000" flipH="1">
            <a:off x="3100908" y="3844358"/>
            <a:ext cx="695325" cy="2063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16" name="AutoShape 129">
            <a:extLst>
              <a:ext uri="{FF2B5EF4-FFF2-40B4-BE49-F238E27FC236}">
                <a16:creationId xmlns:a16="http://schemas.microsoft.com/office/drawing/2014/main" id="{53B94387-F3F6-4204-88F9-056810016F3B}"/>
              </a:ext>
            </a:extLst>
          </p:cNvPr>
          <p:cNvCxnSpPr>
            <a:cxnSpLocks noChangeShapeType="1"/>
            <a:stCxn id="9" idx="2"/>
            <a:endCxn id="10" idx="1"/>
          </p:cNvCxnSpPr>
          <p:nvPr/>
        </p:nvCxnSpPr>
        <p:spPr bwMode="auto">
          <a:xfrm rot="16200000" flipH="1">
            <a:off x="3308871" y="3636395"/>
            <a:ext cx="279400" cy="2063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17" name="TextBox 19">
            <a:extLst>
              <a:ext uri="{FF2B5EF4-FFF2-40B4-BE49-F238E27FC236}">
                <a16:creationId xmlns:a16="http://schemas.microsoft.com/office/drawing/2014/main" id="{5292BBE6-8994-4521-AAB9-ADED2D87AE0A}"/>
              </a:ext>
            </a:extLst>
          </p:cNvPr>
          <p:cNvSpPr txBox="1">
            <a:spLocks noChangeArrowheads="1"/>
          </p:cNvSpPr>
          <p:nvPr/>
        </p:nvSpPr>
        <p:spPr bwMode="auto">
          <a:xfrm>
            <a:off x="5174183" y="3736408"/>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18" name="TextBox 19">
            <a:extLst>
              <a:ext uri="{FF2B5EF4-FFF2-40B4-BE49-F238E27FC236}">
                <a16:creationId xmlns:a16="http://schemas.microsoft.com/office/drawing/2014/main" id="{4B4A7538-75AA-4566-9C6C-E8EEC9E94DFD}"/>
              </a:ext>
            </a:extLst>
          </p:cNvPr>
          <p:cNvSpPr txBox="1">
            <a:spLocks noChangeArrowheads="1"/>
          </p:cNvSpPr>
          <p:nvPr/>
        </p:nvSpPr>
        <p:spPr bwMode="auto">
          <a:xfrm>
            <a:off x="5182121" y="4153921"/>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19" name="TextBox 19">
            <a:extLst>
              <a:ext uri="{FF2B5EF4-FFF2-40B4-BE49-F238E27FC236}">
                <a16:creationId xmlns:a16="http://schemas.microsoft.com/office/drawing/2014/main" id="{1C79962A-A3AB-4D48-B65B-5C04F559314B}"/>
              </a:ext>
            </a:extLst>
          </p:cNvPr>
          <p:cNvSpPr txBox="1">
            <a:spLocks noChangeArrowheads="1"/>
          </p:cNvSpPr>
          <p:nvPr/>
        </p:nvSpPr>
        <p:spPr bwMode="auto">
          <a:xfrm>
            <a:off x="5185296" y="4558733"/>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20" name="TextBox 19">
            <a:extLst>
              <a:ext uri="{FF2B5EF4-FFF2-40B4-BE49-F238E27FC236}">
                <a16:creationId xmlns:a16="http://schemas.microsoft.com/office/drawing/2014/main" id="{AA297962-CD55-4E72-8A78-8D12BAED66FC}"/>
              </a:ext>
            </a:extLst>
          </p:cNvPr>
          <p:cNvSpPr txBox="1">
            <a:spLocks noChangeArrowheads="1"/>
          </p:cNvSpPr>
          <p:nvPr/>
        </p:nvSpPr>
        <p:spPr bwMode="auto">
          <a:xfrm>
            <a:off x="7209358" y="5549333"/>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i="1">
                <a:solidFill>
                  <a:srgbClr val="004785"/>
                </a:solidFill>
                <a:latin typeface="Verdana" panose="020B0604030504040204" pitchFamily="34" charset="0"/>
                <a:ea typeface="Verdana" panose="020B0604030504040204" pitchFamily="34" charset="0"/>
              </a:rPr>
              <a:t>[0..1]</a:t>
            </a:r>
          </a:p>
        </p:txBody>
      </p:sp>
      <p:sp>
        <p:nvSpPr>
          <p:cNvPr id="21" name="TextBox 20">
            <a:extLst>
              <a:ext uri="{FF2B5EF4-FFF2-40B4-BE49-F238E27FC236}">
                <a16:creationId xmlns:a16="http://schemas.microsoft.com/office/drawing/2014/main" id="{AB609B07-D1BF-4501-99ED-6EFA828AA836}"/>
              </a:ext>
            </a:extLst>
          </p:cNvPr>
          <p:cNvSpPr txBox="1">
            <a:spLocks noChangeArrowheads="1"/>
          </p:cNvSpPr>
          <p:nvPr/>
        </p:nvSpPr>
        <p:spPr bwMode="auto">
          <a:xfrm>
            <a:off x="7209358" y="5920808"/>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i="1">
                <a:solidFill>
                  <a:srgbClr val="004785"/>
                </a:solidFill>
                <a:latin typeface="Verdana" panose="020B0604030504040204" pitchFamily="34" charset="0"/>
                <a:ea typeface="Verdana" panose="020B0604030504040204" pitchFamily="34" charset="0"/>
              </a:rPr>
              <a:t>[0..1]</a:t>
            </a:r>
          </a:p>
        </p:txBody>
      </p:sp>
      <p:sp>
        <p:nvSpPr>
          <p:cNvPr id="22" name="Right Brace 21">
            <a:extLst>
              <a:ext uri="{FF2B5EF4-FFF2-40B4-BE49-F238E27FC236}">
                <a16:creationId xmlns:a16="http://schemas.microsoft.com/office/drawing/2014/main" id="{3FF18AE9-D40B-4423-84D8-73E7B3E277CD}"/>
              </a:ext>
            </a:extLst>
          </p:cNvPr>
          <p:cNvSpPr>
            <a:spLocks/>
          </p:cNvSpPr>
          <p:nvPr/>
        </p:nvSpPr>
        <p:spPr bwMode="auto">
          <a:xfrm>
            <a:off x="7649096" y="5539808"/>
            <a:ext cx="234950" cy="720725"/>
          </a:xfrm>
          <a:prstGeom prst="rightBrace">
            <a:avLst>
              <a:gd name="adj1" fmla="val 30463"/>
              <a:gd name="adj2" fmla="val 50000"/>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0F40B7BA-6C0A-4465-AB93-843E9D333F11}"/>
              </a:ext>
            </a:extLst>
          </p:cNvPr>
          <p:cNvSpPr txBox="1">
            <a:spLocks noChangeArrowheads="1"/>
          </p:cNvSpPr>
          <p:nvPr/>
        </p:nvSpPr>
        <p:spPr bwMode="auto">
          <a:xfrm>
            <a:off x="7839596" y="5771583"/>
            <a:ext cx="108234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100">
                <a:solidFill>
                  <a:srgbClr val="004785"/>
                </a:solidFill>
                <a:latin typeface="Verdana" panose="020B0604030504040204" pitchFamily="34" charset="0"/>
                <a:ea typeface="Verdana" panose="020B0604030504040204" pitchFamily="34" charset="0"/>
              </a:rPr>
              <a:t>OR esclusivo</a:t>
            </a:r>
          </a:p>
        </p:txBody>
      </p:sp>
      <p:sp>
        <p:nvSpPr>
          <p:cNvPr id="24" name="Rectangle 8">
            <a:extLst>
              <a:ext uri="{FF2B5EF4-FFF2-40B4-BE49-F238E27FC236}">
                <a16:creationId xmlns:a16="http://schemas.microsoft.com/office/drawing/2014/main" id="{E8AD0C76-87E7-42EE-B212-D00BA471690D}"/>
              </a:ext>
            </a:extLst>
          </p:cNvPr>
          <p:cNvSpPr>
            <a:spLocks noChangeArrowheads="1"/>
          </p:cNvSpPr>
          <p:nvPr/>
        </p:nvSpPr>
        <p:spPr bwMode="auto">
          <a:xfrm>
            <a:off x="5610746" y="5517583"/>
            <a:ext cx="1647825" cy="271463"/>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100" b="1">
                <a:solidFill>
                  <a:srgbClr val="004785"/>
                </a:solidFill>
                <a:latin typeface="Verdana" panose="020B0604030504040204" pitchFamily="34" charset="0"/>
                <a:ea typeface="Verdana" panose="020B0604030504040204" pitchFamily="34" charset="0"/>
              </a:rPr>
              <a:t>&lt;DATA&gt;</a:t>
            </a:r>
          </a:p>
        </p:txBody>
      </p:sp>
      <p:cxnSp>
        <p:nvCxnSpPr>
          <p:cNvPr id="25" name="AutoShape 37">
            <a:extLst>
              <a:ext uri="{FF2B5EF4-FFF2-40B4-BE49-F238E27FC236}">
                <a16:creationId xmlns:a16="http://schemas.microsoft.com/office/drawing/2014/main" id="{B58F09DB-EF6E-41F9-9E62-E8607078AA76}"/>
              </a:ext>
            </a:extLst>
          </p:cNvPr>
          <p:cNvCxnSpPr>
            <a:cxnSpLocks noChangeShapeType="1"/>
            <a:stCxn id="13" idx="2"/>
            <a:endCxn id="32" idx="1"/>
          </p:cNvCxnSpPr>
          <p:nvPr/>
        </p:nvCxnSpPr>
        <p:spPr bwMode="auto">
          <a:xfrm rot="16200000" flipH="1">
            <a:off x="4296296" y="4919095"/>
            <a:ext cx="374650" cy="2190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26" name="AutoShape 38">
            <a:extLst>
              <a:ext uri="{FF2B5EF4-FFF2-40B4-BE49-F238E27FC236}">
                <a16:creationId xmlns:a16="http://schemas.microsoft.com/office/drawing/2014/main" id="{3B301AE3-E702-4DAD-BA2C-068015D36A08}"/>
              </a:ext>
            </a:extLst>
          </p:cNvPr>
          <p:cNvCxnSpPr>
            <a:cxnSpLocks noChangeShapeType="1"/>
            <a:stCxn id="32" idx="2"/>
            <a:endCxn id="24" idx="1"/>
          </p:cNvCxnSpPr>
          <p:nvPr/>
        </p:nvCxnSpPr>
        <p:spPr bwMode="auto">
          <a:xfrm rot="16200000" flipH="1">
            <a:off x="5361509" y="5404870"/>
            <a:ext cx="303212" cy="195263"/>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27" name="AutoShape 39">
            <a:extLst>
              <a:ext uri="{FF2B5EF4-FFF2-40B4-BE49-F238E27FC236}">
                <a16:creationId xmlns:a16="http://schemas.microsoft.com/office/drawing/2014/main" id="{F880CDBC-D1E4-4410-80CE-214D4E681CAC}"/>
              </a:ext>
            </a:extLst>
          </p:cNvPr>
          <p:cNvCxnSpPr>
            <a:cxnSpLocks noChangeShapeType="1"/>
            <a:stCxn id="32" idx="2"/>
            <a:endCxn id="28" idx="1"/>
          </p:cNvCxnSpPr>
          <p:nvPr/>
        </p:nvCxnSpPr>
        <p:spPr bwMode="auto">
          <a:xfrm rot="16200000" flipH="1">
            <a:off x="5155133" y="5612834"/>
            <a:ext cx="719137" cy="195262"/>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28" name="Rectangle 8">
            <a:extLst>
              <a:ext uri="{FF2B5EF4-FFF2-40B4-BE49-F238E27FC236}">
                <a16:creationId xmlns:a16="http://schemas.microsoft.com/office/drawing/2014/main" id="{55D22657-E547-41E9-912C-3925181DDA73}"/>
              </a:ext>
            </a:extLst>
          </p:cNvPr>
          <p:cNvSpPr>
            <a:spLocks noChangeArrowheads="1"/>
          </p:cNvSpPr>
          <p:nvPr/>
        </p:nvSpPr>
        <p:spPr bwMode="auto">
          <a:xfrm>
            <a:off x="5612333" y="5933508"/>
            <a:ext cx="1646238" cy="271463"/>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100" b="1">
                <a:solidFill>
                  <a:srgbClr val="004785"/>
                </a:solidFill>
                <a:latin typeface="Verdana" panose="020B0604030504040204" pitchFamily="34" charset="0"/>
                <a:ea typeface="Verdana" panose="020B0604030504040204" pitchFamily="34" charset="0"/>
              </a:rPr>
              <a:t>&lt;SIG_INFO&gt;</a:t>
            </a:r>
          </a:p>
        </p:txBody>
      </p:sp>
      <p:sp>
        <p:nvSpPr>
          <p:cNvPr id="29" name="Rectangle 34">
            <a:extLst>
              <a:ext uri="{FF2B5EF4-FFF2-40B4-BE49-F238E27FC236}">
                <a16:creationId xmlns:a16="http://schemas.microsoft.com/office/drawing/2014/main" id="{B5817268-F566-470E-8B3F-4D99676CDA40}"/>
              </a:ext>
            </a:extLst>
          </p:cNvPr>
          <p:cNvSpPr>
            <a:spLocks noChangeArrowheads="1"/>
          </p:cNvSpPr>
          <p:nvPr/>
        </p:nvSpPr>
        <p:spPr bwMode="auto">
          <a:xfrm rot="16200000">
            <a:off x="6085408" y="3382396"/>
            <a:ext cx="247650" cy="273050"/>
          </a:xfrm>
          <a:prstGeom prst="rect">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sp>
        <p:nvSpPr>
          <p:cNvPr id="30" name="TextBox 93">
            <a:extLst>
              <a:ext uri="{FF2B5EF4-FFF2-40B4-BE49-F238E27FC236}">
                <a16:creationId xmlns:a16="http://schemas.microsoft.com/office/drawing/2014/main" id="{23C35D62-0138-4377-8E7D-4300FC309096}"/>
              </a:ext>
            </a:extLst>
          </p:cNvPr>
          <p:cNvSpPr txBox="1">
            <a:spLocks noChangeArrowheads="1"/>
          </p:cNvSpPr>
          <p:nvPr/>
        </p:nvSpPr>
        <p:spPr bwMode="auto">
          <a:xfrm>
            <a:off x="6366396" y="3252221"/>
            <a:ext cx="2552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Blocco sul quale apporre la firma</a:t>
            </a:r>
          </a:p>
        </p:txBody>
      </p:sp>
      <p:sp>
        <p:nvSpPr>
          <p:cNvPr id="31" name="Rectangle 8">
            <a:extLst>
              <a:ext uri="{FF2B5EF4-FFF2-40B4-BE49-F238E27FC236}">
                <a16:creationId xmlns:a16="http://schemas.microsoft.com/office/drawing/2014/main" id="{EE8D0AB4-FE55-45B0-AEC1-915B15F37476}"/>
              </a:ext>
            </a:extLst>
          </p:cNvPr>
          <p:cNvSpPr>
            <a:spLocks noChangeArrowheads="1"/>
          </p:cNvSpPr>
          <p:nvPr/>
        </p:nvSpPr>
        <p:spPr bwMode="auto">
          <a:xfrm>
            <a:off x="4648721" y="5146108"/>
            <a:ext cx="1646237" cy="271463"/>
          </a:xfrm>
          <a:prstGeom prst="rect">
            <a:avLst/>
          </a:prstGeom>
          <a:solidFill>
            <a:srgbClr val="0070C0"/>
          </a:solidFill>
          <a:ln w="9525" algn="ctr">
            <a:solidFill>
              <a:schemeClr val="tx1"/>
            </a:solidFill>
            <a:miter lim="800000"/>
            <a:headEnd/>
            <a:tailEnd/>
          </a:ln>
        </p:spPr>
        <p:txBody>
          <a:bodyPr wrap="none" anchor="ctr"/>
          <a:lstStyle/>
          <a:p>
            <a:pPr algn="ctr" eaLnBrk="1" hangingPunct="1">
              <a:defRPr/>
            </a:pPr>
            <a:endParaRPr lang="it-IT" sz="1100" b="1">
              <a:solidFill>
                <a:srgbClr val="FFFFFF"/>
              </a:solidFill>
              <a:latin typeface="Verdana" panose="020B0604030504040204" pitchFamily="34" charset="0"/>
              <a:ea typeface="Verdana" panose="020B0604030504040204" pitchFamily="34" charset="0"/>
            </a:endParaRPr>
          </a:p>
        </p:txBody>
      </p:sp>
      <p:sp>
        <p:nvSpPr>
          <p:cNvPr id="32" name="Rectangle 8">
            <a:extLst>
              <a:ext uri="{FF2B5EF4-FFF2-40B4-BE49-F238E27FC236}">
                <a16:creationId xmlns:a16="http://schemas.microsoft.com/office/drawing/2014/main" id="{9484FE77-9B38-4EEF-84EB-F3CD307F13E4}"/>
              </a:ext>
            </a:extLst>
          </p:cNvPr>
          <p:cNvSpPr>
            <a:spLocks noChangeArrowheads="1"/>
          </p:cNvSpPr>
          <p:nvPr/>
        </p:nvSpPr>
        <p:spPr bwMode="auto">
          <a:xfrm>
            <a:off x="4593158" y="5079433"/>
            <a:ext cx="1646238" cy="271463"/>
          </a:xfrm>
          <a:prstGeom prst="rect">
            <a:avLst/>
          </a:prstGeom>
          <a:solidFill>
            <a:srgbClr val="0070C0"/>
          </a:solidFill>
          <a:ln w="9525" algn="ctr">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&lt;ENVEL&gt;</a:t>
            </a:r>
          </a:p>
        </p:txBody>
      </p:sp>
      <p:sp>
        <p:nvSpPr>
          <p:cNvPr id="33" name="Rectangle 58">
            <a:extLst>
              <a:ext uri="{FF2B5EF4-FFF2-40B4-BE49-F238E27FC236}">
                <a16:creationId xmlns:a16="http://schemas.microsoft.com/office/drawing/2014/main" id="{58B57E98-3C0C-4FC6-B99C-AD3F2459ABCF}"/>
              </a:ext>
            </a:extLst>
          </p:cNvPr>
          <p:cNvSpPr>
            <a:spLocks noChangeArrowheads="1"/>
          </p:cNvSpPr>
          <p:nvPr/>
        </p:nvSpPr>
        <p:spPr bwMode="auto">
          <a:xfrm>
            <a:off x="2438921" y="6492308"/>
            <a:ext cx="6570662" cy="269875"/>
          </a:xfrm>
          <a:prstGeom prst="rect">
            <a:avLst/>
          </a:prstGeom>
          <a:solidFill>
            <a:schemeClr val="bg1"/>
          </a:solidFill>
          <a:ln w="12700" algn="ctr">
            <a:solidFill>
              <a:schemeClr val="bg2"/>
            </a:solidFill>
            <a:miter lim="800000"/>
            <a:headEnd/>
            <a:tailEnd/>
          </a:ln>
        </p:spPr>
        <p:txBody>
          <a:bodyPr wrap="none" lIns="0" tIns="0" rIns="0" bIns="0" anchor="ctr"/>
          <a:lstStyle/>
          <a:p>
            <a:pPr algn="ctr" eaLnBrk="1" hangingPunct="1">
              <a:spcBef>
                <a:spcPct val="50000"/>
              </a:spcBef>
              <a:defRPr/>
            </a:pPr>
            <a:r>
              <a:rPr lang="it-IT" sz="1200" b="1" i="1">
                <a:solidFill>
                  <a:srgbClr val="4D4D4C"/>
                </a:solidFill>
                <a:latin typeface="Verdana" panose="020B0604030504040204" pitchFamily="34" charset="0"/>
                <a:ea typeface="Verdana" panose="020B0604030504040204" pitchFamily="34" charset="0"/>
              </a:rPr>
              <a:t>Cfr. slide successiva per la composizione del singolo messaggio logico</a:t>
            </a:r>
          </a:p>
        </p:txBody>
      </p:sp>
      <p:sp>
        <p:nvSpPr>
          <p:cNvPr id="34" name="Text Box 41">
            <a:extLst>
              <a:ext uri="{FF2B5EF4-FFF2-40B4-BE49-F238E27FC236}">
                <a16:creationId xmlns:a16="http://schemas.microsoft.com/office/drawing/2014/main" id="{BE9D2C67-7DB9-434F-829F-1AE90AADC04C}"/>
              </a:ext>
            </a:extLst>
          </p:cNvPr>
          <p:cNvSpPr txBox="1">
            <a:spLocks noChangeArrowheads="1"/>
          </p:cNvSpPr>
          <p:nvPr/>
        </p:nvSpPr>
        <p:spPr bwMode="auto">
          <a:xfrm>
            <a:off x="182563" y="4329113"/>
            <a:ext cx="2387694"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charset="0"/>
              </a:defRPr>
            </a:lvl1pPr>
            <a:lvl2pPr marL="357188" indent="-17780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dirty="0">
                <a:solidFill>
                  <a:srgbClr val="4D4D4C"/>
                </a:solidFill>
                <a:latin typeface="Verdana" panose="020B0604030504040204" pitchFamily="34" charset="0"/>
                <a:ea typeface="Verdana" panose="020B0604030504040204" pitchFamily="34" charset="0"/>
              </a:rPr>
              <a:t>* Si possono presentare i seguenti casi:</a:t>
            </a:r>
          </a:p>
          <a:p>
            <a:pPr lvl="1" eaLnBrk="1" hangingPunct="1">
              <a:spcBef>
                <a:spcPct val="50000"/>
              </a:spcBef>
              <a:buFont typeface="Wingdings" pitchFamily="2" charset="2"/>
              <a:buChar char="ü"/>
              <a:defRPr/>
            </a:pPr>
            <a:r>
              <a:rPr lang="it-IT" sz="1200" dirty="0">
                <a:solidFill>
                  <a:srgbClr val="4D4D4C"/>
                </a:solidFill>
                <a:latin typeface="Verdana" panose="020B0604030504040204" pitchFamily="34" charset="0"/>
                <a:ea typeface="Verdana" panose="020B0604030504040204" pitchFamily="34" charset="0"/>
              </a:rPr>
              <a:t>tutte le distinte sono relative a bonifici SEPA</a:t>
            </a:r>
          </a:p>
          <a:p>
            <a:pPr lvl="1" eaLnBrk="1" hangingPunct="1">
              <a:spcBef>
                <a:spcPct val="50000"/>
              </a:spcBef>
              <a:buFont typeface="Wingdings" pitchFamily="2" charset="2"/>
              <a:buChar char="ü"/>
              <a:defRPr/>
            </a:pPr>
            <a:r>
              <a:rPr lang="it-IT" sz="1200" dirty="0">
                <a:solidFill>
                  <a:srgbClr val="4D4D4C"/>
                </a:solidFill>
                <a:latin typeface="Verdana" panose="020B0604030504040204" pitchFamily="34" charset="0"/>
                <a:ea typeface="Verdana" panose="020B0604030504040204" pitchFamily="34" charset="0"/>
              </a:rPr>
              <a:t>tutte le distinte sono relative a emissione assegni (disposizioni Italia)</a:t>
            </a:r>
          </a:p>
        </p:txBody>
      </p:sp>
    </p:spTree>
    <p:extLst>
      <p:ext uri="{BB962C8B-B14F-4D97-AF65-F5344CB8AC3E}">
        <p14:creationId xmlns:p14="http://schemas.microsoft.com/office/powerpoint/2010/main" val="7212715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CC069F5-DC88-4945-8C89-A529572A55EE}"/>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638667BB-7BC2-436B-83C8-1ADA289625D6}"/>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2	Struttura dei messaggi veicolati – </a:t>
            </a:r>
            <a:r>
              <a:rPr lang="it-IT" b="0" dirty="0"/>
              <a:t>Messaggio logico richiesta di servizio</a:t>
            </a:r>
          </a:p>
        </p:txBody>
      </p:sp>
      <p:sp>
        <p:nvSpPr>
          <p:cNvPr id="35" name="Rectangle 2">
            <a:extLst>
              <a:ext uri="{FF2B5EF4-FFF2-40B4-BE49-F238E27FC236}">
                <a16:creationId xmlns:a16="http://schemas.microsoft.com/office/drawing/2014/main" id="{AD571B64-0667-4A77-AE15-D8F28B73E1B4}"/>
              </a:ext>
            </a:extLst>
          </p:cNvPr>
          <p:cNvSpPr>
            <a:spLocks noChangeArrowheads="1"/>
          </p:cNvSpPr>
          <p:nvPr/>
        </p:nvSpPr>
        <p:spPr bwMode="auto">
          <a:xfrm>
            <a:off x="125413" y="1240433"/>
            <a:ext cx="8479035" cy="1846659"/>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179388" indent="-179388" algn="just">
              <a:lnSpc>
                <a:spcPct val="90000"/>
              </a:lnSpc>
              <a:spcBef>
                <a:spcPct val="50000"/>
              </a:spcBef>
              <a:tabLst>
                <a:tab pos="625475" algn="l"/>
              </a:tabLst>
              <a:defRPr/>
            </a:pPr>
            <a:r>
              <a:rPr lang="it-IT" sz="1200" b="1" i="1" dirty="0">
                <a:solidFill>
                  <a:srgbClr val="4D4D4C"/>
                </a:solidFill>
                <a:latin typeface="Verdana" panose="020B0604030504040204" pitchFamily="34" charset="0"/>
                <a:ea typeface="Verdana" panose="020B0604030504040204" pitchFamily="34" charset="0"/>
                <a:cs typeface="Tahoma" pitchFamily="34" charset="0"/>
              </a:rPr>
              <a:t>Messaggio logico di richiesta di pagamento (distinta)</a:t>
            </a:r>
          </a:p>
          <a:p>
            <a:pPr marL="179388" indent="-179388" algn="just">
              <a:lnSpc>
                <a:spcPct val="90000"/>
              </a:lnSpc>
              <a:spcBef>
                <a:spcPct val="50000"/>
              </a:spcBef>
              <a:buFont typeface="Wingdings" pitchFamily="2" charset="2"/>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Rappresenta l’entità logica «DATA» tramite la quale il Mittente/Ordinante (Initiating Party) ordina alla propria Banca Passiva (Debtor Agent) il pagamento di una distinta</a:t>
            </a:r>
          </a:p>
          <a:p>
            <a:pPr marL="179388" indent="-179388" algn="just">
              <a:lnSpc>
                <a:spcPct val="90000"/>
              </a:lnSpc>
              <a:spcBef>
                <a:spcPct val="50000"/>
              </a:spcBef>
              <a:buFont typeface="Wingdings" pitchFamily="2" charset="2"/>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Ogni messaggio logico (distinta) risulta omogeneo per:</a:t>
            </a:r>
          </a:p>
          <a:p>
            <a:pPr marL="625475" lvl="1" indent="-177800" algn="just">
              <a:lnSpc>
                <a:spcPct val="9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Mittente/Ordinante *</a:t>
            </a:r>
          </a:p>
          <a:p>
            <a:pPr marL="625475" lvl="1" indent="-177800" algn="just">
              <a:lnSpc>
                <a:spcPct val="9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Tipologia distinta (SEPA/Disposizione di pagamento Italia) *</a:t>
            </a:r>
          </a:p>
          <a:p>
            <a:pPr marL="625475" lvl="1" indent="-177800" algn="just">
              <a:lnSpc>
                <a:spcPct val="9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Metodo di pagamento (trasferimento fondi, trasferimento fondi con esito, assegni) *</a:t>
            </a:r>
            <a:endParaRPr lang="it-IT" sz="1200" dirty="0">
              <a:solidFill>
                <a:srgbClr val="4D4D4C"/>
              </a:solidFill>
              <a:latin typeface="Verdana" panose="020B0604030504040204" pitchFamily="34" charset="0"/>
              <a:ea typeface="Verdana" panose="020B0604030504040204" pitchFamily="34" charset="0"/>
              <a:cs typeface="Times New Roman" pitchFamily="18" charset="0"/>
            </a:endParaRPr>
          </a:p>
          <a:p>
            <a:pPr marL="625475" lvl="1" indent="-177800" algn="just">
              <a:lnSpc>
                <a:spcPct val="9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imes New Roman" pitchFamily="18" charset="0"/>
              </a:rPr>
              <a:t>Coordinate bancarie di addebito *</a:t>
            </a:r>
          </a:p>
          <a:p>
            <a:pPr marL="625475" lvl="1" indent="-177800" algn="just">
              <a:lnSpc>
                <a:spcPct val="9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imes New Roman" pitchFamily="18" charset="0"/>
              </a:rPr>
              <a:t>Data richiesta esecuzione *</a:t>
            </a:r>
          </a:p>
          <a:p>
            <a:pPr marL="625475" lvl="1" indent="-177800" algn="just">
              <a:lnSpc>
                <a:spcPct val="9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imes New Roman" pitchFamily="18" charset="0"/>
              </a:rPr>
              <a:t>Provenienza da </a:t>
            </a:r>
            <a:r>
              <a:rPr lang="it-IT" sz="1200" dirty="0" err="1">
                <a:solidFill>
                  <a:srgbClr val="4D4D4C"/>
                </a:solidFill>
                <a:latin typeface="Verdana" panose="020B0604030504040204" pitchFamily="34" charset="0"/>
                <a:ea typeface="Verdana" panose="020B0604030504040204" pitchFamily="34" charset="0"/>
                <a:cs typeface="Times New Roman" pitchFamily="18" charset="0"/>
              </a:rPr>
              <a:t>Marketplace</a:t>
            </a:r>
            <a:r>
              <a:rPr lang="it-IT" sz="1200" dirty="0">
                <a:solidFill>
                  <a:srgbClr val="4D4D4C"/>
                </a:solidFill>
                <a:latin typeface="Verdana" panose="020B0604030504040204" pitchFamily="34" charset="0"/>
                <a:ea typeface="Verdana" panose="020B0604030504040204" pitchFamily="34" charset="0"/>
                <a:cs typeface="Times New Roman" pitchFamily="18" charset="0"/>
              </a:rPr>
              <a:t> (medesimo codice </a:t>
            </a:r>
            <a:r>
              <a:rPr lang="it-IT" sz="1200" dirty="0" err="1">
                <a:solidFill>
                  <a:srgbClr val="4D4D4C"/>
                </a:solidFill>
                <a:latin typeface="Verdana" panose="020B0604030504040204" pitchFamily="34" charset="0"/>
                <a:ea typeface="Verdana" panose="020B0604030504040204" pitchFamily="34" charset="0"/>
                <a:cs typeface="Times New Roman" pitchFamily="18" charset="0"/>
              </a:rPr>
              <a:t>Marketplace</a:t>
            </a:r>
            <a:r>
              <a:rPr lang="it-IT" sz="1200" dirty="0">
                <a:solidFill>
                  <a:srgbClr val="4D4D4C"/>
                </a:solidFill>
                <a:latin typeface="Verdana" panose="020B0604030504040204" pitchFamily="34" charset="0"/>
                <a:ea typeface="Verdana" panose="020B0604030504040204" pitchFamily="34" charset="0"/>
                <a:cs typeface="Times New Roman" pitchFamily="18" charset="0"/>
              </a:rPr>
              <a:t>)</a:t>
            </a:r>
          </a:p>
        </p:txBody>
      </p:sp>
      <p:sp>
        <p:nvSpPr>
          <p:cNvPr id="36" name="Rectangle 84">
            <a:extLst>
              <a:ext uri="{FF2B5EF4-FFF2-40B4-BE49-F238E27FC236}">
                <a16:creationId xmlns:a16="http://schemas.microsoft.com/office/drawing/2014/main" id="{53F7E32E-52F8-4C1B-B1C1-E3F09EEAEC25}"/>
              </a:ext>
            </a:extLst>
          </p:cNvPr>
          <p:cNvSpPr/>
          <p:nvPr/>
        </p:nvSpPr>
        <p:spPr bwMode="auto">
          <a:xfrm>
            <a:off x="2987824" y="3410843"/>
            <a:ext cx="5761038" cy="3068637"/>
          </a:xfrm>
          <a:prstGeom prst="rect">
            <a:avLst/>
          </a:prstGeom>
          <a:solidFill>
            <a:schemeClr val="bg1">
              <a:lumMod val="85000"/>
            </a:schemeClr>
          </a:solidFill>
          <a:ln w="12700" cap="flat" cmpd="sng" algn="ctr">
            <a:noFill/>
            <a:prstDash val="solid"/>
            <a:round/>
            <a:headEnd type="none" w="med" len="med"/>
            <a:tailEnd type="none" w="med" len="med"/>
          </a:ln>
          <a:effectLst/>
        </p:spPr>
        <p:txBody>
          <a:bodyPr lIns="0" tIns="0" rIns="0" bIns="0" anchor="ctr"/>
          <a:lstStyle/>
          <a:p>
            <a:pPr eaLnBrk="1" hangingPunct="1">
              <a:spcBef>
                <a:spcPct val="50000"/>
              </a:spcBef>
              <a:defRPr/>
            </a:pPr>
            <a:endParaRPr lang="it-IT" sz="1400" dirty="0">
              <a:solidFill>
                <a:srgbClr val="004785"/>
              </a:solidFill>
              <a:latin typeface="Verdana" panose="020B0604030504040204" pitchFamily="34" charset="0"/>
              <a:ea typeface="Verdana" panose="020B0604030504040204" pitchFamily="34" charset="0"/>
            </a:endParaRPr>
          </a:p>
        </p:txBody>
      </p:sp>
      <p:sp>
        <p:nvSpPr>
          <p:cNvPr id="37" name="Rectangle 86">
            <a:extLst>
              <a:ext uri="{FF2B5EF4-FFF2-40B4-BE49-F238E27FC236}">
                <a16:creationId xmlns:a16="http://schemas.microsoft.com/office/drawing/2014/main" id="{7FDC468F-CCB4-4F9F-B3B3-9AB3AEB12232}"/>
              </a:ext>
            </a:extLst>
          </p:cNvPr>
          <p:cNvSpPr>
            <a:spLocks noChangeArrowheads="1"/>
          </p:cNvSpPr>
          <p:nvPr/>
        </p:nvSpPr>
        <p:spPr bwMode="auto">
          <a:xfrm>
            <a:off x="3721249" y="4209355"/>
            <a:ext cx="4848225" cy="1730375"/>
          </a:xfrm>
          <a:prstGeom prst="rect">
            <a:avLst/>
          </a:prstGeom>
          <a:solidFill>
            <a:srgbClr val="FF9900"/>
          </a:solidFill>
          <a:ln w="12700" algn="ctr">
            <a:solidFill>
              <a:schemeClr val="tx1"/>
            </a:solidFill>
            <a:prstDash val="dash"/>
            <a:miter lim="800000"/>
            <a:headEnd/>
            <a:tailEnd/>
          </a:ln>
        </p:spPr>
        <p:txBody>
          <a:bodyPr wrap="none" lIns="0" tIns="0" rIns="0" bIns="0" anchor="ctr"/>
          <a:lstStyle/>
          <a:p>
            <a:pPr algn="ctr" eaLnBrk="1" hangingPunct="1">
              <a:spcBef>
                <a:spcPct val="50000"/>
              </a:spcBef>
              <a:defRPr/>
            </a:pPr>
            <a:endParaRPr lang="it-IT" sz="1200" b="1">
              <a:solidFill>
                <a:srgbClr val="FFFFFF"/>
              </a:solidFill>
              <a:latin typeface="Verdana" panose="020B0604030504040204" pitchFamily="34" charset="0"/>
              <a:ea typeface="Verdana" panose="020B0604030504040204" pitchFamily="34" charset="0"/>
            </a:endParaRPr>
          </a:p>
        </p:txBody>
      </p:sp>
      <p:sp>
        <p:nvSpPr>
          <p:cNvPr id="38" name="Rectangle 8">
            <a:extLst>
              <a:ext uri="{FF2B5EF4-FFF2-40B4-BE49-F238E27FC236}">
                <a16:creationId xmlns:a16="http://schemas.microsoft.com/office/drawing/2014/main" id="{8E744AD4-033B-47DF-BB6A-E9065A32B11D}"/>
              </a:ext>
            </a:extLst>
          </p:cNvPr>
          <p:cNvSpPr>
            <a:spLocks noChangeArrowheads="1"/>
          </p:cNvSpPr>
          <p:nvPr/>
        </p:nvSpPr>
        <p:spPr bwMode="auto">
          <a:xfrm>
            <a:off x="3068787" y="3887093"/>
            <a:ext cx="1622425" cy="255587"/>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200" b="1" dirty="0">
                <a:solidFill>
                  <a:srgbClr val="FFFFFF"/>
                </a:solidFill>
                <a:latin typeface="Verdana" panose="020B0604030504040204" pitchFamily="34" charset="0"/>
                <a:ea typeface="Verdana" panose="020B0604030504040204" pitchFamily="34" charset="0"/>
              </a:rPr>
              <a:t>&lt;ENVEL&gt;</a:t>
            </a:r>
            <a:endParaRPr lang="it-IT" sz="1200" b="1" dirty="0">
              <a:solidFill>
                <a:srgbClr val="004785"/>
              </a:solidFill>
              <a:latin typeface="Verdana" panose="020B0604030504040204" pitchFamily="34" charset="0"/>
              <a:ea typeface="Verdana" panose="020B0604030504040204" pitchFamily="34" charset="0"/>
            </a:endParaRPr>
          </a:p>
        </p:txBody>
      </p:sp>
      <p:sp>
        <p:nvSpPr>
          <p:cNvPr id="39" name="Rectangle 8">
            <a:extLst>
              <a:ext uri="{FF2B5EF4-FFF2-40B4-BE49-F238E27FC236}">
                <a16:creationId xmlns:a16="http://schemas.microsoft.com/office/drawing/2014/main" id="{1607CEC2-0832-48DF-AC6E-8104BF52BB5E}"/>
              </a:ext>
            </a:extLst>
          </p:cNvPr>
          <p:cNvSpPr>
            <a:spLocks noChangeArrowheads="1"/>
          </p:cNvSpPr>
          <p:nvPr/>
        </p:nvSpPr>
        <p:spPr bwMode="auto">
          <a:xfrm>
            <a:off x="4084787" y="4282380"/>
            <a:ext cx="1624012" cy="257175"/>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200" b="1" dirty="0">
                <a:solidFill>
                  <a:srgbClr val="FFFFFF"/>
                </a:solidFill>
                <a:latin typeface="Verdana" panose="020B0604030504040204" pitchFamily="34" charset="0"/>
                <a:ea typeface="Verdana" panose="020B0604030504040204" pitchFamily="34" charset="0"/>
              </a:rPr>
              <a:t>&lt;LOGICAL_MSG&gt;</a:t>
            </a:r>
            <a:endParaRPr lang="it-IT" sz="1200" b="1" dirty="0">
              <a:solidFill>
                <a:srgbClr val="004785"/>
              </a:solidFill>
              <a:latin typeface="Verdana" panose="020B0604030504040204" pitchFamily="34" charset="0"/>
              <a:ea typeface="Verdana" panose="020B0604030504040204" pitchFamily="34" charset="0"/>
            </a:endParaRPr>
          </a:p>
        </p:txBody>
      </p:sp>
      <p:sp>
        <p:nvSpPr>
          <p:cNvPr id="40" name="Rectangle 8">
            <a:extLst>
              <a:ext uri="{FF2B5EF4-FFF2-40B4-BE49-F238E27FC236}">
                <a16:creationId xmlns:a16="http://schemas.microsoft.com/office/drawing/2014/main" id="{25395616-E456-486E-8F44-FC6A5914A710}"/>
              </a:ext>
            </a:extLst>
          </p:cNvPr>
          <p:cNvSpPr>
            <a:spLocks noChangeArrowheads="1"/>
          </p:cNvSpPr>
          <p:nvPr/>
        </p:nvSpPr>
        <p:spPr bwMode="auto">
          <a:xfrm>
            <a:off x="5194449" y="4655443"/>
            <a:ext cx="1624013" cy="255587"/>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&lt;GRPHDR&gt;</a:t>
            </a:r>
            <a:endParaRPr lang="it-IT" sz="1200" b="1">
              <a:solidFill>
                <a:srgbClr val="004785"/>
              </a:solidFill>
              <a:latin typeface="Verdana" panose="020B0604030504040204" pitchFamily="34" charset="0"/>
              <a:ea typeface="Verdana" panose="020B0604030504040204" pitchFamily="34" charset="0"/>
            </a:endParaRPr>
          </a:p>
        </p:txBody>
      </p:sp>
      <p:sp>
        <p:nvSpPr>
          <p:cNvPr id="41" name="TextBox 19">
            <a:extLst>
              <a:ext uri="{FF2B5EF4-FFF2-40B4-BE49-F238E27FC236}">
                <a16:creationId xmlns:a16="http://schemas.microsoft.com/office/drawing/2014/main" id="{0B9D8AE7-7B65-4E65-86FB-F11EB4D6627A}"/>
              </a:ext>
            </a:extLst>
          </p:cNvPr>
          <p:cNvSpPr txBox="1">
            <a:spLocks noChangeArrowheads="1"/>
          </p:cNvSpPr>
          <p:nvPr/>
        </p:nvSpPr>
        <p:spPr bwMode="auto">
          <a:xfrm>
            <a:off x="6810524" y="4996755"/>
            <a:ext cx="7072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a:solidFill>
                  <a:srgbClr val="004785"/>
                </a:solidFill>
                <a:latin typeface="Verdana" panose="020B0604030504040204" pitchFamily="34" charset="0"/>
                <a:ea typeface="Verdana" panose="020B0604030504040204" pitchFamily="34" charset="0"/>
              </a:rPr>
              <a:t>[1..1]</a:t>
            </a:r>
          </a:p>
        </p:txBody>
      </p:sp>
      <p:cxnSp>
        <p:nvCxnSpPr>
          <p:cNvPr id="42" name="AutoShape 127">
            <a:extLst>
              <a:ext uri="{FF2B5EF4-FFF2-40B4-BE49-F238E27FC236}">
                <a16:creationId xmlns:a16="http://schemas.microsoft.com/office/drawing/2014/main" id="{C46B4099-CD74-4FD5-9FD1-16927E3FC9A6}"/>
              </a:ext>
            </a:extLst>
          </p:cNvPr>
          <p:cNvCxnSpPr>
            <a:cxnSpLocks noChangeShapeType="1"/>
            <a:stCxn id="38" idx="2"/>
            <a:endCxn id="48" idx="1"/>
          </p:cNvCxnSpPr>
          <p:nvPr/>
        </p:nvCxnSpPr>
        <p:spPr bwMode="auto">
          <a:xfrm rot="16200000" flipH="1">
            <a:off x="2932261" y="5090418"/>
            <a:ext cx="2062163" cy="16668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43" name="AutoShape 128">
            <a:extLst>
              <a:ext uri="{FF2B5EF4-FFF2-40B4-BE49-F238E27FC236}">
                <a16:creationId xmlns:a16="http://schemas.microsoft.com/office/drawing/2014/main" id="{C0660C73-FCF1-4C45-9C83-F2DD2E11547D}"/>
              </a:ext>
            </a:extLst>
          </p:cNvPr>
          <p:cNvCxnSpPr>
            <a:cxnSpLocks noChangeShapeType="1"/>
            <a:stCxn id="39" idx="2"/>
            <a:endCxn id="40" idx="1"/>
          </p:cNvCxnSpPr>
          <p:nvPr/>
        </p:nvCxnSpPr>
        <p:spPr bwMode="auto">
          <a:xfrm rot="16200000" flipH="1">
            <a:off x="4924574" y="4512568"/>
            <a:ext cx="242888" cy="296862"/>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44" name="AutoShape 129">
            <a:extLst>
              <a:ext uri="{FF2B5EF4-FFF2-40B4-BE49-F238E27FC236}">
                <a16:creationId xmlns:a16="http://schemas.microsoft.com/office/drawing/2014/main" id="{C45FDEE2-5D9A-48A4-A60A-DE80135831DD}"/>
              </a:ext>
            </a:extLst>
          </p:cNvPr>
          <p:cNvCxnSpPr>
            <a:cxnSpLocks noChangeShapeType="1"/>
            <a:stCxn id="38" idx="2"/>
            <a:endCxn id="39" idx="1"/>
          </p:cNvCxnSpPr>
          <p:nvPr/>
        </p:nvCxnSpPr>
        <p:spPr bwMode="auto">
          <a:xfrm rot="16200000" flipH="1">
            <a:off x="3848249" y="4174430"/>
            <a:ext cx="268288" cy="20478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45" name="TextBox 19">
            <a:extLst>
              <a:ext uri="{FF2B5EF4-FFF2-40B4-BE49-F238E27FC236}">
                <a16:creationId xmlns:a16="http://schemas.microsoft.com/office/drawing/2014/main" id="{F1C361F1-01E3-4B7C-8E34-D9835D8D2683}"/>
              </a:ext>
            </a:extLst>
          </p:cNvPr>
          <p:cNvSpPr txBox="1">
            <a:spLocks noChangeArrowheads="1"/>
          </p:cNvSpPr>
          <p:nvPr/>
        </p:nvSpPr>
        <p:spPr bwMode="auto">
          <a:xfrm>
            <a:off x="5684987" y="4272855"/>
            <a:ext cx="7072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a:solidFill>
                  <a:srgbClr val="004785"/>
                </a:solidFill>
                <a:latin typeface="Verdana" panose="020B0604030504040204" pitchFamily="34" charset="0"/>
                <a:ea typeface="Verdana" panose="020B0604030504040204" pitchFamily="34" charset="0"/>
              </a:rPr>
              <a:t>[1..1]</a:t>
            </a:r>
          </a:p>
        </p:txBody>
      </p:sp>
      <p:sp>
        <p:nvSpPr>
          <p:cNvPr id="46" name="TextBox 19">
            <a:extLst>
              <a:ext uri="{FF2B5EF4-FFF2-40B4-BE49-F238E27FC236}">
                <a16:creationId xmlns:a16="http://schemas.microsoft.com/office/drawing/2014/main" id="{54BB1E33-8696-4D80-97F4-91F5BE17DE2C}"/>
              </a:ext>
            </a:extLst>
          </p:cNvPr>
          <p:cNvSpPr txBox="1">
            <a:spLocks noChangeArrowheads="1"/>
          </p:cNvSpPr>
          <p:nvPr/>
        </p:nvSpPr>
        <p:spPr bwMode="auto">
          <a:xfrm>
            <a:off x="6812112" y="4617343"/>
            <a:ext cx="7072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a:solidFill>
                  <a:srgbClr val="004785"/>
                </a:solidFill>
                <a:latin typeface="Verdana" panose="020B0604030504040204" pitchFamily="34" charset="0"/>
                <a:ea typeface="Verdana" panose="020B0604030504040204" pitchFamily="34" charset="0"/>
              </a:rPr>
              <a:t>[1..1]</a:t>
            </a:r>
          </a:p>
        </p:txBody>
      </p:sp>
      <p:sp>
        <p:nvSpPr>
          <p:cNvPr id="47" name="TextBox 20">
            <a:extLst>
              <a:ext uri="{FF2B5EF4-FFF2-40B4-BE49-F238E27FC236}">
                <a16:creationId xmlns:a16="http://schemas.microsoft.com/office/drawing/2014/main" id="{F0CB5172-4242-4F87-8632-6AA3D81585ED}"/>
              </a:ext>
            </a:extLst>
          </p:cNvPr>
          <p:cNvSpPr txBox="1">
            <a:spLocks noChangeArrowheads="1"/>
          </p:cNvSpPr>
          <p:nvPr/>
        </p:nvSpPr>
        <p:spPr bwMode="auto">
          <a:xfrm>
            <a:off x="5713562" y="6071493"/>
            <a:ext cx="7072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i="1">
                <a:solidFill>
                  <a:srgbClr val="004785"/>
                </a:solidFill>
                <a:latin typeface="Verdana" panose="020B0604030504040204" pitchFamily="34" charset="0"/>
                <a:ea typeface="Verdana" panose="020B0604030504040204" pitchFamily="34" charset="0"/>
              </a:rPr>
              <a:t>[0..1]</a:t>
            </a:r>
          </a:p>
        </p:txBody>
      </p:sp>
      <p:sp>
        <p:nvSpPr>
          <p:cNvPr id="48" name="Rectangle 8">
            <a:extLst>
              <a:ext uri="{FF2B5EF4-FFF2-40B4-BE49-F238E27FC236}">
                <a16:creationId xmlns:a16="http://schemas.microsoft.com/office/drawing/2014/main" id="{D5E3A6D6-7306-4169-8F23-E5F43ACA1DD3}"/>
              </a:ext>
            </a:extLst>
          </p:cNvPr>
          <p:cNvSpPr>
            <a:spLocks noChangeArrowheads="1"/>
          </p:cNvSpPr>
          <p:nvPr/>
        </p:nvSpPr>
        <p:spPr bwMode="auto">
          <a:xfrm>
            <a:off x="4046687" y="6076255"/>
            <a:ext cx="1622425" cy="257175"/>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200" b="1">
                <a:solidFill>
                  <a:srgbClr val="004785"/>
                </a:solidFill>
                <a:latin typeface="Verdana" panose="020B0604030504040204" pitchFamily="34" charset="0"/>
                <a:ea typeface="Verdana" panose="020B0604030504040204" pitchFamily="34" charset="0"/>
              </a:rPr>
              <a:t>&lt;SIG_INFO&gt;</a:t>
            </a:r>
          </a:p>
        </p:txBody>
      </p:sp>
      <p:sp>
        <p:nvSpPr>
          <p:cNvPr id="49" name="TextBox 93">
            <a:extLst>
              <a:ext uri="{FF2B5EF4-FFF2-40B4-BE49-F238E27FC236}">
                <a16:creationId xmlns:a16="http://schemas.microsoft.com/office/drawing/2014/main" id="{B5BA1F8E-0252-4EE9-B34E-5EBEBF81CEE7}"/>
              </a:ext>
            </a:extLst>
          </p:cNvPr>
          <p:cNvSpPr txBox="1">
            <a:spLocks noChangeArrowheads="1"/>
          </p:cNvSpPr>
          <p:nvPr/>
        </p:nvSpPr>
        <p:spPr bwMode="auto">
          <a:xfrm>
            <a:off x="5992962" y="3494980"/>
            <a:ext cx="24971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b="1">
                <a:solidFill>
                  <a:srgbClr val="004785"/>
                </a:solidFill>
                <a:latin typeface="Verdana" panose="020B0604030504040204" pitchFamily="34" charset="0"/>
                <a:ea typeface="Verdana" panose="020B0604030504040204" pitchFamily="34" charset="0"/>
              </a:rPr>
              <a:t>Blocco &lt;DATA&gt; sul quale apporre la firma</a:t>
            </a:r>
            <a:endParaRPr lang="it-IT" sz="1200">
              <a:solidFill>
                <a:srgbClr val="004785"/>
              </a:solidFill>
              <a:latin typeface="Verdana" panose="020B0604030504040204" pitchFamily="34" charset="0"/>
              <a:ea typeface="Verdana" panose="020B0604030504040204" pitchFamily="34" charset="0"/>
            </a:endParaRPr>
          </a:p>
        </p:txBody>
      </p:sp>
      <p:cxnSp>
        <p:nvCxnSpPr>
          <p:cNvPr id="50" name="AutoShape 38">
            <a:extLst>
              <a:ext uri="{FF2B5EF4-FFF2-40B4-BE49-F238E27FC236}">
                <a16:creationId xmlns:a16="http://schemas.microsoft.com/office/drawing/2014/main" id="{D8248510-C4F6-46C6-9ED3-BD09B2FEA766}"/>
              </a:ext>
            </a:extLst>
          </p:cNvPr>
          <p:cNvCxnSpPr>
            <a:cxnSpLocks noChangeShapeType="1"/>
            <a:stCxn id="51" idx="1"/>
            <a:endCxn id="39" idx="2"/>
          </p:cNvCxnSpPr>
          <p:nvPr/>
        </p:nvCxnSpPr>
        <p:spPr bwMode="auto">
          <a:xfrm rot="10800000">
            <a:off x="4897587" y="4539555"/>
            <a:ext cx="303212" cy="62388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51" name="Rectangle 8">
            <a:extLst>
              <a:ext uri="{FF2B5EF4-FFF2-40B4-BE49-F238E27FC236}">
                <a16:creationId xmlns:a16="http://schemas.microsoft.com/office/drawing/2014/main" id="{01A7B393-8647-40A9-855A-3AAA3DF1197D}"/>
              </a:ext>
            </a:extLst>
          </p:cNvPr>
          <p:cNvSpPr>
            <a:spLocks noChangeArrowheads="1"/>
          </p:cNvSpPr>
          <p:nvPr/>
        </p:nvSpPr>
        <p:spPr bwMode="auto">
          <a:xfrm>
            <a:off x="5200799" y="5034855"/>
            <a:ext cx="1624013" cy="257175"/>
          </a:xfrm>
          <a:prstGeom prst="rect">
            <a:avLst/>
          </a:prstGeom>
          <a:solidFill>
            <a:srgbClr val="3366CC"/>
          </a:solidFill>
          <a:ln w="9525" algn="ctr">
            <a:solidFill>
              <a:schemeClr val="tx1"/>
            </a:solidFill>
            <a:miter lim="800000"/>
            <a:headEnd/>
            <a:tailEnd/>
          </a:ln>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&lt;PMTINF</a:t>
            </a:r>
            <a:r>
              <a:rPr lang="it-IT" sz="1200">
                <a:solidFill>
                  <a:srgbClr val="FFFFFF"/>
                </a:solidFill>
                <a:latin typeface="Verdana" panose="020B0604030504040204" pitchFamily="34" charset="0"/>
                <a:ea typeface="Verdana" panose="020B0604030504040204" pitchFamily="34" charset="0"/>
              </a:rPr>
              <a:t> </a:t>
            </a:r>
            <a:r>
              <a:rPr lang="it-IT" sz="1200" b="1">
                <a:solidFill>
                  <a:srgbClr val="FFFFFF"/>
                </a:solidFill>
                <a:latin typeface="Verdana" panose="020B0604030504040204" pitchFamily="34" charset="0"/>
                <a:ea typeface="Verdana" panose="020B0604030504040204" pitchFamily="34" charset="0"/>
              </a:rPr>
              <a:t>&gt;</a:t>
            </a:r>
          </a:p>
        </p:txBody>
      </p:sp>
      <p:sp>
        <p:nvSpPr>
          <p:cNvPr id="52" name="Rectangle 34">
            <a:extLst>
              <a:ext uri="{FF2B5EF4-FFF2-40B4-BE49-F238E27FC236}">
                <a16:creationId xmlns:a16="http://schemas.microsoft.com/office/drawing/2014/main" id="{47152B14-411D-4078-909B-2204CB54630E}"/>
              </a:ext>
            </a:extLst>
          </p:cNvPr>
          <p:cNvSpPr>
            <a:spLocks noChangeArrowheads="1"/>
          </p:cNvSpPr>
          <p:nvPr/>
        </p:nvSpPr>
        <p:spPr bwMode="auto">
          <a:xfrm rot="16200000">
            <a:off x="5738962" y="3553718"/>
            <a:ext cx="236537" cy="268287"/>
          </a:xfrm>
          <a:prstGeom prst="rect">
            <a:avLst/>
          </a:prstGeom>
          <a:solidFill>
            <a:srgbClr val="FF9900"/>
          </a:solidFill>
          <a:ln w="12700" algn="ctr">
            <a:solidFill>
              <a:schemeClr val="tx1"/>
            </a:solidFill>
            <a:prstDash val="dash"/>
            <a:miter lim="800000"/>
            <a:headEnd/>
            <a:tailEnd/>
          </a:ln>
        </p:spPr>
        <p:txBody>
          <a:bodyPr rot="10800000" wrap="none" lIns="0" tIns="0" rIns="0" bIns="0" anchor="ctr"/>
          <a:lstStyle/>
          <a:p>
            <a:pPr algn="ctr" eaLnBrk="1" hangingPunct="1">
              <a:spcBef>
                <a:spcPct val="50000"/>
              </a:spcBef>
              <a:defRPr/>
            </a:pPr>
            <a:endParaRPr lang="it-IT" sz="1200" b="1">
              <a:solidFill>
                <a:srgbClr val="FFFFFF"/>
              </a:solidFill>
              <a:latin typeface="Verdana" panose="020B0604030504040204" pitchFamily="34" charset="0"/>
              <a:ea typeface="Verdana" panose="020B0604030504040204" pitchFamily="34" charset="0"/>
            </a:endParaRPr>
          </a:p>
        </p:txBody>
      </p:sp>
      <p:grpSp>
        <p:nvGrpSpPr>
          <p:cNvPr id="53" name="Group 22">
            <a:extLst>
              <a:ext uri="{FF2B5EF4-FFF2-40B4-BE49-F238E27FC236}">
                <a16:creationId xmlns:a16="http://schemas.microsoft.com/office/drawing/2014/main" id="{8979430D-2C61-44C9-A53A-28E21110D588}"/>
              </a:ext>
            </a:extLst>
          </p:cNvPr>
          <p:cNvGrpSpPr>
            <a:grpSpLocks/>
          </p:cNvGrpSpPr>
          <p:nvPr/>
        </p:nvGrpSpPr>
        <p:grpSpPr bwMode="auto">
          <a:xfrm>
            <a:off x="6234262" y="5534918"/>
            <a:ext cx="1677987" cy="320675"/>
            <a:chOff x="2272" y="1892"/>
            <a:chExt cx="1237" cy="268"/>
          </a:xfrm>
          <a:solidFill>
            <a:srgbClr val="3366CC"/>
          </a:solidFill>
        </p:grpSpPr>
        <p:sp>
          <p:nvSpPr>
            <p:cNvPr id="54" name="Rectangle 8">
              <a:extLst>
                <a:ext uri="{FF2B5EF4-FFF2-40B4-BE49-F238E27FC236}">
                  <a16:creationId xmlns:a16="http://schemas.microsoft.com/office/drawing/2014/main" id="{9B1EC3D8-709B-402F-A1E1-28F8E16C054F}"/>
                </a:ext>
              </a:extLst>
            </p:cNvPr>
            <p:cNvSpPr>
              <a:spLocks noChangeArrowheads="1"/>
            </p:cNvSpPr>
            <p:nvPr/>
          </p:nvSpPr>
          <p:spPr bwMode="auto">
            <a:xfrm>
              <a:off x="2313" y="1945"/>
              <a:ext cx="1196" cy="215"/>
            </a:xfrm>
            <a:prstGeom prst="rect">
              <a:avLst/>
            </a:prstGeom>
            <a:grpFill/>
            <a:ln w="9525" algn="ctr">
              <a:solidFill>
                <a:schemeClr val="tx1"/>
              </a:solidFill>
              <a:miter lim="800000"/>
              <a:headEnd/>
              <a:tailEnd/>
            </a:ln>
          </p:spPr>
          <p:txBody>
            <a:bodyPr wrap="none" anchor="ctr"/>
            <a:lstStyle/>
            <a:p>
              <a:pPr algn="ctr" eaLnBrk="1" hangingPunct="1">
                <a:defRPr/>
              </a:pPr>
              <a:endParaRPr lang="it-IT" sz="1200" b="1">
                <a:solidFill>
                  <a:srgbClr val="FFFFFF"/>
                </a:solidFill>
                <a:latin typeface="Verdana" panose="020B0604030504040204" pitchFamily="34" charset="0"/>
                <a:ea typeface="Verdana" panose="020B0604030504040204" pitchFamily="34" charset="0"/>
              </a:endParaRPr>
            </a:p>
          </p:txBody>
        </p:sp>
        <p:sp>
          <p:nvSpPr>
            <p:cNvPr id="55" name="Rectangle 8">
              <a:extLst>
                <a:ext uri="{FF2B5EF4-FFF2-40B4-BE49-F238E27FC236}">
                  <a16:creationId xmlns:a16="http://schemas.microsoft.com/office/drawing/2014/main" id="{F27FBC7F-0CC0-442F-AB85-ABB2A2456E68}"/>
                </a:ext>
              </a:extLst>
            </p:cNvPr>
            <p:cNvSpPr>
              <a:spLocks noChangeArrowheads="1"/>
            </p:cNvSpPr>
            <p:nvPr/>
          </p:nvSpPr>
          <p:spPr bwMode="auto">
            <a:xfrm>
              <a:off x="2272" y="1892"/>
              <a:ext cx="1196" cy="215"/>
            </a:xfrm>
            <a:prstGeom prst="rect">
              <a:avLst/>
            </a:prstGeom>
            <a:grpFill/>
            <a:ln w="9525" algn="ctr">
              <a:solidFill>
                <a:schemeClr val="tx1"/>
              </a:solidFill>
              <a:miter lim="800000"/>
              <a:headEnd/>
              <a:tailEnd/>
            </a:ln>
          </p:spPr>
          <p:txBody>
            <a:bodyPr wrap="none" anchor="ctr"/>
            <a:lstStyle/>
            <a:p>
              <a:pPr algn="ctr" eaLnBrk="1" hangingPunct="1">
                <a:defRPr/>
              </a:pPr>
              <a:r>
                <a:rPr lang="it-IT" sz="1200" b="1" dirty="0">
                  <a:solidFill>
                    <a:srgbClr val="FFFFFF"/>
                  </a:solidFill>
                  <a:latin typeface="Verdana" panose="020B0604030504040204" pitchFamily="34" charset="0"/>
                  <a:ea typeface="Verdana" panose="020B0604030504040204" pitchFamily="34" charset="0"/>
                </a:rPr>
                <a:t>&lt;CDTTRFTXINF&gt;</a:t>
              </a:r>
            </a:p>
          </p:txBody>
        </p:sp>
      </p:grpSp>
      <p:sp>
        <p:nvSpPr>
          <p:cNvPr id="56" name="TextBox 19">
            <a:extLst>
              <a:ext uri="{FF2B5EF4-FFF2-40B4-BE49-F238E27FC236}">
                <a16:creationId xmlns:a16="http://schemas.microsoft.com/office/drawing/2014/main" id="{3D91B926-87FE-434B-BE49-3D5B76B6034B}"/>
              </a:ext>
            </a:extLst>
          </p:cNvPr>
          <p:cNvSpPr txBox="1">
            <a:spLocks noChangeArrowheads="1"/>
          </p:cNvSpPr>
          <p:nvPr/>
        </p:nvSpPr>
        <p:spPr bwMode="auto">
          <a:xfrm>
            <a:off x="7913837" y="5531743"/>
            <a:ext cx="7280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a:solidFill>
                  <a:srgbClr val="004785"/>
                </a:solidFill>
                <a:latin typeface="Verdana" panose="020B0604030504040204" pitchFamily="34" charset="0"/>
                <a:ea typeface="Verdana" panose="020B0604030504040204" pitchFamily="34" charset="0"/>
              </a:rPr>
              <a:t>[1..N]</a:t>
            </a:r>
          </a:p>
        </p:txBody>
      </p:sp>
      <p:cxnSp>
        <p:nvCxnSpPr>
          <p:cNvPr id="57" name="AutoShape 38">
            <a:extLst>
              <a:ext uri="{FF2B5EF4-FFF2-40B4-BE49-F238E27FC236}">
                <a16:creationId xmlns:a16="http://schemas.microsoft.com/office/drawing/2014/main" id="{F95C8DDE-6E12-4A99-921D-A5554629CB3F}"/>
              </a:ext>
            </a:extLst>
          </p:cNvPr>
          <p:cNvCxnSpPr>
            <a:cxnSpLocks noChangeShapeType="1"/>
            <a:endCxn id="51" idx="2"/>
          </p:cNvCxnSpPr>
          <p:nvPr/>
        </p:nvCxnSpPr>
        <p:spPr bwMode="auto">
          <a:xfrm rot="10800000">
            <a:off x="6013599" y="5292030"/>
            <a:ext cx="220663" cy="3714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58" name="AutoShape 29">
            <a:extLst>
              <a:ext uri="{FF2B5EF4-FFF2-40B4-BE49-F238E27FC236}">
                <a16:creationId xmlns:a16="http://schemas.microsoft.com/office/drawing/2014/main" id="{D90E97C0-895C-46A9-9CBD-42AE76D14FB4}"/>
              </a:ext>
            </a:extLst>
          </p:cNvPr>
          <p:cNvSpPr>
            <a:spLocks noChangeArrowheads="1"/>
          </p:cNvSpPr>
          <p:nvPr/>
        </p:nvSpPr>
        <p:spPr bwMode="auto">
          <a:xfrm>
            <a:off x="7218512" y="3140968"/>
            <a:ext cx="1711325" cy="269875"/>
          </a:xfrm>
          <a:prstGeom prst="parallelogram">
            <a:avLst>
              <a:gd name="adj" fmla="val 53783"/>
            </a:avLst>
          </a:prstGeom>
          <a:solidFill>
            <a:srgbClr val="FFED9F"/>
          </a:solidFill>
          <a:ln w="12700" algn="ctr">
            <a:solidFill>
              <a:srgbClr val="EAEAEA"/>
            </a:solidFill>
            <a:miter lim="800000"/>
            <a:headEnd/>
            <a:tailEnd/>
          </a:ln>
        </p:spPr>
        <p:txBody>
          <a:bodyPr wrap="none" lIns="0" tIns="0" rIns="0" bIns="0" anchor="ctr"/>
          <a:lstStyle/>
          <a:p>
            <a:pPr algn="ctr" eaLnBrk="1" hangingPunct="1">
              <a:spcBef>
                <a:spcPct val="50000"/>
              </a:spcBef>
              <a:defRPr/>
            </a:pPr>
            <a:r>
              <a:rPr lang="it-IT" sz="1400" b="1" i="1">
                <a:solidFill>
                  <a:srgbClr val="004785"/>
                </a:solidFill>
                <a:latin typeface="Verdana" panose="020B0604030504040204" pitchFamily="34" charset="0"/>
                <a:ea typeface="Verdana" panose="020B0604030504040204" pitchFamily="34" charset="0"/>
              </a:rPr>
              <a:t>ISO compliant</a:t>
            </a:r>
          </a:p>
        </p:txBody>
      </p:sp>
      <p:sp>
        <p:nvSpPr>
          <p:cNvPr id="59" name="Text Box 35">
            <a:extLst>
              <a:ext uri="{FF2B5EF4-FFF2-40B4-BE49-F238E27FC236}">
                <a16:creationId xmlns:a16="http://schemas.microsoft.com/office/drawing/2014/main" id="{95350CCD-7981-423E-A9A2-7682B4F6D87C}"/>
              </a:ext>
            </a:extLst>
          </p:cNvPr>
          <p:cNvSpPr txBox="1">
            <a:spLocks noChangeArrowheads="1"/>
          </p:cNvSpPr>
          <p:nvPr/>
        </p:nvSpPr>
        <p:spPr bwMode="auto">
          <a:xfrm>
            <a:off x="-431464" y="4108463"/>
            <a:ext cx="2954114" cy="609398"/>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lgn="ctr">
                <a:solidFill>
                  <a:schemeClr val="tx1"/>
                </a:solidFill>
                <a:miter lim="800000"/>
                <a:headEnd/>
                <a:tailEnd/>
              </a14:hiddenLine>
            </a:ext>
          </a:extLst>
        </p:spPr>
        <p:txBody>
          <a:bodyPr wrap="square" lIns="0" tIns="0" rIns="0" bIns="0">
            <a:spAutoFit/>
          </a:bodyPr>
          <a:lstStyle/>
          <a:p>
            <a:pPr lvl="1" algn="ctr">
              <a:lnSpc>
                <a:spcPct val="90000"/>
              </a:lnSpc>
              <a:defRPr/>
            </a:pPr>
            <a:r>
              <a:rPr lang="it-IT" sz="1200" b="1" dirty="0">
                <a:solidFill>
                  <a:srgbClr val="4D4D4C"/>
                </a:solidFill>
                <a:latin typeface="Verdana" panose="020B0604030504040204" pitchFamily="34" charset="0"/>
                <a:ea typeface="Verdana" panose="020B0604030504040204" pitchFamily="34" charset="0"/>
              </a:rPr>
              <a:t>* garantito dalla struttura del messaggio logico</a:t>
            </a:r>
          </a:p>
          <a:p>
            <a:pPr algn="ctr" eaLnBrk="1" hangingPunct="1">
              <a:spcBef>
                <a:spcPct val="50000"/>
              </a:spcBef>
              <a:defRPr/>
            </a:pPr>
            <a:endParaRPr lang="it-IT" sz="1200" dirty="0">
              <a:solidFill>
                <a:srgbClr val="4D4D4C"/>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382127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CC069F5-DC88-4945-8C89-A529572A55EE}"/>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638667BB-7BC2-436B-83C8-1ADA289625D6}"/>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2	Struttura dei messaggi veicolati – </a:t>
            </a:r>
            <a:r>
              <a:rPr lang="it-IT" b="0" dirty="0"/>
              <a:t>Stato avanzamento/esito</a:t>
            </a:r>
          </a:p>
        </p:txBody>
      </p:sp>
      <p:sp>
        <p:nvSpPr>
          <p:cNvPr id="29" name="Rectangle 2">
            <a:extLst>
              <a:ext uri="{FF2B5EF4-FFF2-40B4-BE49-F238E27FC236}">
                <a16:creationId xmlns:a16="http://schemas.microsoft.com/office/drawing/2014/main" id="{15F4E276-3E5E-4A38-8310-51355224D4AE}"/>
              </a:ext>
            </a:extLst>
          </p:cNvPr>
          <p:cNvSpPr>
            <a:spLocks noChangeArrowheads="1"/>
          </p:cNvSpPr>
          <p:nvPr/>
        </p:nvSpPr>
        <p:spPr bwMode="auto">
          <a:xfrm>
            <a:off x="240582" y="1117799"/>
            <a:ext cx="8526462" cy="1846659"/>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179388" indent="-179388" algn="just">
              <a:spcBef>
                <a:spcPct val="50000"/>
              </a:spcBef>
              <a:tabLst>
                <a:tab pos="625475" algn="l"/>
              </a:tabLst>
              <a:defRPr/>
            </a:pPr>
            <a:r>
              <a:rPr lang="it-IT" sz="1200" b="1" i="1" dirty="0">
                <a:solidFill>
                  <a:srgbClr val="4D4D4C"/>
                </a:solidFill>
                <a:latin typeface="Verdana" panose="020B0604030504040204" pitchFamily="34" charset="0"/>
                <a:ea typeface="Verdana" panose="020B0604030504040204" pitchFamily="34" charset="0"/>
                <a:cs typeface="Tahoma" pitchFamily="34" charset="0"/>
              </a:rPr>
              <a:t>Messaggio fisico di stato avanzamento/esito</a:t>
            </a:r>
            <a:endParaRPr lang="it-IT" sz="1200" dirty="0">
              <a:solidFill>
                <a:srgbClr val="4D4D4C"/>
              </a:solidFill>
              <a:latin typeface="Verdana" panose="020B0604030504040204" pitchFamily="34" charset="0"/>
              <a:ea typeface="Verdana" panose="020B0604030504040204" pitchFamily="34" charset="0"/>
              <a:cs typeface="Tahoma" pitchFamily="34" charset="0"/>
            </a:endParaRPr>
          </a:p>
          <a:p>
            <a:pPr marL="179388" indent="-179388" algn="just">
              <a:buFont typeface="Wingdings" pitchFamily="2" charset="2"/>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Messaggio XML tramite il quale la Banca Passiva dell’Ordinante comunica  al Mittente/Ordinante lo stato di </a:t>
            </a:r>
            <a:r>
              <a:rPr lang="it-IT" sz="1200" dirty="0" err="1">
                <a:solidFill>
                  <a:srgbClr val="4D4D4C"/>
                </a:solidFill>
                <a:latin typeface="Verdana" panose="020B0604030504040204" pitchFamily="34" charset="0"/>
                <a:ea typeface="Verdana" panose="020B0604030504040204" pitchFamily="34" charset="0"/>
                <a:cs typeface="Tahoma" pitchFamily="34" charset="0"/>
              </a:rPr>
              <a:t>processamento</a:t>
            </a:r>
            <a:r>
              <a:rPr lang="it-IT" sz="1200" dirty="0">
                <a:solidFill>
                  <a:srgbClr val="4D4D4C"/>
                </a:solidFill>
                <a:latin typeface="Verdana" panose="020B0604030504040204" pitchFamily="34" charset="0"/>
                <a:ea typeface="Verdana" panose="020B0604030504040204" pitchFamily="34" charset="0"/>
                <a:cs typeface="Tahoma" pitchFamily="34" charset="0"/>
              </a:rPr>
              <a:t> delle disposizioni ricevute</a:t>
            </a:r>
          </a:p>
          <a:p>
            <a:pPr marL="179388" indent="-179388" algn="just">
              <a:buFont typeface="Wingdings" pitchFamily="2" charset="2"/>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Rappresenta l’esito di uno dei livelli di controllo (0, 1, 2) definiti (es. esito Banca sui messaggi logici precedentemente inviati)</a:t>
            </a:r>
          </a:p>
          <a:p>
            <a:pPr marL="179388" indent="-179388" algn="just">
              <a:buFont typeface="Wingdings" pitchFamily="2" charset="2"/>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Ogni messaggio fisico risulta omogeneo per:</a:t>
            </a:r>
          </a:p>
          <a:p>
            <a:pPr marL="625475" lvl="1" indent="-177800" algn="just">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mittente “logico” (Banca Mittente)</a:t>
            </a:r>
          </a:p>
          <a:p>
            <a:pPr marL="625475" lvl="1" indent="-177800" algn="just">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destinatario “logico” (Banca Ricevente);</a:t>
            </a:r>
          </a:p>
          <a:p>
            <a:pPr marL="625475" lvl="1" indent="-177800" algn="just">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soggetto di riferimento del destinatario “logico” (es. STD, GPA);</a:t>
            </a:r>
          </a:p>
          <a:p>
            <a:pPr marL="625475" lvl="1" indent="-177800" algn="just">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indirizzo di Rete Logica del soggetto di riferimento</a:t>
            </a:r>
          </a:p>
        </p:txBody>
      </p:sp>
      <p:sp>
        <p:nvSpPr>
          <p:cNvPr id="30" name="Rectangle 58">
            <a:extLst>
              <a:ext uri="{FF2B5EF4-FFF2-40B4-BE49-F238E27FC236}">
                <a16:creationId xmlns:a16="http://schemas.microsoft.com/office/drawing/2014/main" id="{9196F6EB-CF0B-49AB-8E2D-1639851FAF2A}"/>
              </a:ext>
            </a:extLst>
          </p:cNvPr>
          <p:cNvSpPr>
            <a:spLocks noChangeArrowheads="1"/>
          </p:cNvSpPr>
          <p:nvPr/>
        </p:nvSpPr>
        <p:spPr bwMode="auto">
          <a:xfrm>
            <a:off x="1343100" y="6337257"/>
            <a:ext cx="7561263" cy="315912"/>
          </a:xfrm>
          <a:prstGeom prst="rect">
            <a:avLst/>
          </a:prstGeom>
          <a:solidFill>
            <a:schemeClr val="bg1"/>
          </a:solidFill>
          <a:ln w="12700" algn="ctr">
            <a:solidFill>
              <a:schemeClr val="bg2"/>
            </a:solidFill>
            <a:miter lim="800000"/>
            <a:headEnd/>
            <a:tailEnd/>
          </a:ln>
        </p:spPr>
        <p:txBody>
          <a:bodyPr wrap="none" lIns="0" tIns="0" rIns="0" bIns="0" anchor="ctr"/>
          <a:lstStyle/>
          <a:p>
            <a:pPr algn="ctr" eaLnBrk="1" hangingPunct="1">
              <a:spcBef>
                <a:spcPct val="50000"/>
              </a:spcBef>
              <a:defRPr/>
            </a:pPr>
            <a:r>
              <a:rPr lang="it-IT" sz="1200" b="1" i="1" dirty="0">
                <a:solidFill>
                  <a:srgbClr val="4D4D4C"/>
                </a:solidFill>
                <a:latin typeface="Verdana" panose="020B0604030504040204" pitchFamily="34" charset="0"/>
                <a:ea typeface="Verdana" panose="020B0604030504040204" pitchFamily="34" charset="0"/>
              </a:rPr>
              <a:t>Cfr. slide successiva per la composizione del singolo messaggio logico</a:t>
            </a:r>
          </a:p>
        </p:txBody>
      </p:sp>
      <p:sp>
        <p:nvSpPr>
          <p:cNvPr id="31" name="Rectangle 84">
            <a:extLst>
              <a:ext uri="{FF2B5EF4-FFF2-40B4-BE49-F238E27FC236}">
                <a16:creationId xmlns:a16="http://schemas.microsoft.com/office/drawing/2014/main" id="{3276DB35-25B7-4085-A7D8-B39B23627D24}"/>
              </a:ext>
            </a:extLst>
          </p:cNvPr>
          <p:cNvSpPr/>
          <p:nvPr/>
        </p:nvSpPr>
        <p:spPr bwMode="auto">
          <a:xfrm>
            <a:off x="1343100" y="3133682"/>
            <a:ext cx="7561263" cy="3194050"/>
          </a:xfrm>
          <a:prstGeom prst="rect">
            <a:avLst/>
          </a:prstGeom>
          <a:solidFill>
            <a:schemeClr val="bg1">
              <a:lumMod val="85000"/>
            </a:schemeClr>
          </a:solidFill>
          <a:ln w="12700" cap="flat" cmpd="sng" algn="ctr">
            <a:noFill/>
            <a:prstDash val="solid"/>
            <a:round/>
            <a:headEnd type="none" w="med" len="med"/>
            <a:tailEnd type="none" w="med" len="med"/>
          </a:ln>
          <a:effectLst/>
        </p:spPr>
        <p:txBody>
          <a:bodyPr lIns="0" tIns="0" rIns="0" bIns="0" anchor="ctr"/>
          <a:lstStyle/>
          <a:p>
            <a:pPr eaLnBrk="1" hangingPunct="1">
              <a:spcBef>
                <a:spcPct val="50000"/>
              </a:spcBef>
              <a:defRPr/>
            </a:pPr>
            <a:endParaRPr lang="it-IT" sz="1200" dirty="0">
              <a:solidFill>
                <a:srgbClr val="004785"/>
              </a:solidFill>
              <a:latin typeface="Verdana" panose="020B0604030504040204" pitchFamily="34" charset="0"/>
              <a:ea typeface="Verdana" panose="020B0604030504040204" pitchFamily="34" charset="0"/>
            </a:endParaRPr>
          </a:p>
        </p:txBody>
      </p:sp>
      <p:sp>
        <p:nvSpPr>
          <p:cNvPr id="32" name="Rectangle 37">
            <a:extLst>
              <a:ext uri="{FF2B5EF4-FFF2-40B4-BE49-F238E27FC236}">
                <a16:creationId xmlns:a16="http://schemas.microsoft.com/office/drawing/2014/main" id="{C8CAE240-112A-4A58-B65F-22F147F586C6}"/>
              </a:ext>
            </a:extLst>
          </p:cNvPr>
          <p:cNvSpPr>
            <a:spLocks noChangeArrowheads="1"/>
          </p:cNvSpPr>
          <p:nvPr/>
        </p:nvSpPr>
        <p:spPr bwMode="auto">
          <a:xfrm>
            <a:off x="3503688" y="4845007"/>
            <a:ext cx="5400675" cy="1439862"/>
          </a:xfrm>
          <a:prstGeom prst="rect">
            <a:avLst/>
          </a:prstGeom>
          <a:solidFill>
            <a:srgbClr val="33CCCC"/>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3" name="Rectangle 86">
            <a:extLst>
              <a:ext uri="{FF2B5EF4-FFF2-40B4-BE49-F238E27FC236}">
                <a16:creationId xmlns:a16="http://schemas.microsoft.com/office/drawing/2014/main" id="{AF90D342-FCBE-4721-A06E-FF61479003BC}"/>
              </a:ext>
            </a:extLst>
          </p:cNvPr>
          <p:cNvSpPr>
            <a:spLocks noChangeArrowheads="1"/>
          </p:cNvSpPr>
          <p:nvPr/>
        </p:nvSpPr>
        <p:spPr bwMode="auto">
          <a:xfrm>
            <a:off x="4508575" y="5379994"/>
            <a:ext cx="3324225" cy="454025"/>
          </a:xfrm>
          <a:prstGeom prst="rect">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sp>
        <p:nvSpPr>
          <p:cNvPr id="34" name="Rectangle 8">
            <a:extLst>
              <a:ext uri="{FF2B5EF4-FFF2-40B4-BE49-F238E27FC236}">
                <a16:creationId xmlns:a16="http://schemas.microsoft.com/office/drawing/2014/main" id="{6C223E54-1F0E-420D-B28D-64FAA88DCCFB}"/>
              </a:ext>
            </a:extLst>
          </p:cNvPr>
          <p:cNvSpPr>
            <a:spLocks noChangeArrowheads="1"/>
          </p:cNvSpPr>
          <p:nvPr/>
        </p:nvSpPr>
        <p:spPr bwMode="auto">
          <a:xfrm>
            <a:off x="1433588" y="3252744"/>
            <a:ext cx="2249487" cy="306388"/>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&lt;DBTR_PMT_STS_RPT_MSG&gt;</a:t>
            </a:r>
            <a:endParaRPr lang="it-IT" sz="1100" b="1">
              <a:solidFill>
                <a:srgbClr val="004785"/>
              </a:solidFill>
              <a:latin typeface="Verdana" panose="020B0604030504040204" pitchFamily="34" charset="0"/>
              <a:ea typeface="Verdana" panose="020B0604030504040204" pitchFamily="34" charset="0"/>
            </a:endParaRPr>
          </a:p>
        </p:txBody>
      </p:sp>
      <p:sp>
        <p:nvSpPr>
          <p:cNvPr id="60" name="Rectangle 8">
            <a:extLst>
              <a:ext uri="{FF2B5EF4-FFF2-40B4-BE49-F238E27FC236}">
                <a16:creationId xmlns:a16="http://schemas.microsoft.com/office/drawing/2014/main" id="{9F0E4D9E-FAE9-43EF-883E-3E02412AD721}"/>
              </a:ext>
            </a:extLst>
          </p:cNvPr>
          <p:cNvSpPr>
            <a:spLocks noChangeArrowheads="1"/>
          </p:cNvSpPr>
          <p:nvPr/>
        </p:nvSpPr>
        <p:spPr bwMode="auto">
          <a:xfrm>
            <a:off x="2732163" y="3675019"/>
            <a:ext cx="1792287" cy="307975"/>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&lt;HTRT&gt;</a:t>
            </a:r>
            <a:endParaRPr lang="it-IT" sz="1100" b="1">
              <a:solidFill>
                <a:srgbClr val="004785"/>
              </a:solidFill>
              <a:latin typeface="Verdana" panose="020B0604030504040204" pitchFamily="34" charset="0"/>
              <a:ea typeface="Verdana" panose="020B0604030504040204" pitchFamily="34" charset="0"/>
            </a:endParaRPr>
          </a:p>
        </p:txBody>
      </p:sp>
      <p:sp>
        <p:nvSpPr>
          <p:cNvPr id="61" name="Rectangle 8">
            <a:extLst>
              <a:ext uri="{FF2B5EF4-FFF2-40B4-BE49-F238E27FC236}">
                <a16:creationId xmlns:a16="http://schemas.microsoft.com/office/drawing/2014/main" id="{D589E402-A624-473B-895D-2ED507A5A1E7}"/>
              </a:ext>
            </a:extLst>
          </p:cNvPr>
          <p:cNvSpPr>
            <a:spLocks noChangeArrowheads="1"/>
          </p:cNvSpPr>
          <p:nvPr/>
        </p:nvSpPr>
        <p:spPr bwMode="auto">
          <a:xfrm>
            <a:off x="2732163" y="4070307"/>
            <a:ext cx="1792287" cy="306387"/>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&lt;HE2E&gt;</a:t>
            </a:r>
            <a:endParaRPr lang="it-IT" sz="1100" b="1">
              <a:solidFill>
                <a:srgbClr val="004785"/>
              </a:solidFill>
              <a:latin typeface="Verdana" panose="020B0604030504040204" pitchFamily="34" charset="0"/>
              <a:ea typeface="Verdana" panose="020B0604030504040204" pitchFamily="34" charset="0"/>
            </a:endParaRPr>
          </a:p>
        </p:txBody>
      </p:sp>
      <p:sp>
        <p:nvSpPr>
          <p:cNvPr id="62" name="Rectangle 8">
            <a:extLst>
              <a:ext uri="{FF2B5EF4-FFF2-40B4-BE49-F238E27FC236}">
                <a16:creationId xmlns:a16="http://schemas.microsoft.com/office/drawing/2014/main" id="{FFEBB254-B31D-41D3-BA16-356283FD3EC1}"/>
              </a:ext>
            </a:extLst>
          </p:cNvPr>
          <p:cNvSpPr>
            <a:spLocks noChangeArrowheads="1"/>
          </p:cNvSpPr>
          <p:nvPr/>
        </p:nvSpPr>
        <p:spPr bwMode="auto">
          <a:xfrm>
            <a:off x="2732163" y="4484644"/>
            <a:ext cx="1792287" cy="306388"/>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&lt;MSG_BODY&gt;</a:t>
            </a:r>
            <a:endParaRPr lang="it-IT" sz="1100" b="1">
              <a:solidFill>
                <a:srgbClr val="004785"/>
              </a:solidFill>
              <a:latin typeface="Verdana" panose="020B0604030504040204" pitchFamily="34" charset="0"/>
              <a:ea typeface="Verdana" panose="020B0604030504040204" pitchFamily="34" charset="0"/>
            </a:endParaRPr>
          </a:p>
        </p:txBody>
      </p:sp>
      <p:cxnSp>
        <p:nvCxnSpPr>
          <p:cNvPr id="63" name="AutoShape 127">
            <a:extLst>
              <a:ext uri="{FF2B5EF4-FFF2-40B4-BE49-F238E27FC236}">
                <a16:creationId xmlns:a16="http://schemas.microsoft.com/office/drawing/2014/main" id="{6ED7F318-9A3F-4A8A-9A2D-B2805DEE6C60}"/>
              </a:ext>
            </a:extLst>
          </p:cNvPr>
          <p:cNvCxnSpPr>
            <a:cxnSpLocks noChangeShapeType="1"/>
            <a:stCxn id="34" idx="2"/>
            <a:endCxn id="62" idx="1"/>
          </p:cNvCxnSpPr>
          <p:nvPr/>
        </p:nvCxnSpPr>
        <p:spPr bwMode="auto">
          <a:xfrm rot="16200000" flipH="1">
            <a:off x="2105894" y="4012363"/>
            <a:ext cx="1079500" cy="17303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64" name="AutoShape 128">
            <a:extLst>
              <a:ext uri="{FF2B5EF4-FFF2-40B4-BE49-F238E27FC236}">
                <a16:creationId xmlns:a16="http://schemas.microsoft.com/office/drawing/2014/main" id="{BC1327B1-89CB-4335-B229-966E63B8433D}"/>
              </a:ext>
            </a:extLst>
          </p:cNvPr>
          <p:cNvCxnSpPr>
            <a:cxnSpLocks noChangeShapeType="1"/>
            <a:stCxn id="34" idx="2"/>
            <a:endCxn id="61" idx="1"/>
          </p:cNvCxnSpPr>
          <p:nvPr/>
        </p:nvCxnSpPr>
        <p:spPr bwMode="auto">
          <a:xfrm rot="16200000" flipH="1">
            <a:off x="2313063" y="3805194"/>
            <a:ext cx="665162" cy="17303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65" name="AutoShape 129">
            <a:extLst>
              <a:ext uri="{FF2B5EF4-FFF2-40B4-BE49-F238E27FC236}">
                <a16:creationId xmlns:a16="http://schemas.microsoft.com/office/drawing/2014/main" id="{445B2176-C895-49B0-94D6-06696A863A26}"/>
              </a:ext>
            </a:extLst>
          </p:cNvPr>
          <p:cNvCxnSpPr>
            <a:cxnSpLocks noChangeShapeType="1"/>
            <a:stCxn id="34" idx="2"/>
            <a:endCxn id="60" idx="1"/>
          </p:cNvCxnSpPr>
          <p:nvPr/>
        </p:nvCxnSpPr>
        <p:spPr bwMode="auto">
          <a:xfrm rot="16200000" flipH="1">
            <a:off x="2510706" y="3607551"/>
            <a:ext cx="269875" cy="17303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66" name="TextBox 19">
            <a:extLst>
              <a:ext uri="{FF2B5EF4-FFF2-40B4-BE49-F238E27FC236}">
                <a16:creationId xmlns:a16="http://schemas.microsoft.com/office/drawing/2014/main" id="{D06E91BF-0C03-487D-8377-27DC40A6CF77}"/>
              </a:ext>
            </a:extLst>
          </p:cNvPr>
          <p:cNvSpPr txBox="1">
            <a:spLocks noChangeArrowheads="1"/>
          </p:cNvSpPr>
          <p:nvPr/>
        </p:nvSpPr>
        <p:spPr bwMode="auto">
          <a:xfrm>
            <a:off x="4497463" y="3687719"/>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67" name="TextBox 19">
            <a:extLst>
              <a:ext uri="{FF2B5EF4-FFF2-40B4-BE49-F238E27FC236}">
                <a16:creationId xmlns:a16="http://schemas.microsoft.com/office/drawing/2014/main" id="{0F47735F-79CD-4571-B2ED-41B8F887AEDC}"/>
              </a:ext>
            </a:extLst>
          </p:cNvPr>
          <p:cNvSpPr txBox="1">
            <a:spLocks noChangeArrowheads="1"/>
          </p:cNvSpPr>
          <p:nvPr/>
        </p:nvSpPr>
        <p:spPr bwMode="auto">
          <a:xfrm>
            <a:off x="4503813" y="4089357"/>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68" name="TextBox 19">
            <a:extLst>
              <a:ext uri="{FF2B5EF4-FFF2-40B4-BE49-F238E27FC236}">
                <a16:creationId xmlns:a16="http://schemas.microsoft.com/office/drawing/2014/main" id="{733A0927-E6CD-4413-ABDD-875B13CE4265}"/>
              </a:ext>
            </a:extLst>
          </p:cNvPr>
          <p:cNvSpPr txBox="1">
            <a:spLocks noChangeArrowheads="1"/>
          </p:cNvSpPr>
          <p:nvPr/>
        </p:nvSpPr>
        <p:spPr bwMode="auto">
          <a:xfrm>
            <a:off x="4494288" y="4484644"/>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69" name="TextBox 19">
            <a:extLst>
              <a:ext uri="{FF2B5EF4-FFF2-40B4-BE49-F238E27FC236}">
                <a16:creationId xmlns:a16="http://schemas.microsoft.com/office/drawing/2014/main" id="{D06D728A-017D-454F-8C72-98F71320274E}"/>
              </a:ext>
            </a:extLst>
          </p:cNvPr>
          <p:cNvSpPr txBox="1">
            <a:spLocks noChangeArrowheads="1"/>
          </p:cNvSpPr>
          <p:nvPr/>
        </p:nvSpPr>
        <p:spPr bwMode="auto">
          <a:xfrm>
            <a:off x="7013650" y="5429207"/>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i="1">
                <a:solidFill>
                  <a:srgbClr val="004785"/>
                </a:solidFill>
                <a:latin typeface="Verdana" panose="020B0604030504040204" pitchFamily="34" charset="0"/>
                <a:ea typeface="Verdana" panose="020B0604030504040204" pitchFamily="34" charset="0"/>
              </a:rPr>
              <a:t>[0..1]</a:t>
            </a:r>
          </a:p>
        </p:txBody>
      </p:sp>
      <p:sp>
        <p:nvSpPr>
          <p:cNvPr id="70" name="TextBox 20">
            <a:extLst>
              <a:ext uri="{FF2B5EF4-FFF2-40B4-BE49-F238E27FC236}">
                <a16:creationId xmlns:a16="http://schemas.microsoft.com/office/drawing/2014/main" id="{E33A6E15-9246-4780-AFE8-CF0868EA766D}"/>
              </a:ext>
            </a:extLst>
          </p:cNvPr>
          <p:cNvSpPr txBox="1">
            <a:spLocks noChangeArrowheads="1"/>
          </p:cNvSpPr>
          <p:nvPr/>
        </p:nvSpPr>
        <p:spPr bwMode="auto">
          <a:xfrm>
            <a:off x="7013650" y="5848307"/>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i="1">
                <a:solidFill>
                  <a:srgbClr val="004785"/>
                </a:solidFill>
                <a:latin typeface="Verdana" panose="020B0604030504040204" pitchFamily="34" charset="0"/>
                <a:ea typeface="Verdana" panose="020B0604030504040204" pitchFamily="34" charset="0"/>
              </a:rPr>
              <a:t>[0..1]</a:t>
            </a:r>
          </a:p>
        </p:txBody>
      </p:sp>
      <p:sp>
        <p:nvSpPr>
          <p:cNvPr id="71" name="Right Brace 21">
            <a:extLst>
              <a:ext uri="{FF2B5EF4-FFF2-40B4-BE49-F238E27FC236}">
                <a16:creationId xmlns:a16="http://schemas.microsoft.com/office/drawing/2014/main" id="{A71C1269-2B98-462A-8ED4-4C7D61AA1585}"/>
              </a:ext>
            </a:extLst>
          </p:cNvPr>
          <p:cNvSpPr>
            <a:spLocks/>
          </p:cNvSpPr>
          <p:nvPr/>
        </p:nvSpPr>
        <p:spPr bwMode="auto">
          <a:xfrm>
            <a:off x="7491488" y="5373644"/>
            <a:ext cx="255587" cy="923925"/>
          </a:xfrm>
          <a:prstGeom prst="rightBrace">
            <a:avLst>
              <a:gd name="adj1" fmla="val 35898"/>
              <a:gd name="adj2" fmla="val 50000"/>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72" name="TextBox 22">
            <a:extLst>
              <a:ext uri="{FF2B5EF4-FFF2-40B4-BE49-F238E27FC236}">
                <a16:creationId xmlns:a16="http://schemas.microsoft.com/office/drawing/2014/main" id="{478422C5-9ACC-4BAC-AFC5-DBB4F5847E43}"/>
              </a:ext>
            </a:extLst>
          </p:cNvPr>
          <p:cNvSpPr txBox="1">
            <a:spLocks noChangeArrowheads="1"/>
          </p:cNvSpPr>
          <p:nvPr/>
        </p:nvSpPr>
        <p:spPr bwMode="auto">
          <a:xfrm>
            <a:off x="7710563" y="5735594"/>
            <a:ext cx="11643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OR esclusivo</a:t>
            </a:r>
          </a:p>
        </p:txBody>
      </p:sp>
      <p:sp>
        <p:nvSpPr>
          <p:cNvPr id="73" name="Rectangle 8">
            <a:extLst>
              <a:ext uri="{FF2B5EF4-FFF2-40B4-BE49-F238E27FC236}">
                <a16:creationId xmlns:a16="http://schemas.microsoft.com/office/drawing/2014/main" id="{8F4A1D8A-A2D0-436F-9FDB-37A8674FA6FA}"/>
              </a:ext>
            </a:extLst>
          </p:cNvPr>
          <p:cNvSpPr>
            <a:spLocks noChangeArrowheads="1"/>
          </p:cNvSpPr>
          <p:nvPr/>
        </p:nvSpPr>
        <p:spPr bwMode="auto">
          <a:xfrm>
            <a:off x="5208663" y="5437144"/>
            <a:ext cx="1789112" cy="307975"/>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100" b="1">
                <a:solidFill>
                  <a:srgbClr val="004785"/>
                </a:solidFill>
                <a:latin typeface="Verdana" panose="020B0604030504040204" pitchFamily="34" charset="0"/>
                <a:ea typeface="Verdana" panose="020B0604030504040204" pitchFamily="34" charset="0"/>
              </a:rPr>
              <a:t>&lt;DATA&gt;</a:t>
            </a:r>
          </a:p>
        </p:txBody>
      </p:sp>
      <p:cxnSp>
        <p:nvCxnSpPr>
          <p:cNvPr id="74" name="AutoShape 38">
            <a:extLst>
              <a:ext uri="{FF2B5EF4-FFF2-40B4-BE49-F238E27FC236}">
                <a16:creationId xmlns:a16="http://schemas.microsoft.com/office/drawing/2014/main" id="{C49835D4-1DDF-4C39-9EC0-5FCDF1C23588}"/>
              </a:ext>
            </a:extLst>
          </p:cNvPr>
          <p:cNvCxnSpPr>
            <a:cxnSpLocks noChangeShapeType="1"/>
            <a:stCxn id="80" idx="2"/>
            <a:endCxn id="73" idx="1"/>
          </p:cNvCxnSpPr>
          <p:nvPr/>
        </p:nvCxnSpPr>
        <p:spPr bwMode="auto">
          <a:xfrm rot="16200000" flipH="1">
            <a:off x="4809407" y="5191875"/>
            <a:ext cx="350838" cy="4476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75" name="AutoShape 39">
            <a:extLst>
              <a:ext uri="{FF2B5EF4-FFF2-40B4-BE49-F238E27FC236}">
                <a16:creationId xmlns:a16="http://schemas.microsoft.com/office/drawing/2014/main" id="{A5AFA585-79D8-4082-953D-3B37948044BD}"/>
              </a:ext>
            </a:extLst>
          </p:cNvPr>
          <p:cNvCxnSpPr>
            <a:cxnSpLocks noChangeShapeType="1"/>
            <a:stCxn id="80" idx="2"/>
            <a:endCxn id="76" idx="1"/>
          </p:cNvCxnSpPr>
          <p:nvPr/>
        </p:nvCxnSpPr>
        <p:spPr bwMode="auto">
          <a:xfrm rot="16200000" flipH="1">
            <a:off x="4584776" y="5416506"/>
            <a:ext cx="800100" cy="4476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76" name="Rectangle 8">
            <a:extLst>
              <a:ext uri="{FF2B5EF4-FFF2-40B4-BE49-F238E27FC236}">
                <a16:creationId xmlns:a16="http://schemas.microsoft.com/office/drawing/2014/main" id="{FA96FEB7-AB76-4017-A000-D8C8A1AA5313}"/>
              </a:ext>
            </a:extLst>
          </p:cNvPr>
          <p:cNvSpPr>
            <a:spLocks noChangeArrowheads="1"/>
          </p:cNvSpPr>
          <p:nvPr/>
        </p:nvSpPr>
        <p:spPr bwMode="auto">
          <a:xfrm>
            <a:off x="5208663" y="5886407"/>
            <a:ext cx="1789112" cy="307975"/>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100" b="1">
                <a:solidFill>
                  <a:srgbClr val="004785"/>
                </a:solidFill>
                <a:latin typeface="Verdana" panose="020B0604030504040204" pitchFamily="34" charset="0"/>
                <a:ea typeface="Verdana" panose="020B0604030504040204" pitchFamily="34" charset="0"/>
              </a:rPr>
              <a:t>&lt;SIG_INFO&gt;</a:t>
            </a:r>
          </a:p>
        </p:txBody>
      </p:sp>
      <p:sp>
        <p:nvSpPr>
          <p:cNvPr id="77" name="Rectangle 34">
            <a:extLst>
              <a:ext uri="{FF2B5EF4-FFF2-40B4-BE49-F238E27FC236}">
                <a16:creationId xmlns:a16="http://schemas.microsoft.com/office/drawing/2014/main" id="{B2D1BC3D-213F-4CF7-A07E-CC1EB1B88E4B}"/>
              </a:ext>
            </a:extLst>
          </p:cNvPr>
          <p:cNvSpPr>
            <a:spLocks noChangeArrowheads="1"/>
          </p:cNvSpPr>
          <p:nvPr/>
        </p:nvSpPr>
        <p:spPr bwMode="auto">
          <a:xfrm rot="16200000">
            <a:off x="5309469" y="3328150"/>
            <a:ext cx="280988" cy="295275"/>
          </a:xfrm>
          <a:prstGeom prst="rect">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sp>
        <p:nvSpPr>
          <p:cNvPr id="78" name="TextBox 93">
            <a:extLst>
              <a:ext uri="{FF2B5EF4-FFF2-40B4-BE49-F238E27FC236}">
                <a16:creationId xmlns:a16="http://schemas.microsoft.com/office/drawing/2014/main" id="{9429BC55-0497-452A-88E4-8C3E7988242E}"/>
              </a:ext>
            </a:extLst>
          </p:cNvPr>
          <p:cNvSpPr txBox="1">
            <a:spLocks noChangeArrowheads="1"/>
          </p:cNvSpPr>
          <p:nvPr/>
        </p:nvSpPr>
        <p:spPr bwMode="auto">
          <a:xfrm>
            <a:off x="5584900" y="3224169"/>
            <a:ext cx="26892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Blocco sul quale apporre la firma</a:t>
            </a:r>
          </a:p>
        </p:txBody>
      </p:sp>
      <p:sp>
        <p:nvSpPr>
          <p:cNvPr id="79" name="Rectangle 8">
            <a:extLst>
              <a:ext uri="{FF2B5EF4-FFF2-40B4-BE49-F238E27FC236}">
                <a16:creationId xmlns:a16="http://schemas.microsoft.com/office/drawing/2014/main" id="{47EE4FF2-CF27-4500-87EE-582C6605AD10}"/>
              </a:ext>
            </a:extLst>
          </p:cNvPr>
          <p:cNvSpPr>
            <a:spLocks noChangeArrowheads="1"/>
          </p:cNvSpPr>
          <p:nvPr/>
        </p:nvSpPr>
        <p:spPr bwMode="auto">
          <a:xfrm>
            <a:off x="3954538" y="5024394"/>
            <a:ext cx="1792287" cy="306388"/>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&lt;ENVEL&gt;</a:t>
            </a:r>
            <a:endParaRPr lang="it-IT" sz="1100" b="1">
              <a:solidFill>
                <a:srgbClr val="004785"/>
              </a:solidFill>
              <a:latin typeface="Verdana" panose="020B0604030504040204" pitchFamily="34" charset="0"/>
              <a:ea typeface="Verdana" panose="020B0604030504040204" pitchFamily="34" charset="0"/>
            </a:endParaRPr>
          </a:p>
        </p:txBody>
      </p:sp>
      <p:sp>
        <p:nvSpPr>
          <p:cNvPr id="80" name="Rectangle 8">
            <a:extLst>
              <a:ext uri="{FF2B5EF4-FFF2-40B4-BE49-F238E27FC236}">
                <a16:creationId xmlns:a16="http://schemas.microsoft.com/office/drawing/2014/main" id="{0F58498B-9795-4CD5-951D-403BA8DA13CC}"/>
              </a:ext>
            </a:extLst>
          </p:cNvPr>
          <p:cNvSpPr>
            <a:spLocks noChangeArrowheads="1"/>
          </p:cNvSpPr>
          <p:nvPr/>
        </p:nvSpPr>
        <p:spPr bwMode="auto">
          <a:xfrm>
            <a:off x="3864050" y="4933907"/>
            <a:ext cx="1792288" cy="306387"/>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&lt;ENVEL&gt;</a:t>
            </a:r>
            <a:endParaRPr lang="it-IT" sz="1100" b="1">
              <a:solidFill>
                <a:srgbClr val="004785"/>
              </a:solidFill>
              <a:latin typeface="Verdana" panose="020B0604030504040204" pitchFamily="34" charset="0"/>
              <a:ea typeface="Verdana" panose="020B0604030504040204" pitchFamily="34" charset="0"/>
            </a:endParaRPr>
          </a:p>
        </p:txBody>
      </p:sp>
      <p:cxnSp>
        <p:nvCxnSpPr>
          <p:cNvPr id="81" name="AutoShape 38">
            <a:extLst>
              <a:ext uri="{FF2B5EF4-FFF2-40B4-BE49-F238E27FC236}">
                <a16:creationId xmlns:a16="http://schemas.microsoft.com/office/drawing/2014/main" id="{77410A01-34D4-49BD-BA6A-5D0B583BCFF0}"/>
              </a:ext>
            </a:extLst>
          </p:cNvPr>
          <p:cNvCxnSpPr>
            <a:cxnSpLocks noChangeShapeType="1"/>
            <a:stCxn id="62" idx="2"/>
            <a:endCxn id="80" idx="1"/>
          </p:cNvCxnSpPr>
          <p:nvPr/>
        </p:nvCxnSpPr>
        <p:spPr bwMode="auto">
          <a:xfrm rot="16200000" flipH="1">
            <a:off x="3598144" y="4821988"/>
            <a:ext cx="296862" cy="234950"/>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82" name="TextBox 19">
            <a:extLst>
              <a:ext uri="{FF2B5EF4-FFF2-40B4-BE49-F238E27FC236}">
                <a16:creationId xmlns:a16="http://schemas.microsoft.com/office/drawing/2014/main" id="{BFFCBE28-F791-4968-BECD-AC9D3B42D579}"/>
              </a:ext>
            </a:extLst>
          </p:cNvPr>
          <p:cNvSpPr txBox="1">
            <a:spLocks noChangeArrowheads="1"/>
          </p:cNvSpPr>
          <p:nvPr/>
        </p:nvSpPr>
        <p:spPr bwMode="auto">
          <a:xfrm>
            <a:off x="5754763" y="4933907"/>
            <a:ext cx="6511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[1..N]</a:t>
            </a:r>
          </a:p>
        </p:txBody>
      </p:sp>
    </p:spTree>
    <p:extLst>
      <p:ext uri="{BB962C8B-B14F-4D97-AF65-F5344CB8AC3E}">
        <p14:creationId xmlns:p14="http://schemas.microsoft.com/office/powerpoint/2010/main" val="211906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CC069F5-DC88-4945-8C89-A529572A55EE}"/>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638667BB-7BC2-436B-83C8-1ADA289625D6}"/>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2	Struttura dei messaggi veicolati – </a:t>
            </a:r>
            <a:r>
              <a:rPr lang="it-IT" b="0" dirty="0"/>
              <a:t>Messaggio logico stato avanzamento/esito</a:t>
            </a:r>
          </a:p>
        </p:txBody>
      </p:sp>
      <p:sp>
        <p:nvSpPr>
          <p:cNvPr id="35" name="Rectangle 2">
            <a:extLst>
              <a:ext uri="{FF2B5EF4-FFF2-40B4-BE49-F238E27FC236}">
                <a16:creationId xmlns:a16="http://schemas.microsoft.com/office/drawing/2014/main" id="{D39CABC6-A4CC-4DFA-8FAE-DF6F73F35773}"/>
              </a:ext>
            </a:extLst>
          </p:cNvPr>
          <p:cNvSpPr>
            <a:spLocks noChangeArrowheads="1"/>
          </p:cNvSpPr>
          <p:nvPr/>
        </p:nvSpPr>
        <p:spPr bwMode="auto">
          <a:xfrm>
            <a:off x="125414" y="1202753"/>
            <a:ext cx="8472582" cy="1772793"/>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179388" indent="-179388" algn="just">
              <a:spcBef>
                <a:spcPct val="50000"/>
              </a:spcBef>
              <a:tabLst>
                <a:tab pos="625475" algn="l"/>
              </a:tabLst>
              <a:defRPr/>
            </a:pPr>
            <a:r>
              <a:rPr lang="it-IT" sz="1200" b="1" i="1" dirty="0">
                <a:solidFill>
                  <a:srgbClr val="4D4D4C"/>
                </a:solidFill>
                <a:latin typeface="Verdana" panose="020B0604030504040204" pitchFamily="34" charset="0"/>
                <a:ea typeface="Verdana" panose="020B0604030504040204" pitchFamily="34" charset="0"/>
                <a:cs typeface="Tahoma" pitchFamily="34" charset="0"/>
              </a:rPr>
              <a:t>Messaggio logico di stato avanzamento/esito</a:t>
            </a:r>
          </a:p>
          <a:p>
            <a:pPr marL="179388" indent="-179388" algn="just">
              <a:spcBef>
                <a:spcPct val="50000"/>
              </a:spcBef>
              <a:buFont typeface="Wingdings" pitchFamily="2" charset="2"/>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Rappresenta lo stato del </a:t>
            </a:r>
            <a:r>
              <a:rPr lang="it-IT" sz="1200" dirty="0" err="1">
                <a:solidFill>
                  <a:srgbClr val="4D4D4C"/>
                </a:solidFill>
                <a:latin typeface="Verdana" panose="020B0604030504040204" pitchFamily="34" charset="0"/>
                <a:ea typeface="Verdana" panose="020B0604030504040204" pitchFamily="34" charset="0"/>
                <a:cs typeface="Tahoma" pitchFamily="34" charset="0"/>
              </a:rPr>
              <a:t>processamento</a:t>
            </a:r>
            <a:r>
              <a:rPr lang="it-IT" sz="1200" dirty="0">
                <a:solidFill>
                  <a:srgbClr val="4D4D4C"/>
                </a:solidFill>
                <a:latin typeface="Verdana" panose="020B0604030504040204" pitchFamily="34" charset="0"/>
                <a:ea typeface="Verdana" panose="020B0604030504040204" pitchFamily="34" charset="0"/>
                <a:cs typeface="Tahoma" pitchFamily="34" charset="0"/>
              </a:rPr>
              <a:t> della singola entità logica (gruppo di distinte) inviato dalla Banca Passiva dell’Ordinante</a:t>
            </a:r>
          </a:p>
          <a:p>
            <a:pPr marL="179388" indent="-179388" algn="just">
              <a:spcBef>
                <a:spcPct val="50000"/>
              </a:spcBef>
              <a:buFont typeface="Wingdings" pitchFamily="2" charset="2"/>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Come per il messaggio logico contenuto nella richiesta di servizio, ogni messaggio logico (distinta) risulta omogeneo per:</a:t>
            </a:r>
          </a:p>
          <a:p>
            <a:pPr marL="625475" lvl="1" indent="-177800" algn="just">
              <a:lnSpc>
                <a:spcPct val="9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Mittente/Ordinante</a:t>
            </a:r>
          </a:p>
          <a:p>
            <a:pPr marL="625475" lvl="1" indent="-177800" algn="just">
              <a:lnSpc>
                <a:spcPct val="9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Tipologia distinta (SEPA/disposizione di pagamento Italia)</a:t>
            </a:r>
          </a:p>
          <a:p>
            <a:pPr marL="625475" lvl="1" indent="-177800" algn="just">
              <a:lnSpc>
                <a:spcPct val="9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Coordinate bancarie di addebito</a:t>
            </a:r>
          </a:p>
          <a:p>
            <a:pPr marL="625475" lvl="1" indent="-177800" algn="just">
              <a:lnSpc>
                <a:spcPct val="90000"/>
              </a:lnSpc>
              <a:buFontTx/>
              <a:buChar char="-"/>
              <a:tabLst>
                <a:tab pos="625475" algn="l"/>
              </a:tabLst>
              <a:defRPr/>
            </a:pPr>
            <a:r>
              <a:rPr lang="it-IT" sz="1200" dirty="0">
                <a:solidFill>
                  <a:srgbClr val="4D4D4C"/>
                </a:solidFill>
                <a:latin typeface="Verdana" panose="020B0604030504040204" pitchFamily="34" charset="0"/>
                <a:ea typeface="Verdana" panose="020B0604030504040204" pitchFamily="34" charset="0"/>
                <a:cs typeface="Tahoma" pitchFamily="34" charset="0"/>
              </a:rPr>
              <a:t>Provenienza da </a:t>
            </a:r>
            <a:r>
              <a:rPr lang="it-IT" sz="1200" dirty="0" err="1">
                <a:solidFill>
                  <a:srgbClr val="4D4D4C"/>
                </a:solidFill>
                <a:latin typeface="Verdana" panose="020B0604030504040204" pitchFamily="34" charset="0"/>
                <a:ea typeface="Verdana" panose="020B0604030504040204" pitchFamily="34" charset="0"/>
                <a:cs typeface="Tahoma" pitchFamily="34" charset="0"/>
              </a:rPr>
              <a:t>Marketplace</a:t>
            </a:r>
            <a:r>
              <a:rPr lang="it-IT" sz="1200" dirty="0">
                <a:solidFill>
                  <a:srgbClr val="4D4D4C"/>
                </a:solidFill>
                <a:latin typeface="Verdana" panose="020B0604030504040204" pitchFamily="34" charset="0"/>
                <a:ea typeface="Verdana" panose="020B0604030504040204" pitchFamily="34" charset="0"/>
                <a:cs typeface="Tahoma" pitchFamily="34" charset="0"/>
              </a:rPr>
              <a:t> (medesimo codice </a:t>
            </a:r>
            <a:r>
              <a:rPr lang="it-IT" sz="1200" dirty="0" err="1">
                <a:solidFill>
                  <a:srgbClr val="4D4D4C"/>
                </a:solidFill>
                <a:latin typeface="Verdana" panose="020B0604030504040204" pitchFamily="34" charset="0"/>
                <a:ea typeface="Verdana" panose="020B0604030504040204" pitchFamily="34" charset="0"/>
                <a:cs typeface="Tahoma" pitchFamily="34" charset="0"/>
              </a:rPr>
              <a:t>Marketplace</a:t>
            </a:r>
            <a:r>
              <a:rPr lang="it-IT" sz="1200" dirty="0">
                <a:solidFill>
                  <a:srgbClr val="4D4D4C"/>
                </a:solidFill>
                <a:latin typeface="Verdana" panose="020B0604030504040204" pitchFamily="34" charset="0"/>
                <a:ea typeface="Verdana" panose="020B0604030504040204" pitchFamily="34" charset="0"/>
                <a:cs typeface="Tahoma" pitchFamily="34" charset="0"/>
              </a:rPr>
              <a:t>)</a:t>
            </a:r>
          </a:p>
        </p:txBody>
      </p:sp>
      <p:sp>
        <p:nvSpPr>
          <p:cNvPr id="36" name="Rectangle 84">
            <a:extLst>
              <a:ext uri="{FF2B5EF4-FFF2-40B4-BE49-F238E27FC236}">
                <a16:creationId xmlns:a16="http://schemas.microsoft.com/office/drawing/2014/main" id="{7F33994F-7E01-44C1-8F29-58D5490B5D7D}"/>
              </a:ext>
            </a:extLst>
          </p:cNvPr>
          <p:cNvSpPr/>
          <p:nvPr/>
        </p:nvSpPr>
        <p:spPr bwMode="auto">
          <a:xfrm>
            <a:off x="2544316" y="3356992"/>
            <a:ext cx="6481762" cy="3167062"/>
          </a:xfrm>
          <a:prstGeom prst="rect">
            <a:avLst/>
          </a:prstGeom>
          <a:solidFill>
            <a:schemeClr val="bg1">
              <a:lumMod val="85000"/>
            </a:schemeClr>
          </a:solidFill>
          <a:ln w="12700" cap="flat" cmpd="sng" algn="ctr">
            <a:noFill/>
            <a:prstDash val="solid"/>
            <a:round/>
            <a:headEnd type="none" w="med" len="med"/>
            <a:tailEnd type="none" w="med" len="med"/>
          </a:ln>
          <a:effectLst/>
        </p:spPr>
        <p:txBody>
          <a:bodyPr lIns="0" tIns="0" rIns="0" bIns="0" anchor="ctr"/>
          <a:lstStyle/>
          <a:p>
            <a:pPr eaLnBrk="1" hangingPunct="1">
              <a:spcBef>
                <a:spcPct val="50000"/>
              </a:spcBef>
              <a:defRPr/>
            </a:pPr>
            <a:endParaRPr lang="it-IT" sz="1200" dirty="0">
              <a:solidFill>
                <a:srgbClr val="004785"/>
              </a:solidFill>
              <a:latin typeface="Verdana" panose="020B0604030504040204" pitchFamily="34" charset="0"/>
              <a:ea typeface="Verdana" panose="020B0604030504040204" pitchFamily="34" charset="0"/>
            </a:endParaRPr>
          </a:p>
        </p:txBody>
      </p:sp>
      <p:sp>
        <p:nvSpPr>
          <p:cNvPr id="37" name="Rectangle 86">
            <a:extLst>
              <a:ext uri="{FF2B5EF4-FFF2-40B4-BE49-F238E27FC236}">
                <a16:creationId xmlns:a16="http://schemas.microsoft.com/office/drawing/2014/main" id="{8AD8128C-CC8B-4B38-964B-BA27AC20B705}"/>
              </a:ext>
            </a:extLst>
          </p:cNvPr>
          <p:cNvSpPr>
            <a:spLocks noChangeArrowheads="1"/>
          </p:cNvSpPr>
          <p:nvPr/>
        </p:nvSpPr>
        <p:spPr bwMode="auto">
          <a:xfrm>
            <a:off x="4074666" y="4257104"/>
            <a:ext cx="4376737" cy="1730375"/>
          </a:xfrm>
          <a:prstGeom prst="rect">
            <a:avLst/>
          </a:prstGeom>
          <a:solidFill>
            <a:srgbClr val="FF9900"/>
          </a:solidFill>
          <a:ln w="12700" algn="ctr">
            <a:solidFill>
              <a:schemeClr val="tx1"/>
            </a:solidFill>
            <a:prstDash val="dash"/>
            <a:miter lim="800000"/>
            <a:headEnd/>
            <a:tailEnd/>
          </a:ln>
        </p:spPr>
        <p:txBody>
          <a:bodyPr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sp>
        <p:nvSpPr>
          <p:cNvPr id="38" name="Rectangle 8">
            <a:extLst>
              <a:ext uri="{FF2B5EF4-FFF2-40B4-BE49-F238E27FC236}">
                <a16:creationId xmlns:a16="http://schemas.microsoft.com/office/drawing/2014/main" id="{DB937449-3017-4F59-8483-A16520110A07}"/>
              </a:ext>
            </a:extLst>
          </p:cNvPr>
          <p:cNvSpPr>
            <a:spLocks noChangeArrowheads="1"/>
          </p:cNvSpPr>
          <p:nvPr/>
        </p:nvSpPr>
        <p:spPr bwMode="auto">
          <a:xfrm>
            <a:off x="2833241" y="3730054"/>
            <a:ext cx="1622425" cy="247650"/>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&lt;ENVEL&gt;</a:t>
            </a:r>
            <a:endParaRPr lang="it-IT" sz="1100" b="1">
              <a:solidFill>
                <a:srgbClr val="004785"/>
              </a:solidFill>
              <a:latin typeface="Verdana" panose="020B0604030504040204" pitchFamily="34" charset="0"/>
              <a:ea typeface="Verdana" panose="020B0604030504040204" pitchFamily="34" charset="0"/>
            </a:endParaRPr>
          </a:p>
        </p:txBody>
      </p:sp>
      <p:sp>
        <p:nvSpPr>
          <p:cNvPr id="39" name="TextBox 19">
            <a:extLst>
              <a:ext uri="{FF2B5EF4-FFF2-40B4-BE49-F238E27FC236}">
                <a16:creationId xmlns:a16="http://schemas.microsoft.com/office/drawing/2014/main" id="{DFF6806A-BABF-4979-B895-DDF1C9A7F47E}"/>
              </a:ext>
            </a:extLst>
          </p:cNvPr>
          <p:cNvSpPr txBox="1">
            <a:spLocks noChangeArrowheads="1"/>
          </p:cNvSpPr>
          <p:nvPr/>
        </p:nvSpPr>
        <p:spPr bwMode="auto">
          <a:xfrm>
            <a:off x="6098728" y="4436492"/>
            <a:ext cx="6511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[1..N]</a:t>
            </a:r>
          </a:p>
        </p:txBody>
      </p:sp>
      <p:cxnSp>
        <p:nvCxnSpPr>
          <p:cNvPr id="40" name="AutoShape 127">
            <a:extLst>
              <a:ext uri="{FF2B5EF4-FFF2-40B4-BE49-F238E27FC236}">
                <a16:creationId xmlns:a16="http://schemas.microsoft.com/office/drawing/2014/main" id="{F4B9CB05-15ED-453F-8370-F557D13EC083}"/>
              </a:ext>
            </a:extLst>
          </p:cNvPr>
          <p:cNvCxnSpPr>
            <a:cxnSpLocks noChangeShapeType="1"/>
            <a:stCxn id="38" idx="2"/>
            <a:endCxn id="42" idx="1"/>
          </p:cNvCxnSpPr>
          <p:nvPr/>
        </p:nvCxnSpPr>
        <p:spPr bwMode="auto">
          <a:xfrm rot="16200000" flipH="1">
            <a:off x="2566540" y="5055617"/>
            <a:ext cx="2322513" cy="16668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41" name="TextBox 20">
            <a:extLst>
              <a:ext uri="{FF2B5EF4-FFF2-40B4-BE49-F238E27FC236}">
                <a16:creationId xmlns:a16="http://schemas.microsoft.com/office/drawing/2014/main" id="{1820F85D-031A-4549-A06C-8B09740165BB}"/>
              </a:ext>
            </a:extLst>
          </p:cNvPr>
          <p:cNvSpPr txBox="1">
            <a:spLocks noChangeArrowheads="1"/>
          </p:cNvSpPr>
          <p:nvPr/>
        </p:nvSpPr>
        <p:spPr bwMode="auto">
          <a:xfrm>
            <a:off x="5478016" y="6171629"/>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i="1">
                <a:solidFill>
                  <a:srgbClr val="004785"/>
                </a:solidFill>
                <a:latin typeface="Verdana" panose="020B0604030504040204" pitchFamily="34" charset="0"/>
                <a:ea typeface="Verdana" panose="020B0604030504040204" pitchFamily="34" charset="0"/>
              </a:rPr>
              <a:t>[0..1]</a:t>
            </a:r>
          </a:p>
        </p:txBody>
      </p:sp>
      <p:sp>
        <p:nvSpPr>
          <p:cNvPr id="42" name="Rectangle 8">
            <a:extLst>
              <a:ext uri="{FF2B5EF4-FFF2-40B4-BE49-F238E27FC236}">
                <a16:creationId xmlns:a16="http://schemas.microsoft.com/office/drawing/2014/main" id="{C7F41B73-83D1-415C-B49A-110027304160}"/>
              </a:ext>
            </a:extLst>
          </p:cNvPr>
          <p:cNvSpPr>
            <a:spLocks noChangeArrowheads="1"/>
          </p:cNvSpPr>
          <p:nvPr/>
        </p:nvSpPr>
        <p:spPr bwMode="auto">
          <a:xfrm>
            <a:off x="3811141" y="6174804"/>
            <a:ext cx="1624012" cy="249238"/>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100" b="1">
                <a:solidFill>
                  <a:srgbClr val="004785"/>
                </a:solidFill>
                <a:latin typeface="Verdana" panose="020B0604030504040204" pitchFamily="34" charset="0"/>
                <a:ea typeface="Verdana" panose="020B0604030504040204" pitchFamily="34" charset="0"/>
              </a:rPr>
              <a:t>&lt;SIG_INFO&gt;</a:t>
            </a:r>
          </a:p>
        </p:txBody>
      </p:sp>
      <p:sp>
        <p:nvSpPr>
          <p:cNvPr id="43" name="TextBox 93">
            <a:extLst>
              <a:ext uri="{FF2B5EF4-FFF2-40B4-BE49-F238E27FC236}">
                <a16:creationId xmlns:a16="http://schemas.microsoft.com/office/drawing/2014/main" id="{A163461D-FDCC-4B01-A68F-021E39E18781}"/>
              </a:ext>
            </a:extLst>
          </p:cNvPr>
          <p:cNvSpPr txBox="1">
            <a:spLocks noChangeArrowheads="1"/>
          </p:cNvSpPr>
          <p:nvPr/>
        </p:nvSpPr>
        <p:spPr bwMode="auto">
          <a:xfrm>
            <a:off x="5257353" y="3622104"/>
            <a:ext cx="367823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100" b="1">
                <a:solidFill>
                  <a:srgbClr val="004785"/>
                </a:solidFill>
                <a:latin typeface="Verdana" panose="020B0604030504040204" pitchFamily="34" charset="0"/>
                <a:ea typeface="Verdana" panose="020B0604030504040204" pitchFamily="34" charset="0"/>
              </a:rPr>
              <a:t>Blocco &lt;DATA&gt; sul quale apporre la firma</a:t>
            </a:r>
            <a:endParaRPr lang="it-IT" sz="1100">
              <a:solidFill>
                <a:srgbClr val="004785"/>
              </a:solidFill>
              <a:latin typeface="Verdana" panose="020B0604030504040204" pitchFamily="34" charset="0"/>
              <a:ea typeface="Verdana" panose="020B0604030504040204" pitchFamily="34" charset="0"/>
            </a:endParaRPr>
          </a:p>
        </p:txBody>
      </p:sp>
      <p:cxnSp>
        <p:nvCxnSpPr>
          <p:cNvPr id="44" name="AutoShape 38">
            <a:extLst>
              <a:ext uri="{FF2B5EF4-FFF2-40B4-BE49-F238E27FC236}">
                <a16:creationId xmlns:a16="http://schemas.microsoft.com/office/drawing/2014/main" id="{38D730F0-0CDB-4D3C-9AF2-77A7E939A4BF}"/>
              </a:ext>
            </a:extLst>
          </p:cNvPr>
          <p:cNvCxnSpPr>
            <a:cxnSpLocks noChangeShapeType="1"/>
            <a:endCxn id="38" idx="2"/>
          </p:cNvCxnSpPr>
          <p:nvPr/>
        </p:nvCxnSpPr>
        <p:spPr bwMode="auto">
          <a:xfrm rot="10800000">
            <a:off x="3644453" y="3977704"/>
            <a:ext cx="819150" cy="59372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grpSp>
        <p:nvGrpSpPr>
          <p:cNvPr id="45" name="Group 48">
            <a:extLst>
              <a:ext uri="{FF2B5EF4-FFF2-40B4-BE49-F238E27FC236}">
                <a16:creationId xmlns:a16="http://schemas.microsoft.com/office/drawing/2014/main" id="{1AAAE06D-D995-4FB6-8166-EDD976B6E11F}"/>
              </a:ext>
            </a:extLst>
          </p:cNvPr>
          <p:cNvGrpSpPr>
            <a:grpSpLocks/>
          </p:cNvGrpSpPr>
          <p:nvPr/>
        </p:nvGrpSpPr>
        <p:grpSpPr bwMode="auto">
          <a:xfrm>
            <a:off x="4463603" y="4447604"/>
            <a:ext cx="1679575" cy="307975"/>
            <a:chOff x="2272" y="1892"/>
            <a:chExt cx="1237" cy="268"/>
          </a:xfrm>
          <a:solidFill>
            <a:srgbClr val="3366CC"/>
          </a:solidFill>
        </p:grpSpPr>
        <p:sp>
          <p:nvSpPr>
            <p:cNvPr id="46" name="Rectangle 8">
              <a:extLst>
                <a:ext uri="{FF2B5EF4-FFF2-40B4-BE49-F238E27FC236}">
                  <a16:creationId xmlns:a16="http://schemas.microsoft.com/office/drawing/2014/main" id="{0CE26AE3-FB6F-4E03-A632-79BE249FCFC1}"/>
                </a:ext>
              </a:extLst>
            </p:cNvPr>
            <p:cNvSpPr>
              <a:spLocks noChangeArrowheads="1"/>
            </p:cNvSpPr>
            <p:nvPr/>
          </p:nvSpPr>
          <p:spPr bwMode="auto">
            <a:xfrm>
              <a:off x="2313" y="1945"/>
              <a:ext cx="1196" cy="215"/>
            </a:xfrm>
            <a:prstGeom prst="rect">
              <a:avLst/>
            </a:prstGeom>
            <a:grpFill/>
            <a:ln w="9525" algn="ctr">
              <a:solidFill>
                <a:schemeClr val="tx1"/>
              </a:solidFill>
              <a:miter lim="800000"/>
              <a:headEnd/>
              <a:tailEnd/>
            </a:ln>
          </p:spPr>
          <p:txBody>
            <a:bodyPr wrap="none" anchor="ctr"/>
            <a:lstStyle/>
            <a:p>
              <a:pPr algn="ctr" eaLnBrk="1" hangingPunct="1">
                <a:defRPr/>
              </a:pPr>
              <a:endParaRPr lang="it-IT" sz="1100" b="1">
                <a:solidFill>
                  <a:srgbClr val="FFFFFF"/>
                </a:solidFill>
                <a:latin typeface="Verdana" panose="020B0604030504040204" pitchFamily="34" charset="0"/>
                <a:ea typeface="Verdana" panose="020B0604030504040204" pitchFamily="34" charset="0"/>
              </a:endParaRPr>
            </a:p>
          </p:txBody>
        </p:sp>
        <p:sp>
          <p:nvSpPr>
            <p:cNvPr id="47" name="Rectangle 8">
              <a:extLst>
                <a:ext uri="{FF2B5EF4-FFF2-40B4-BE49-F238E27FC236}">
                  <a16:creationId xmlns:a16="http://schemas.microsoft.com/office/drawing/2014/main" id="{1E65D8A0-DD85-4EB6-83A9-881E3A2ED8C3}"/>
                </a:ext>
              </a:extLst>
            </p:cNvPr>
            <p:cNvSpPr>
              <a:spLocks noChangeArrowheads="1"/>
            </p:cNvSpPr>
            <p:nvPr/>
          </p:nvSpPr>
          <p:spPr bwMode="auto">
            <a:xfrm>
              <a:off x="2272" y="1892"/>
              <a:ext cx="1196" cy="215"/>
            </a:xfrm>
            <a:prstGeom prst="rect">
              <a:avLst/>
            </a:prstGeom>
            <a:grpFill/>
            <a:ln w="9525" algn="ctr">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&lt;LOG_MSG_STS&gt;</a:t>
              </a:r>
            </a:p>
          </p:txBody>
        </p:sp>
      </p:grpSp>
      <p:sp>
        <p:nvSpPr>
          <p:cNvPr id="48" name="Rectangle 34">
            <a:extLst>
              <a:ext uri="{FF2B5EF4-FFF2-40B4-BE49-F238E27FC236}">
                <a16:creationId xmlns:a16="http://schemas.microsoft.com/office/drawing/2014/main" id="{32BB27B9-4C17-4C1A-B0B1-08077F602FF8}"/>
              </a:ext>
            </a:extLst>
          </p:cNvPr>
          <p:cNvSpPr>
            <a:spLocks noChangeArrowheads="1"/>
          </p:cNvSpPr>
          <p:nvPr/>
        </p:nvSpPr>
        <p:spPr bwMode="auto">
          <a:xfrm rot="16200000">
            <a:off x="4907310" y="3643535"/>
            <a:ext cx="227012" cy="269875"/>
          </a:xfrm>
          <a:prstGeom prst="rect">
            <a:avLst/>
          </a:prstGeom>
          <a:solidFill>
            <a:srgbClr val="FF9900"/>
          </a:solidFill>
          <a:ln w="12700" algn="ctr">
            <a:solidFill>
              <a:schemeClr val="tx1"/>
            </a:solidFill>
            <a:prstDash val="dash"/>
            <a:miter lim="800000"/>
            <a:headEnd/>
            <a:tailEnd/>
          </a:ln>
        </p:spPr>
        <p:txBody>
          <a:bodyPr rot="10800000"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grpSp>
        <p:nvGrpSpPr>
          <p:cNvPr id="49" name="Group 52">
            <a:extLst>
              <a:ext uri="{FF2B5EF4-FFF2-40B4-BE49-F238E27FC236}">
                <a16:creationId xmlns:a16="http://schemas.microsoft.com/office/drawing/2014/main" id="{5B72E9CD-E640-42F9-A541-8F40C9962825}"/>
              </a:ext>
            </a:extLst>
          </p:cNvPr>
          <p:cNvGrpSpPr>
            <a:grpSpLocks/>
          </p:cNvGrpSpPr>
          <p:nvPr/>
        </p:nvGrpSpPr>
        <p:grpSpPr bwMode="auto">
          <a:xfrm>
            <a:off x="5497066" y="5519167"/>
            <a:ext cx="1679575" cy="309562"/>
            <a:chOff x="2272" y="1892"/>
            <a:chExt cx="1237" cy="268"/>
          </a:xfrm>
          <a:solidFill>
            <a:srgbClr val="3366CC"/>
          </a:solidFill>
        </p:grpSpPr>
        <p:sp>
          <p:nvSpPr>
            <p:cNvPr id="50" name="Rectangle 8">
              <a:extLst>
                <a:ext uri="{FF2B5EF4-FFF2-40B4-BE49-F238E27FC236}">
                  <a16:creationId xmlns:a16="http://schemas.microsoft.com/office/drawing/2014/main" id="{1FCA2C8E-F08D-472E-BDCC-4E875611A0EC}"/>
                </a:ext>
              </a:extLst>
            </p:cNvPr>
            <p:cNvSpPr>
              <a:spLocks noChangeArrowheads="1"/>
            </p:cNvSpPr>
            <p:nvPr/>
          </p:nvSpPr>
          <p:spPr bwMode="auto">
            <a:xfrm>
              <a:off x="2313" y="1945"/>
              <a:ext cx="1196" cy="215"/>
            </a:xfrm>
            <a:prstGeom prst="rect">
              <a:avLst/>
            </a:prstGeom>
            <a:grpFill/>
            <a:ln w="9525" algn="ctr">
              <a:solidFill>
                <a:schemeClr val="tx1"/>
              </a:solidFill>
              <a:miter lim="800000"/>
              <a:headEnd/>
              <a:tailEnd/>
            </a:ln>
          </p:spPr>
          <p:txBody>
            <a:bodyPr wrap="none" anchor="ctr"/>
            <a:lstStyle/>
            <a:p>
              <a:pPr algn="ctr" eaLnBrk="1" hangingPunct="1">
                <a:defRPr/>
              </a:pPr>
              <a:endParaRPr lang="it-IT" sz="1100" b="1">
                <a:solidFill>
                  <a:srgbClr val="FFFFFF"/>
                </a:solidFill>
                <a:latin typeface="Verdana" panose="020B0604030504040204" pitchFamily="34" charset="0"/>
                <a:ea typeface="Verdana" panose="020B0604030504040204" pitchFamily="34" charset="0"/>
              </a:endParaRPr>
            </a:p>
          </p:txBody>
        </p:sp>
        <p:sp>
          <p:nvSpPr>
            <p:cNvPr id="51" name="Rectangle 8">
              <a:extLst>
                <a:ext uri="{FF2B5EF4-FFF2-40B4-BE49-F238E27FC236}">
                  <a16:creationId xmlns:a16="http://schemas.microsoft.com/office/drawing/2014/main" id="{934C9224-3E9F-4FBF-9FD7-C51C2949259F}"/>
                </a:ext>
              </a:extLst>
            </p:cNvPr>
            <p:cNvSpPr>
              <a:spLocks noChangeArrowheads="1"/>
            </p:cNvSpPr>
            <p:nvPr/>
          </p:nvSpPr>
          <p:spPr bwMode="auto">
            <a:xfrm>
              <a:off x="2272" y="1892"/>
              <a:ext cx="1196" cy="215"/>
            </a:xfrm>
            <a:prstGeom prst="rect">
              <a:avLst/>
            </a:prstGeom>
            <a:grpFill/>
            <a:ln w="9525" algn="ctr">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&lt;ORGNL_PMT_STS&gt;</a:t>
              </a:r>
            </a:p>
          </p:txBody>
        </p:sp>
      </p:grpSp>
      <p:sp>
        <p:nvSpPr>
          <p:cNvPr id="52" name="TextBox 19">
            <a:extLst>
              <a:ext uri="{FF2B5EF4-FFF2-40B4-BE49-F238E27FC236}">
                <a16:creationId xmlns:a16="http://schemas.microsoft.com/office/drawing/2014/main" id="{4C834C96-B9A5-4AA0-AC16-10EC71834137}"/>
              </a:ext>
            </a:extLst>
          </p:cNvPr>
          <p:cNvSpPr txBox="1">
            <a:spLocks noChangeArrowheads="1"/>
          </p:cNvSpPr>
          <p:nvPr/>
        </p:nvSpPr>
        <p:spPr bwMode="auto">
          <a:xfrm>
            <a:off x="7179816" y="5515992"/>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[0..1]</a:t>
            </a:r>
          </a:p>
        </p:txBody>
      </p:sp>
      <p:cxnSp>
        <p:nvCxnSpPr>
          <p:cNvPr id="53" name="AutoShape 38">
            <a:extLst>
              <a:ext uri="{FF2B5EF4-FFF2-40B4-BE49-F238E27FC236}">
                <a16:creationId xmlns:a16="http://schemas.microsoft.com/office/drawing/2014/main" id="{DAC41FEC-3054-433C-953E-9C1673CDCB0B}"/>
              </a:ext>
            </a:extLst>
          </p:cNvPr>
          <p:cNvCxnSpPr>
            <a:cxnSpLocks noChangeShapeType="1"/>
          </p:cNvCxnSpPr>
          <p:nvPr/>
        </p:nvCxnSpPr>
        <p:spPr bwMode="auto">
          <a:xfrm rot="10800000">
            <a:off x="5331966" y="4755579"/>
            <a:ext cx="165100" cy="887413"/>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54" name="Rectangle 8">
            <a:extLst>
              <a:ext uri="{FF2B5EF4-FFF2-40B4-BE49-F238E27FC236}">
                <a16:creationId xmlns:a16="http://schemas.microsoft.com/office/drawing/2014/main" id="{66E6CE8E-7B36-4C9A-8F70-A34339F4764A}"/>
              </a:ext>
            </a:extLst>
          </p:cNvPr>
          <p:cNvSpPr>
            <a:spLocks noChangeArrowheads="1"/>
          </p:cNvSpPr>
          <p:nvPr/>
        </p:nvSpPr>
        <p:spPr bwMode="auto">
          <a:xfrm>
            <a:off x="5497066" y="4852417"/>
            <a:ext cx="1625600" cy="249237"/>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&lt;GROUP_HEADER&gt;</a:t>
            </a:r>
            <a:endParaRPr lang="it-IT" sz="1100" b="1">
              <a:solidFill>
                <a:srgbClr val="004785"/>
              </a:solidFill>
              <a:latin typeface="Verdana" panose="020B0604030504040204" pitchFamily="34" charset="0"/>
              <a:ea typeface="Verdana" panose="020B0604030504040204" pitchFamily="34" charset="0"/>
            </a:endParaRPr>
          </a:p>
        </p:txBody>
      </p:sp>
      <p:cxnSp>
        <p:nvCxnSpPr>
          <p:cNvPr id="55" name="AutoShape 128">
            <a:extLst>
              <a:ext uri="{FF2B5EF4-FFF2-40B4-BE49-F238E27FC236}">
                <a16:creationId xmlns:a16="http://schemas.microsoft.com/office/drawing/2014/main" id="{0ECC91C3-B899-4A30-804B-11E1526A5F3B}"/>
              </a:ext>
            </a:extLst>
          </p:cNvPr>
          <p:cNvCxnSpPr>
            <a:cxnSpLocks noChangeShapeType="1"/>
            <a:endCxn id="54" idx="1"/>
          </p:cNvCxnSpPr>
          <p:nvPr/>
        </p:nvCxnSpPr>
        <p:spPr bwMode="auto">
          <a:xfrm rot="16200000" flipH="1">
            <a:off x="5303391" y="4784154"/>
            <a:ext cx="222250" cy="165100"/>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56" name="Rectangle 8">
            <a:extLst>
              <a:ext uri="{FF2B5EF4-FFF2-40B4-BE49-F238E27FC236}">
                <a16:creationId xmlns:a16="http://schemas.microsoft.com/office/drawing/2014/main" id="{66423E52-9388-4A0E-A765-61D4539BBD33}"/>
              </a:ext>
            </a:extLst>
          </p:cNvPr>
          <p:cNvSpPr>
            <a:spLocks noChangeArrowheads="1"/>
          </p:cNvSpPr>
          <p:nvPr/>
        </p:nvSpPr>
        <p:spPr bwMode="auto">
          <a:xfrm>
            <a:off x="5497066" y="5181029"/>
            <a:ext cx="1625600" cy="249238"/>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&lt;ORGNL_GRP_STS&gt;</a:t>
            </a:r>
            <a:endParaRPr lang="it-IT" sz="1100" b="1">
              <a:solidFill>
                <a:srgbClr val="004785"/>
              </a:solidFill>
              <a:latin typeface="Verdana" panose="020B0604030504040204" pitchFamily="34" charset="0"/>
              <a:ea typeface="Verdana" panose="020B0604030504040204" pitchFamily="34" charset="0"/>
            </a:endParaRPr>
          </a:p>
        </p:txBody>
      </p:sp>
      <p:cxnSp>
        <p:nvCxnSpPr>
          <p:cNvPr id="57" name="AutoShape 128">
            <a:extLst>
              <a:ext uri="{FF2B5EF4-FFF2-40B4-BE49-F238E27FC236}">
                <a16:creationId xmlns:a16="http://schemas.microsoft.com/office/drawing/2014/main" id="{ABA8DF90-0667-4C0A-8F7B-576FBC19024A}"/>
              </a:ext>
            </a:extLst>
          </p:cNvPr>
          <p:cNvCxnSpPr>
            <a:cxnSpLocks noChangeShapeType="1"/>
            <a:endCxn id="56" idx="1"/>
          </p:cNvCxnSpPr>
          <p:nvPr/>
        </p:nvCxnSpPr>
        <p:spPr bwMode="auto">
          <a:xfrm rot="16200000" flipH="1">
            <a:off x="5139084" y="4948461"/>
            <a:ext cx="550863" cy="165100"/>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58" name="TextBox 19">
            <a:extLst>
              <a:ext uri="{FF2B5EF4-FFF2-40B4-BE49-F238E27FC236}">
                <a16:creationId xmlns:a16="http://schemas.microsoft.com/office/drawing/2014/main" id="{3D425AF8-BDC4-416B-8B15-7526E5418FAD}"/>
              </a:ext>
            </a:extLst>
          </p:cNvPr>
          <p:cNvSpPr txBox="1">
            <a:spLocks noChangeArrowheads="1"/>
          </p:cNvSpPr>
          <p:nvPr/>
        </p:nvSpPr>
        <p:spPr bwMode="auto">
          <a:xfrm>
            <a:off x="7176641" y="4855592"/>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59" name="TextBox 19">
            <a:extLst>
              <a:ext uri="{FF2B5EF4-FFF2-40B4-BE49-F238E27FC236}">
                <a16:creationId xmlns:a16="http://schemas.microsoft.com/office/drawing/2014/main" id="{0CE8C9EC-59BC-46FD-A9BC-3632C179E8A4}"/>
              </a:ext>
            </a:extLst>
          </p:cNvPr>
          <p:cNvSpPr txBox="1">
            <a:spLocks noChangeArrowheads="1"/>
          </p:cNvSpPr>
          <p:nvPr/>
        </p:nvSpPr>
        <p:spPr bwMode="auto">
          <a:xfrm>
            <a:off x="7176641" y="5181029"/>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83" name="AutoShape 71">
            <a:extLst>
              <a:ext uri="{FF2B5EF4-FFF2-40B4-BE49-F238E27FC236}">
                <a16:creationId xmlns:a16="http://schemas.microsoft.com/office/drawing/2014/main" id="{711D37F0-4F92-45F6-8F72-2F5423398147}"/>
              </a:ext>
            </a:extLst>
          </p:cNvPr>
          <p:cNvSpPr>
            <a:spLocks noChangeArrowheads="1"/>
          </p:cNvSpPr>
          <p:nvPr/>
        </p:nvSpPr>
        <p:spPr bwMode="auto">
          <a:xfrm>
            <a:off x="7321103" y="3087117"/>
            <a:ext cx="1711325" cy="269875"/>
          </a:xfrm>
          <a:prstGeom prst="parallelogram">
            <a:avLst>
              <a:gd name="adj" fmla="val 53783"/>
            </a:avLst>
          </a:prstGeom>
          <a:solidFill>
            <a:srgbClr val="FFED9F"/>
          </a:solidFill>
          <a:ln w="12700" algn="ctr">
            <a:solidFill>
              <a:srgbClr val="EAEAEA"/>
            </a:solidFill>
            <a:miter lim="800000"/>
            <a:headEnd/>
            <a:tailEnd/>
          </a:ln>
        </p:spPr>
        <p:txBody>
          <a:bodyPr wrap="none" lIns="0" tIns="0" rIns="0" bIns="0" anchor="ctr"/>
          <a:lstStyle/>
          <a:p>
            <a:pPr algn="ctr" eaLnBrk="1" hangingPunct="1">
              <a:spcBef>
                <a:spcPct val="50000"/>
              </a:spcBef>
              <a:defRPr/>
            </a:pPr>
            <a:r>
              <a:rPr lang="it-IT" sz="1200" b="1" i="1">
                <a:solidFill>
                  <a:srgbClr val="004785"/>
                </a:solidFill>
                <a:latin typeface="Verdana" panose="020B0604030504040204" pitchFamily="34" charset="0"/>
                <a:ea typeface="Verdana" panose="020B0604030504040204" pitchFamily="34" charset="0"/>
              </a:rPr>
              <a:t>ISO compliant</a:t>
            </a:r>
          </a:p>
        </p:txBody>
      </p:sp>
      <p:sp>
        <p:nvSpPr>
          <p:cNvPr id="84" name="Text Box 74">
            <a:extLst>
              <a:ext uri="{FF2B5EF4-FFF2-40B4-BE49-F238E27FC236}">
                <a16:creationId xmlns:a16="http://schemas.microsoft.com/office/drawing/2014/main" id="{91226F67-102A-4B50-B0CC-C976EA33500C}"/>
              </a:ext>
            </a:extLst>
          </p:cNvPr>
          <p:cNvSpPr txBox="1">
            <a:spLocks noChangeArrowheads="1"/>
          </p:cNvSpPr>
          <p:nvPr/>
        </p:nvSpPr>
        <p:spPr bwMode="auto">
          <a:xfrm>
            <a:off x="131763" y="3519488"/>
            <a:ext cx="21209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b="1">
                <a:solidFill>
                  <a:srgbClr val="4D4D4C"/>
                </a:solidFill>
                <a:latin typeface="Verdana" panose="020B0604030504040204" pitchFamily="34" charset="0"/>
                <a:ea typeface="Verdana" panose="020B0604030504040204" pitchFamily="34" charset="0"/>
              </a:rPr>
              <a:t>In caso di errore su univocità </a:t>
            </a:r>
            <a:r>
              <a:rPr lang="it-IT" sz="1200" b="1" u="sng">
                <a:solidFill>
                  <a:srgbClr val="4D4D4C"/>
                </a:solidFill>
                <a:latin typeface="Verdana" panose="020B0604030504040204" pitchFamily="34" charset="0"/>
                <a:ea typeface="Verdana" panose="020B0604030504040204" pitchFamily="34" charset="0"/>
              </a:rPr>
              <a:t>(MsgID + Creation Date Time + CUC Mittente)</a:t>
            </a:r>
            <a:r>
              <a:rPr lang="it-IT" sz="1200" b="1">
                <a:solidFill>
                  <a:srgbClr val="4D4D4C"/>
                </a:solidFill>
                <a:latin typeface="Verdana" panose="020B0604030504040204" pitchFamily="34" charset="0"/>
                <a:ea typeface="Verdana" panose="020B0604030504040204" pitchFamily="34" charset="0"/>
              </a:rPr>
              <a:t>, la Banca Passiva scarta solo le distinte duplicate</a:t>
            </a:r>
          </a:p>
        </p:txBody>
      </p:sp>
    </p:spTree>
    <p:extLst>
      <p:ext uri="{BB962C8B-B14F-4D97-AF65-F5344CB8AC3E}">
        <p14:creationId xmlns:p14="http://schemas.microsoft.com/office/powerpoint/2010/main" val="21088940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95736" y="2408012"/>
            <a:ext cx="5842867" cy="1664623"/>
          </a:xfrm>
          <a:prstGeom prst="rect">
            <a:avLst/>
          </a:prstGeom>
          <a:noFill/>
        </p:spPr>
        <p:txBody>
          <a:bodyPr wrap="square" rtlCol="0">
            <a:spAutoFit/>
          </a:bodyPr>
          <a:lstStyle/>
          <a:p>
            <a:pPr>
              <a:lnSpc>
                <a:spcPct val="150000"/>
              </a:lnSpc>
            </a:pPr>
            <a:r>
              <a:rPr lang="it-IT" sz="1400" dirty="0">
                <a:solidFill>
                  <a:srgbClr val="4D4D4C"/>
                </a:solidFill>
                <a:latin typeface="Verdana" charset="0"/>
                <a:ea typeface="Verdana" charset="0"/>
                <a:cs typeface="Verdana" charset="0"/>
              </a:rPr>
              <a:t>Workflow di servizio</a:t>
            </a:r>
          </a:p>
          <a:p>
            <a:pPr>
              <a:lnSpc>
                <a:spcPct val="150000"/>
              </a:lnSpc>
            </a:pPr>
            <a:endParaRPr lang="it-IT" sz="1400" dirty="0">
              <a:solidFill>
                <a:srgbClr val="4D4D4C"/>
              </a:solidFill>
              <a:latin typeface="Verdana" charset="0"/>
              <a:ea typeface="Verdana" charset="0"/>
              <a:cs typeface="Verdana" charset="0"/>
            </a:endParaRPr>
          </a:p>
          <a:p>
            <a:pPr>
              <a:lnSpc>
                <a:spcPct val="150000"/>
              </a:lnSpc>
            </a:pPr>
            <a:r>
              <a:rPr lang="it-IT" sz="1400" dirty="0">
                <a:solidFill>
                  <a:srgbClr val="4D4D4C"/>
                </a:solidFill>
                <a:latin typeface="Verdana" charset="0"/>
                <a:ea typeface="Verdana" charset="0"/>
                <a:cs typeface="Verdana" charset="0"/>
              </a:rPr>
              <a:t>Struttura dei messaggi veicolati</a:t>
            </a:r>
          </a:p>
          <a:p>
            <a:pPr>
              <a:lnSpc>
                <a:spcPct val="150000"/>
              </a:lnSpc>
            </a:pPr>
            <a:endParaRPr lang="it-IT" sz="1400" dirty="0">
              <a:solidFill>
                <a:srgbClr val="4D4D4C"/>
              </a:solidFill>
              <a:latin typeface="Verdana" charset="0"/>
              <a:ea typeface="Verdana" charset="0"/>
              <a:cs typeface="Verdana" charset="0"/>
            </a:endParaRPr>
          </a:p>
          <a:p>
            <a:pPr>
              <a:lnSpc>
                <a:spcPct val="150000"/>
              </a:lnSpc>
            </a:pPr>
            <a:r>
              <a:rPr lang="it-IT" sz="1400" b="1" dirty="0">
                <a:solidFill>
                  <a:srgbClr val="EF7918"/>
                </a:solidFill>
                <a:latin typeface="Verdana" charset="0"/>
                <a:ea typeface="Verdana" charset="0"/>
                <a:cs typeface="Verdana" charset="0"/>
              </a:rPr>
              <a:t>Tracciato dei messaggi veicolati</a:t>
            </a:r>
          </a:p>
        </p:txBody>
      </p:sp>
      <p:sp>
        <p:nvSpPr>
          <p:cNvPr id="3" name="CasellaDiTesto 2"/>
          <p:cNvSpPr txBox="1"/>
          <p:nvPr/>
        </p:nvSpPr>
        <p:spPr>
          <a:xfrm>
            <a:off x="539552" y="692696"/>
            <a:ext cx="4464496" cy="553998"/>
          </a:xfrm>
          <a:prstGeom prst="rect">
            <a:avLst/>
          </a:prstGeom>
          <a:noFill/>
        </p:spPr>
        <p:txBody>
          <a:bodyPr wrap="square" rtlCol="0">
            <a:spAutoFit/>
          </a:bodyPr>
          <a:lstStyle/>
          <a:p>
            <a:r>
              <a:rPr lang="en-GB" altLang="en-US" sz="3000" dirty="0" err="1">
                <a:solidFill>
                  <a:srgbClr val="EF7918"/>
                </a:solidFill>
                <a:latin typeface="Verdana" charset="0"/>
                <a:ea typeface="Verdana" charset="0"/>
                <a:cs typeface="Verdana" charset="0"/>
              </a:rPr>
              <a:t>Indice</a:t>
            </a:r>
            <a:endParaRPr lang="en-GB" altLang="en-US" sz="3000" dirty="0">
              <a:solidFill>
                <a:srgbClr val="EF7918"/>
              </a:solidFill>
              <a:latin typeface="Verdana" charset="0"/>
              <a:ea typeface="Verdana" charset="0"/>
              <a:cs typeface="Verdana" charset="0"/>
            </a:endParaRPr>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2505755"/>
            <a:ext cx="288032" cy="288032"/>
          </a:xfrm>
          <a:prstGeom prst="rect">
            <a:avLst/>
          </a:prstGeom>
        </p:spPr>
      </p:pic>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3154481"/>
            <a:ext cx="288032" cy="288032"/>
          </a:xfrm>
          <a:prstGeom prst="rect">
            <a:avLst/>
          </a:prstGeom>
        </p:spPr>
      </p:pic>
      <p:pic>
        <p:nvPicPr>
          <p:cNvPr id="7" name="Immagin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3777360"/>
            <a:ext cx="288032" cy="288032"/>
          </a:xfrm>
          <a:prstGeom prst="rect">
            <a:avLst/>
          </a:prstGeom>
        </p:spPr>
      </p:pic>
      <p:sp>
        <p:nvSpPr>
          <p:cNvPr id="10" name="CasellaDiTesto 9">
            <a:extLst>
              <a:ext uri="{FF2B5EF4-FFF2-40B4-BE49-F238E27FC236}">
                <a16:creationId xmlns:a16="http://schemas.microsoft.com/office/drawing/2014/main" id="{96AA4B88-B8C5-4869-8D92-02ADEB60108A}"/>
              </a:ext>
            </a:extLst>
          </p:cNvPr>
          <p:cNvSpPr txBox="1"/>
          <p:nvPr/>
        </p:nvSpPr>
        <p:spPr>
          <a:xfrm>
            <a:off x="1619672" y="1766606"/>
            <a:ext cx="6192688" cy="400110"/>
          </a:xfrm>
          <a:prstGeom prst="rect">
            <a:avLst/>
          </a:prstGeom>
          <a:noFill/>
        </p:spPr>
        <p:txBody>
          <a:bodyPr wrap="square" rtlCol="0">
            <a:spAutoFit/>
          </a:bodyPr>
          <a:lstStyle/>
          <a:p>
            <a:r>
              <a:rPr lang="it-IT" altLang="en-US" sz="2000" dirty="0">
                <a:solidFill>
                  <a:srgbClr val="EF7918"/>
                </a:solidFill>
                <a:latin typeface="Verdana" charset="0"/>
                <a:ea typeface="Verdana" charset="0"/>
                <a:cs typeface="Verdana" charset="0"/>
              </a:rPr>
              <a:t>Funzione CBI “Disposizioni di pagamento XML”</a:t>
            </a:r>
          </a:p>
        </p:txBody>
      </p:sp>
    </p:spTree>
    <p:extLst>
      <p:ext uri="{BB962C8B-B14F-4D97-AF65-F5344CB8AC3E}">
        <p14:creationId xmlns:p14="http://schemas.microsoft.com/office/powerpoint/2010/main" val="261019595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187EE977-09EC-4C2E-904F-DBB91A1408B0}"/>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9E5AF9B2-A457-4F2A-B11A-1C97C7823937}"/>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3	Principali campi di informazione – </a:t>
            </a:r>
            <a:r>
              <a:rPr lang="it-IT" b="0" dirty="0"/>
              <a:t>Messaggio logico di richiesta servizio</a:t>
            </a:r>
          </a:p>
        </p:txBody>
      </p:sp>
      <p:sp>
        <p:nvSpPr>
          <p:cNvPr id="4" name="Rectangle 2">
            <a:extLst>
              <a:ext uri="{FF2B5EF4-FFF2-40B4-BE49-F238E27FC236}">
                <a16:creationId xmlns:a16="http://schemas.microsoft.com/office/drawing/2014/main" id="{17E5847D-2039-4B3E-9F36-B49AF68E348A}"/>
              </a:ext>
            </a:extLst>
          </p:cNvPr>
          <p:cNvSpPr>
            <a:spLocks noChangeAspect="1" noChangeArrowheads="1"/>
          </p:cNvSpPr>
          <p:nvPr/>
        </p:nvSpPr>
        <p:spPr bwMode="auto">
          <a:xfrm>
            <a:off x="327025" y="1250950"/>
            <a:ext cx="8316913" cy="5449888"/>
          </a:xfrm>
          <a:prstGeom prst="rect">
            <a:avLst/>
          </a:prstGeom>
          <a:solidFill>
            <a:schemeClr val="bg1"/>
          </a:solidFill>
          <a:ln w="12700">
            <a:solidFill>
              <a:srgbClr val="FF993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187200" rIns="90000" bIns="2527200" anchor="ctr"/>
          <a:lstStyle/>
          <a:p>
            <a:pPr algn="ctr">
              <a:lnSpc>
                <a:spcPct val="110000"/>
              </a:lnSpc>
              <a:spcBef>
                <a:spcPct val="30000"/>
              </a:spcBef>
              <a:buClr>
                <a:srgbClr val="004785"/>
              </a:buClr>
              <a:buSzPct val="80000"/>
              <a:buFont typeface="Wingdings" pitchFamily="2" charset="2"/>
              <a:buNone/>
              <a:defRPr/>
            </a:pPr>
            <a:endParaRPr lang="it-IT" sz="800">
              <a:solidFill>
                <a:srgbClr val="004785"/>
              </a:solidFill>
              <a:latin typeface="Verdana" panose="020B0604030504040204" pitchFamily="34" charset="0"/>
              <a:ea typeface="Verdana" panose="020B0604030504040204" pitchFamily="34" charset="0"/>
            </a:endParaRPr>
          </a:p>
        </p:txBody>
      </p:sp>
      <p:sp>
        <p:nvSpPr>
          <p:cNvPr id="5" name="Rectangle 8">
            <a:extLst>
              <a:ext uri="{FF2B5EF4-FFF2-40B4-BE49-F238E27FC236}">
                <a16:creationId xmlns:a16="http://schemas.microsoft.com/office/drawing/2014/main" id="{DC3CED02-0632-4197-80D3-86AB44441235}"/>
              </a:ext>
            </a:extLst>
          </p:cNvPr>
          <p:cNvSpPr>
            <a:spLocks noChangeArrowheads="1"/>
          </p:cNvSpPr>
          <p:nvPr/>
        </p:nvSpPr>
        <p:spPr bwMode="auto">
          <a:xfrm>
            <a:off x="542925" y="1358900"/>
            <a:ext cx="1624013"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dirty="0">
                <a:solidFill>
                  <a:srgbClr val="FFFFFF"/>
                </a:solidFill>
                <a:latin typeface="Verdana" panose="020B0604030504040204" pitchFamily="34" charset="0"/>
                <a:ea typeface="Verdana" panose="020B0604030504040204" pitchFamily="34" charset="0"/>
              </a:rPr>
              <a:t>&lt;DISP_PAG&gt;</a:t>
            </a:r>
          </a:p>
        </p:txBody>
      </p:sp>
      <p:sp>
        <p:nvSpPr>
          <p:cNvPr id="6" name="Rectangle 8">
            <a:extLst>
              <a:ext uri="{FF2B5EF4-FFF2-40B4-BE49-F238E27FC236}">
                <a16:creationId xmlns:a16="http://schemas.microsoft.com/office/drawing/2014/main" id="{5722EFB3-47CF-42A4-A309-70632B79AEB1}"/>
              </a:ext>
            </a:extLst>
          </p:cNvPr>
          <p:cNvSpPr>
            <a:spLocks noChangeArrowheads="1"/>
          </p:cNvSpPr>
          <p:nvPr/>
        </p:nvSpPr>
        <p:spPr bwMode="auto">
          <a:xfrm>
            <a:off x="1652588" y="1731963"/>
            <a:ext cx="1624012" cy="255587"/>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&lt;GROUP_HEADER&gt;</a:t>
            </a:r>
          </a:p>
        </p:txBody>
      </p:sp>
      <p:sp>
        <p:nvSpPr>
          <p:cNvPr id="7" name="TextBox 19">
            <a:extLst>
              <a:ext uri="{FF2B5EF4-FFF2-40B4-BE49-F238E27FC236}">
                <a16:creationId xmlns:a16="http://schemas.microsoft.com/office/drawing/2014/main" id="{6A0B858E-286A-4422-9AA3-AFD8320EFCB3}"/>
              </a:ext>
            </a:extLst>
          </p:cNvPr>
          <p:cNvSpPr txBox="1">
            <a:spLocks noChangeArrowheads="1"/>
          </p:cNvSpPr>
          <p:nvPr/>
        </p:nvSpPr>
        <p:spPr bwMode="auto">
          <a:xfrm>
            <a:off x="3268663" y="2851150"/>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[1..1]</a:t>
            </a:r>
          </a:p>
        </p:txBody>
      </p:sp>
      <p:cxnSp>
        <p:nvCxnSpPr>
          <p:cNvPr id="8" name="AutoShape 128">
            <a:extLst>
              <a:ext uri="{FF2B5EF4-FFF2-40B4-BE49-F238E27FC236}">
                <a16:creationId xmlns:a16="http://schemas.microsoft.com/office/drawing/2014/main" id="{1CF7CA92-FE8F-4FB3-8E67-5880940D1FFB}"/>
              </a:ext>
            </a:extLst>
          </p:cNvPr>
          <p:cNvCxnSpPr>
            <a:cxnSpLocks noChangeShapeType="1"/>
            <a:stCxn id="5" idx="2"/>
            <a:endCxn id="6" idx="1"/>
          </p:cNvCxnSpPr>
          <p:nvPr/>
        </p:nvCxnSpPr>
        <p:spPr bwMode="auto">
          <a:xfrm rot="16200000" flipH="1">
            <a:off x="1266031" y="1600994"/>
            <a:ext cx="244475" cy="274638"/>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9" name="TextBox 19">
            <a:extLst>
              <a:ext uri="{FF2B5EF4-FFF2-40B4-BE49-F238E27FC236}">
                <a16:creationId xmlns:a16="http://schemas.microsoft.com/office/drawing/2014/main" id="{43F65D58-773F-4C21-BF27-ACFF2F93BB87}"/>
              </a:ext>
            </a:extLst>
          </p:cNvPr>
          <p:cNvSpPr txBox="1">
            <a:spLocks noChangeArrowheads="1"/>
          </p:cNvSpPr>
          <p:nvPr/>
        </p:nvSpPr>
        <p:spPr bwMode="auto">
          <a:xfrm>
            <a:off x="2143125" y="1349375"/>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[1..1]</a:t>
            </a:r>
          </a:p>
        </p:txBody>
      </p:sp>
      <p:sp>
        <p:nvSpPr>
          <p:cNvPr id="10" name="TextBox 19">
            <a:extLst>
              <a:ext uri="{FF2B5EF4-FFF2-40B4-BE49-F238E27FC236}">
                <a16:creationId xmlns:a16="http://schemas.microsoft.com/office/drawing/2014/main" id="{02E045D4-35B6-4CCF-8496-B98D7FD4E716}"/>
              </a:ext>
            </a:extLst>
          </p:cNvPr>
          <p:cNvSpPr txBox="1">
            <a:spLocks noChangeArrowheads="1"/>
          </p:cNvSpPr>
          <p:nvPr/>
        </p:nvSpPr>
        <p:spPr bwMode="auto">
          <a:xfrm>
            <a:off x="3271838" y="1693863"/>
            <a:ext cx="633507"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[1..1]</a:t>
            </a:r>
          </a:p>
        </p:txBody>
      </p:sp>
      <p:cxnSp>
        <p:nvCxnSpPr>
          <p:cNvPr id="11" name="AutoShape 38">
            <a:extLst>
              <a:ext uri="{FF2B5EF4-FFF2-40B4-BE49-F238E27FC236}">
                <a16:creationId xmlns:a16="http://schemas.microsoft.com/office/drawing/2014/main" id="{146CA322-6DE5-4941-B963-1AC068F18D83}"/>
              </a:ext>
            </a:extLst>
          </p:cNvPr>
          <p:cNvCxnSpPr>
            <a:cxnSpLocks noChangeShapeType="1"/>
            <a:stCxn id="12" idx="1"/>
            <a:endCxn id="5" idx="2"/>
          </p:cNvCxnSpPr>
          <p:nvPr/>
        </p:nvCxnSpPr>
        <p:spPr bwMode="auto">
          <a:xfrm rot="10800000">
            <a:off x="1250950" y="1616075"/>
            <a:ext cx="280988" cy="1401763"/>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12" name="Rectangle 8">
            <a:extLst>
              <a:ext uri="{FF2B5EF4-FFF2-40B4-BE49-F238E27FC236}">
                <a16:creationId xmlns:a16="http://schemas.microsoft.com/office/drawing/2014/main" id="{1B911376-B596-4C35-AF0A-59277C60B927}"/>
              </a:ext>
            </a:extLst>
          </p:cNvPr>
          <p:cNvSpPr>
            <a:spLocks noChangeArrowheads="1"/>
          </p:cNvSpPr>
          <p:nvPr/>
        </p:nvSpPr>
        <p:spPr bwMode="auto">
          <a:xfrm>
            <a:off x="1658938" y="2889250"/>
            <a:ext cx="1624012"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&lt;PAYMENT_INFO&gt;</a:t>
            </a:r>
          </a:p>
        </p:txBody>
      </p:sp>
      <p:sp>
        <p:nvSpPr>
          <p:cNvPr id="13" name="Rectangle 8">
            <a:extLst>
              <a:ext uri="{FF2B5EF4-FFF2-40B4-BE49-F238E27FC236}">
                <a16:creationId xmlns:a16="http://schemas.microsoft.com/office/drawing/2014/main" id="{132AFB19-D2C3-450A-B3A0-F74EB41E99B2}"/>
              </a:ext>
            </a:extLst>
          </p:cNvPr>
          <p:cNvSpPr>
            <a:spLocks noChangeArrowheads="1"/>
          </p:cNvSpPr>
          <p:nvPr/>
        </p:nvSpPr>
        <p:spPr bwMode="auto">
          <a:xfrm>
            <a:off x="2847975" y="4395788"/>
            <a:ext cx="1622425"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endParaRPr lang="it-IT" sz="1200" b="1">
              <a:solidFill>
                <a:srgbClr val="FFFFFF"/>
              </a:solidFill>
              <a:latin typeface="Verdana" panose="020B0604030504040204" pitchFamily="34" charset="0"/>
              <a:ea typeface="Verdana" panose="020B0604030504040204" pitchFamily="34" charset="0"/>
            </a:endParaRPr>
          </a:p>
        </p:txBody>
      </p:sp>
      <p:sp>
        <p:nvSpPr>
          <p:cNvPr id="14" name="Rectangle 8">
            <a:extLst>
              <a:ext uri="{FF2B5EF4-FFF2-40B4-BE49-F238E27FC236}">
                <a16:creationId xmlns:a16="http://schemas.microsoft.com/office/drawing/2014/main" id="{15C432D0-9490-474A-A2F1-97885C752E79}"/>
              </a:ext>
            </a:extLst>
          </p:cNvPr>
          <p:cNvSpPr>
            <a:spLocks noChangeArrowheads="1"/>
          </p:cNvSpPr>
          <p:nvPr/>
        </p:nvSpPr>
        <p:spPr bwMode="auto">
          <a:xfrm>
            <a:off x="2792413" y="4324350"/>
            <a:ext cx="1622425"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&lt;PAYMENT_TRX&gt;</a:t>
            </a:r>
          </a:p>
        </p:txBody>
      </p:sp>
      <p:sp>
        <p:nvSpPr>
          <p:cNvPr id="15" name="TextBox 19">
            <a:extLst>
              <a:ext uri="{FF2B5EF4-FFF2-40B4-BE49-F238E27FC236}">
                <a16:creationId xmlns:a16="http://schemas.microsoft.com/office/drawing/2014/main" id="{64BE9C58-3E9B-48F0-B701-BD6500EBB20A}"/>
              </a:ext>
            </a:extLst>
          </p:cNvPr>
          <p:cNvSpPr txBox="1">
            <a:spLocks noChangeArrowheads="1"/>
          </p:cNvSpPr>
          <p:nvPr/>
        </p:nvSpPr>
        <p:spPr bwMode="auto">
          <a:xfrm>
            <a:off x="4497388" y="4330700"/>
            <a:ext cx="6511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[1..N]</a:t>
            </a:r>
          </a:p>
        </p:txBody>
      </p:sp>
      <p:cxnSp>
        <p:nvCxnSpPr>
          <p:cNvPr id="16" name="AutoShape 38">
            <a:extLst>
              <a:ext uri="{FF2B5EF4-FFF2-40B4-BE49-F238E27FC236}">
                <a16:creationId xmlns:a16="http://schemas.microsoft.com/office/drawing/2014/main" id="{40660DBF-E69A-42DC-B3F3-AA7DDCC4ED48}"/>
              </a:ext>
            </a:extLst>
          </p:cNvPr>
          <p:cNvCxnSpPr>
            <a:cxnSpLocks noChangeShapeType="1"/>
            <a:stCxn id="14" idx="1"/>
            <a:endCxn id="12" idx="2"/>
          </p:cNvCxnSpPr>
          <p:nvPr/>
        </p:nvCxnSpPr>
        <p:spPr bwMode="auto">
          <a:xfrm rot="10800000">
            <a:off x="2281238" y="3146425"/>
            <a:ext cx="296862" cy="1306513"/>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17" name="Text Box 17">
            <a:extLst>
              <a:ext uri="{FF2B5EF4-FFF2-40B4-BE49-F238E27FC236}">
                <a16:creationId xmlns:a16="http://schemas.microsoft.com/office/drawing/2014/main" id="{83431800-43A9-4307-AF44-85007EC0BFA2}"/>
              </a:ext>
            </a:extLst>
          </p:cNvPr>
          <p:cNvSpPr txBox="1">
            <a:spLocks noChangeArrowheads="1"/>
          </p:cNvSpPr>
          <p:nvPr/>
        </p:nvSpPr>
        <p:spPr bwMode="auto">
          <a:xfrm>
            <a:off x="1712913" y="2078038"/>
            <a:ext cx="1800225" cy="615553"/>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Message Identification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Creation Date Time</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Number Of Transactions</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Control Sum</a:t>
            </a:r>
          </a:p>
        </p:txBody>
      </p:sp>
      <p:sp>
        <p:nvSpPr>
          <p:cNvPr id="18" name="Text Box 18">
            <a:extLst>
              <a:ext uri="{FF2B5EF4-FFF2-40B4-BE49-F238E27FC236}">
                <a16:creationId xmlns:a16="http://schemas.microsoft.com/office/drawing/2014/main" id="{037F35C7-24A3-4017-8D3B-0FFD4A04D2A7}"/>
              </a:ext>
            </a:extLst>
          </p:cNvPr>
          <p:cNvSpPr txBox="1">
            <a:spLocks noChangeArrowheads="1"/>
          </p:cNvSpPr>
          <p:nvPr/>
        </p:nvSpPr>
        <p:spPr bwMode="auto">
          <a:xfrm>
            <a:off x="2792413" y="3211513"/>
            <a:ext cx="1800225" cy="841375"/>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lnSpc>
                <a:spcPct val="110000"/>
              </a:lnSpc>
              <a:buFontTx/>
              <a:buChar char="•"/>
              <a:defRPr/>
            </a:pPr>
            <a:r>
              <a:rPr lang="en-GB" sz="1000" dirty="0">
                <a:solidFill>
                  <a:srgbClr val="4D4D4C"/>
                </a:solidFill>
                <a:latin typeface="Verdana" panose="020B0604030504040204" pitchFamily="34" charset="0"/>
                <a:ea typeface="Verdana" panose="020B0604030504040204" pitchFamily="34" charset="0"/>
              </a:rPr>
              <a:t>Payment Method</a:t>
            </a:r>
          </a:p>
          <a:p>
            <a:pPr eaLnBrk="1" hangingPunct="1">
              <a:lnSpc>
                <a:spcPct val="110000"/>
              </a:lnSpc>
              <a:buFontTx/>
              <a:buChar char="•"/>
              <a:defRPr/>
            </a:pPr>
            <a:r>
              <a:rPr lang="en-GB" sz="1000" dirty="0">
                <a:solidFill>
                  <a:srgbClr val="4D4D4C"/>
                </a:solidFill>
                <a:latin typeface="Verdana" panose="020B0604030504040204" pitchFamily="34" charset="0"/>
                <a:ea typeface="Verdana" panose="020B0604030504040204" pitchFamily="34" charset="0"/>
              </a:rPr>
              <a:t>Service Level</a:t>
            </a:r>
          </a:p>
          <a:p>
            <a:pPr eaLnBrk="1" hangingPunct="1">
              <a:lnSpc>
                <a:spcPct val="110000"/>
              </a:lnSpc>
              <a:buFontTx/>
              <a:buChar char="•"/>
              <a:defRPr/>
            </a:pPr>
            <a:r>
              <a:rPr lang="en-GB" sz="1000" dirty="0">
                <a:solidFill>
                  <a:srgbClr val="4D4D4C"/>
                </a:solidFill>
                <a:latin typeface="Verdana" panose="020B0604030504040204" pitchFamily="34" charset="0"/>
                <a:ea typeface="Verdana" panose="020B0604030504040204" pitchFamily="34" charset="0"/>
              </a:rPr>
              <a:t>Debtor</a:t>
            </a:r>
          </a:p>
          <a:p>
            <a:pPr eaLnBrk="1" hangingPunct="1">
              <a:lnSpc>
                <a:spcPct val="110000"/>
              </a:lnSpc>
              <a:buFontTx/>
              <a:buChar char="•"/>
              <a:defRPr/>
            </a:pPr>
            <a:r>
              <a:rPr lang="en-GB" sz="1000" dirty="0">
                <a:solidFill>
                  <a:srgbClr val="4D4D4C"/>
                </a:solidFill>
                <a:latin typeface="Verdana" panose="020B0604030504040204" pitchFamily="34" charset="0"/>
                <a:ea typeface="Verdana" panose="020B0604030504040204" pitchFamily="34" charset="0"/>
              </a:rPr>
              <a:t>Debtor Account</a:t>
            </a:r>
          </a:p>
          <a:p>
            <a:pPr eaLnBrk="1" hangingPunct="1">
              <a:lnSpc>
                <a:spcPct val="110000"/>
              </a:lnSpc>
              <a:buFontTx/>
              <a:buChar char="•"/>
              <a:defRPr/>
            </a:pPr>
            <a:r>
              <a:rPr lang="en-GB" sz="1000" dirty="0">
                <a:solidFill>
                  <a:srgbClr val="4D4D4C"/>
                </a:solidFill>
                <a:latin typeface="Verdana" panose="020B0604030504040204" pitchFamily="34" charset="0"/>
                <a:ea typeface="Verdana" panose="020B0604030504040204" pitchFamily="34" charset="0"/>
              </a:rPr>
              <a:t>Debtor Agent</a:t>
            </a:r>
          </a:p>
        </p:txBody>
      </p:sp>
      <p:cxnSp>
        <p:nvCxnSpPr>
          <p:cNvPr id="19" name="AutoShape 38">
            <a:extLst>
              <a:ext uri="{FF2B5EF4-FFF2-40B4-BE49-F238E27FC236}">
                <a16:creationId xmlns:a16="http://schemas.microsoft.com/office/drawing/2014/main" id="{63734A5F-7ECD-47C4-ABE7-C105F082F9DB}"/>
              </a:ext>
            </a:extLst>
          </p:cNvPr>
          <p:cNvCxnSpPr>
            <a:cxnSpLocks noChangeShapeType="1"/>
            <a:stCxn id="18" idx="1"/>
            <a:endCxn id="12" idx="2"/>
          </p:cNvCxnSpPr>
          <p:nvPr/>
        </p:nvCxnSpPr>
        <p:spPr bwMode="auto">
          <a:xfrm rot="10800000">
            <a:off x="2281238" y="3146425"/>
            <a:ext cx="296862" cy="485775"/>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20" name="AutoShape 20">
            <a:extLst>
              <a:ext uri="{FF2B5EF4-FFF2-40B4-BE49-F238E27FC236}">
                <a16:creationId xmlns:a16="http://schemas.microsoft.com/office/drawing/2014/main" id="{4A93744C-6087-4F6C-AB4D-16ACF2C1571A}"/>
              </a:ext>
            </a:extLst>
          </p:cNvPr>
          <p:cNvSpPr>
            <a:spLocks noChangeArrowheads="1"/>
          </p:cNvSpPr>
          <p:nvPr/>
        </p:nvSpPr>
        <p:spPr bwMode="auto">
          <a:xfrm>
            <a:off x="3962400" y="2798763"/>
            <a:ext cx="1898650" cy="360362"/>
          </a:xfrm>
          <a:prstGeom prst="wedgeRoundRectCallout">
            <a:avLst>
              <a:gd name="adj1" fmla="val -49185"/>
              <a:gd name="adj2" fmla="val 79954"/>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Possibili valori:</a:t>
            </a:r>
          </a:p>
          <a:p>
            <a:pPr algn="ctr" eaLnBrk="1" hangingPunct="1">
              <a:defRPr/>
            </a:pPr>
            <a:r>
              <a:rPr lang="it-IT" sz="1000">
                <a:solidFill>
                  <a:srgbClr val="4D4D4C"/>
                </a:solidFill>
                <a:latin typeface="Verdana" panose="020B0604030504040204" pitchFamily="34" charset="0"/>
                <a:ea typeface="Verdana" panose="020B0604030504040204" pitchFamily="34" charset="0"/>
              </a:rPr>
              <a:t>“TRF”, “TRA”, “CHK”</a:t>
            </a:r>
          </a:p>
        </p:txBody>
      </p:sp>
      <p:sp>
        <p:nvSpPr>
          <p:cNvPr id="21" name="AutoShape 21">
            <a:extLst>
              <a:ext uri="{FF2B5EF4-FFF2-40B4-BE49-F238E27FC236}">
                <a16:creationId xmlns:a16="http://schemas.microsoft.com/office/drawing/2014/main" id="{AAD02F50-E210-4C84-8E6B-D67140FC2D6D}"/>
              </a:ext>
            </a:extLst>
          </p:cNvPr>
          <p:cNvSpPr>
            <a:spLocks noChangeArrowheads="1"/>
          </p:cNvSpPr>
          <p:nvPr/>
        </p:nvSpPr>
        <p:spPr bwMode="auto">
          <a:xfrm>
            <a:off x="4592638" y="3338513"/>
            <a:ext cx="2076450" cy="360362"/>
          </a:xfrm>
          <a:prstGeom prst="wedgeRoundRectCallout">
            <a:avLst>
              <a:gd name="adj1" fmla="val -92204"/>
              <a:gd name="adj2" fmla="val -25329"/>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Valorizzare il campo con “SEPA” per bonifici SEPA</a:t>
            </a:r>
          </a:p>
        </p:txBody>
      </p:sp>
      <p:sp>
        <p:nvSpPr>
          <p:cNvPr id="22" name="AutoShape 22">
            <a:extLst>
              <a:ext uri="{FF2B5EF4-FFF2-40B4-BE49-F238E27FC236}">
                <a16:creationId xmlns:a16="http://schemas.microsoft.com/office/drawing/2014/main" id="{9EDA3603-D72C-4061-A0C9-B9C45354D9B4}"/>
              </a:ext>
            </a:extLst>
          </p:cNvPr>
          <p:cNvSpPr>
            <a:spLocks noChangeArrowheads="1"/>
          </p:cNvSpPr>
          <p:nvPr/>
        </p:nvSpPr>
        <p:spPr bwMode="auto">
          <a:xfrm>
            <a:off x="4773613" y="3879850"/>
            <a:ext cx="1382712" cy="269875"/>
          </a:xfrm>
          <a:prstGeom prst="wedgeRoundRectCallout">
            <a:avLst>
              <a:gd name="adj1" fmla="val -106963"/>
              <a:gd name="adj2" fmla="val -79412"/>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IBAN obbligatorio</a:t>
            </a:r>
          </a:p>
        </p:txBody>
      </p:sp>
      <p:sp>
        <p:nvSpPr>
          <p:cNvPr id="23" name="AutoShape 23">
            <a:extLst>
              <a:ext uri="{FF2B5EF4-FFF2-40B4-BE49-F238E27FC236}">
                <a16:creationId xmlns:a16="http://schemas.microsoft.com/office/drawing/2014/main" id="{12A5F25D-7E33-43D7-AF36-E29793217D4D}"/>
              </a:ext>
            </a:extLst>
          </p:cNvPr>
          <p:cNvSpPr>
            <a:spLocks noChangeArrowheads="1"/>
          </p:cNvSpPr>
          <p:nvPr/>
        </p:nvSpPr>
        <p:spPr bwMode="auto">
          <a:xfrm>
            <a:off x="3962400" y="1719263"/>
            <a:ext cx="2422525" cy="360362"/>
          </a:xfrm>
          <a:prstGeom prst="wedgeRoundRectCallout">
            <a:avLst>
              <a:gd name="adj1" fmla="val -76616"/>
              <a:gd name="adj2" fmla="val 71144"/>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Assegnato dal Mittente/Ordinante (id. distinta)</a:t>
            </a:r>
          </a:p>
        </p:txBody>
      </p:sp>
      <p:sp>
        <p:nvSpPr>
          <p:cNvPr id="24" name="AutoShape 24">
            <a:extLst>
              <a:ext uri="{FF2B5EF4-FFF2-40B4-BE49-F238E27FC236}">
                <a16:creationId xmlns:a16="http://schemas.microsoft.com/office/drawing/2014/main" id="{EC13A842-6319-4CA0-8452-8C4A2BCE9B07}"/>
              </a:ext>
            </a:extLst>
          </p:cNvPr>
          <p:cNvSpPr>
            <a:spLocks noChangeArrowheads="1"/>
          </p:cNvSpPr>
          <p:nvPr/>
        </p:nvSpPr>
        <p:spPr bwMode="auto">
          <a:xfrm>
            <a:off x="6607175" y="5632452"/>
            <a:ext cx="2524002" cy="1169988"/>
          </a:xfrm>
          <a:prstGeom prst="rightArrow">
            <a:avLst>
              <a:gd name="adj1" fmla="val 50000"/>
              <a:gd name="adj2" fmla="val 59735"/>
            </a:avLst>
          </a:prstGeom>
          <a:solidFill>
            <a:srgbClr val="FDBF63"/>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spcBef>
                <a:spcPct val="50000"/>
              </a:spcBef>
              <a:defRPr/>
            </a:pPr>
            <a:r>
              <a:rPr lang="it-IT" sz="1000" b="1" i="1">
                <a:solidFill>
                  <a:srgbClr val="4D4D4C"/>
                </a:solidFill>
                <a:latin typeface="Verdana" panose="020B0604030504040204" pitchFamily="34" charset="0"/>
                <a:ea typeface="Verdana" panose="020B0604030504040204" pitchFamily="34" charset="0"/>
              </a:rPr>
              <a:t>Cfr. documento Excel il dettaglio dei campi e dei controlli previsti dallo standard</a:t>
            </a:r>
          </a:p>
        </p:txBody>
      </p:sp>
      <p:sp>
        <p:nvSpPr>
          <p:cNvPr id="25" name="Text Box 25">
            <a:extLst>
              <a:ext uri="{FF2B5EF4-FFF2-40B4-BE49-F238E27FC236}">
                <a16:creationId xmlns:a16="http://schemas.microsoft.com/office/drawing/2014/main" id="{818F1DCA-4F73-4719-8F7C-7D19B69E3DCC}"/>
              </a:ext>
            </a:extLst>
          </p:cNvPr>
          <p:cNvSpPr txBox="1">
            <a:spLocks noChangeArrowheads="1"/>
          </p:cNvSpPr>
          <p:nvPr/>
        </p:nvSpPr>
        <p:spPr bwMode="auto">
          <a:xfrm>
            <a:off x="3243263" y="4689475"/>
            <a:ext cx="1800225" cy="1231106"/>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Instruction Identification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EndToEnd Identification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Amount</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Cheque Type</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Creditor Agent</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Creditor</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Creditor Account</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Remittance Information</a:t>
            </a:r>
          </a:p>
        </p:txBody>
      </p:sp>
      <p:sp>
        <p:nvSpPr>
          <p:cNvPr id="26" name="AutoShape 26">
            <a:extLst>
              <a:ext uri="{FF2B5EF4-FFF2-40B4-BE49-F238E27FC236}">
                <a16:creationId xmlns:a16="http://schemas.microsoft.com/office/drawing/2014/main" id="{EFDCC9FE-51C2-4583-99EF-30B140763199}"/>
              </a:ext>
            </a:extLst>
          </p:cNvPr>
          <p:cNvSpPr>
            <a:spLocks noChangeArrowheads="1"/>
          </p:cNvSpPr>
          <p:nvPr/>
        </p:nvSpPr>
        <p:spPr bwMode="auto">
          <a:xfrm>
            <a:off x="5222875" y="4779963"/>
            <a:ext cx="1384300" cy="269875"/>
          </a:xfrm>
          <a:prstGeom prst="wedgeRoundRectCallout">
            <a:avLst>
              <a:gd name="adj1" fmla="val -76148"/>
              <a:gd name="adj2" fmla="val 6472"/>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Contiene l’URI</a:t>
            </a:r>
          </a:p>
        </p:txBody>
      </p:sp>
      <p:sp>
        <p:nvSpPr>
          <p:cNvPr id="27" name="AutoShape 27">
            <a:extLst>
              <a:ext uri="{FF2B5EF4-FFF2-40B4-BE49-F238E27FC236}">
                <a16:creationId xmlns:a16="http://schemas.microsoft.com/office/drawing/2014/main" id="{CFC0A8D1-69B8-4B79-8A86-52583571D735}"/>
              </a:ext>
            </a:extLst>
          </p:cNvPr>
          <p:cNvSpPr>
            <a:spLocks noChangeArrowheads="1"/>
          </p:cNvSpPr>
          <p:nvPr/>
        </p:nvSpPr>
        <p:spPr bwMode="auto">
          <a:xfrm>
            <a:off x="5492750" y="4329113"/>
            <a:ext cx="1900238" cy="360362"/>
          </a:xfrm>
          <a:prstGeom prst="wedgeRoundRectCallout">
            <a:avLst>
              <a:gd name="adj1" fmla="val -83250"/>
              <a:gd name="adj2" fmla="val 70264"/>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Assegnato dal Mittente/Ordinante</a:t>
            </a:r>
          </a:p>
        </p:txBody>
      </p:sp>
      <p:sp>
        <p:nvSpPr>
          <p:cNvPr id="28" name="AutoShape 28">
            <a:extLst>
              <a:ext uri="{FF2B5EF4-FFF2-40B4-BE49-F238E27FC236}">
                <a16:creationId xmlns:a16="http://schemas.microsoft.com/office/drawing/2014/main" id="{D44E4F2C-232F-408F-8162-7F66B0AF01CE}"/>
              </a:ext>
            </a:extLst>
          </p:cNvPr>
          <p:cNvSpPr>
            <a:spLocks noChangeArrowheads="1"/>
          </p:cNvSpPr>
          <p:nvPr/>
        </p:nvSpPr>
        <p:spPr bwMode="auto">
          <a:xfrm>
            <a:off x="5132388" y="5138738"/>
            <a:ext cx="1973262" cy="522287"/>
          </a:xfrm>
          <a:prstGeom prst="wedgeRoundRectCallout">
            <a:avLst>
              <a:gd name="adj1" fmla="val -94894"/>
              <a:gd name="adj2" fmla="val -2889"/>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a:solidFill>
                  <a:srgbClr val="4D4D4C"/>
                </a:solidFill>
                <a:latin typeface="Verdana" panose="020B0604030504040204" pitchFamily="34" charset="0"/>
                <a:ea typeface="Verdana" panose="020B0604030504040204" pitchFamily="34" charset="0"/>
              </a:rPr>
              <a:t>Obbligatorio (BIC) per bonifico SEPA cross-border (IBAN≠ IT, SM) fino a 2/16</a:t>
            </a:r>
          </a:p>
        </p:txBody>
      </p:sp>
      <p:sp>
        <p:nvSpPr>
          <p:cNvPr id="29" name="AutoShape 29">
            <a:extLst>
              <a:ext uri="{FF2B5EF4-FFF2-40B4-BE49-F238E27FC236}">
                <a16:creationId xmlns:a16="http://schemas.microsoft.com/office/drawing/2014/main" id="{8AC04E56-C8E2-40ED-83EA-1336195F1B82}"/>
              </a:ext>
            </a:extLst>
          </p:cNvPr>
          <p:cNvSpPr>
            <a:spLocks noChangeArrowheads="1"/>
          </p:cNvSpPr>
          <p:nvPr/>
        </p:nvSpPr>
        <p:spPr bwMode="auto">
          <a:xfrm>
            <a:off x="4592638" y="6129338"/>
            <a:ext cx="1960562" cy="320675"/>
          </a:xfrm>
          <a:prstGeom prst="wedgeRoundRectCallout">
            <a:avLst>
              <a:gd name="adj1" fmla="val -48542"/>
              <a:gd name="adj2" fmla="val -127722"/>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“Strutturate” o “Non strutturate”</a:t>
            </a:r>
          </a:p>
        </p:txBody>
      </p:sp>
      <p:sp>
        <p:nvSpPr>
          <p:cNvPr id="30" name="AutoShape 30">
            <a:extLst>
              <a:ext uri="{FF2B5EF4-FFF2-40B4-BE49-F238E27FC236}">
                <a16:creationId xmlns:a16="http://schemas.microsoft.com/office/drawing/2014/main" id="{A5CB85B9-C787-438B-BEC5-4FEED486D740}"/>
              </a:ext>
            </a:extLst>
          </p:cNvPr>
          <p:cNvSpPr>
            <a:spLocks noChangeArrowheads="1"/>
          </p:cNvSpPr>
          <p:nvPr/>
        </p:nvSpPr>
        <p:spPr bwMode="auto">
          <a:xfrm>
            <a:off x="1173163" y="5680075"/>
            <a:ext cx="1382712" cy="341313"/>
          </a:xfrm>
          <a:prstGeom prst="wedgeRoundRectCallout">
            <a:avLst>
              <a:gd name="adj1" fmla="val 112227"/>
              <a:gd name="adj2" fmla="val -50463"/>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IBAN obbligatorio per Disp. SEPA</a:t>
            </a:r>
          </a:p>
        </p:txBody>
      </p:sp>
      <p:sp>
        <p:nvSpPr>
          <p:cNvPr id="31" name="AutoShape 31">
            <a:extLst>
              <a:ext uri="{FF2B5EF4-FFF2-40B4-BE49-F238E27FC236}">
                <a16:creationId xmlns:a16="http://schemas.microsoft.com/office/drawing/2014/main" id="{18B11ADD-5F49-49C9-9960-A1CC0BA51C0E}"/>
              </a:ext>
            </a:extLst>
          </p:cNvPr>
          <p:cNvSpPr>
            <a:spLocks noChangeArrowheads="1"/>
          </p:cNvSpPr>
          <p:nvPr/>
        </p:nvSpPr>
        <p:spPr bwMode="auto">
          <a:xfrm>
            <a:off x="584200" y="4076700"/>
            <a:ext cx="1382713" cy="485775"/>
          </a:xfrm>
          <a:prstGeom prst="wedgeRoundRectCallout">
            <a:avLst>
              <a:gd name="adj1" fmla="val 120894"/>
              <a:gd name="adj2" fmla="val -62093"/>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BIC facoltativo</a:t>
            </a:r>
          </a:p>
          <a:p>
            <a:pPr algn="ctr" eaLnBrk="1" hangingPunct="1">
              <a:defRPr/>
            </a:pPr>
            <a:r>
              <a:rPr lang="it-IT" sz="1000">
                <a:solidFill>
                  <a:srgbClr val="4D4D4C"/>
                </a:solidFill>
                <a:latin typeface="Verdana" panose="020B0604030504040204" pitchFamily="34" charset="0"/>
                <a:ea typeface="Verdana" panose="020B0604030504040204" pitchFamily="34" charset="0"/>
              </a:rPr>
              <a:t>ABI obbligatorio</a:t>
            </a:r>
          </a:p>
        </p:txBody>
      </p:sp>
    </p:spTree>
    <p:extLst>
      <p:ext uri="{BB962C8B-B14F-4D97-AF65-F5344CB8AC3E}">
        <p14:creationId xmlns:p14="http://schemas.microsoft.com/office/powerpoint/2010/main" val="2072793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187EE977-09EC-4C2E-904F-DBB91A1408B0}"/>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9E5AF9B2-A457-4F2A-B11A-1C97C7823937}"/>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3	Principali campi di informazione – </a:t>
            </a:r>
            <a:r>
              <a:rPr lang="it-IT" b="0" dirty="0"/>
              <a:t>Messaggio logico di stato avanzamento/esito</a:t>
            </a:r>
          </a:p>
        </p:txBody>
      </p:sp>
      <p:sp>
        <p:nvSpPr>
          <p:cNvPr id="32" name="Rectangle 2">
            <a:extLst>
              <a:ext uri="{FF2B5EF4-FFF2-40B4-BE49-F238E27FC236}">
                <a16:creationId xmlns:a16="http://schemas.microsoft.com/office/drawing/2014/main" id="{A89E9D6A-3C81-4AF2-8E92-3EA9367DBC6D}"/>
              </a:ext>
            </a:extLst>
          </p:cNvPr>
          <p:cNvSpPr>
            <a:spLocks noChangeAspect="1" noChangeArrowheads="1"/>
          </p:cNvSpPr>
          <p:nvPr/>
        </p:nvSpPr>
        <p:spPr bwMode="auto">
          <a:xfrm>
            <a:off x="179512" y="1127790"/>
            <a:ext cx="8316913" cy="5405438"/>
          </a:xfrm>
          <a:prstGeom prst="rect">
            <a:avLst/>
          </a:prstGeom>
          <a:solidFill>
            <a:schemeClr val="bg1"/>
          </a:solidFill>
          <a:ln w="12700">
            <a:solidFill>
              <a:srgbClr val="FF993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187200" rIns="90000" bIns="2527200" anchor="ctr"/>
          <a:lstStyle/>
          <a:p>
            <a:pPr algn="ctr">
              <a:lnSpc>
                <a:spcPct val="110000"/>
              </a:lnSpc>
              <a:spcBef>
                <a:spcPct val="30000"/>
              </a:spcBef>
              <a:buClr>
                <a:srgbClr val="004785"/>
              </a:buClr>
              <a:buSzPct val="80000"/>
              <a:buFont typeface="Wingdings" pitchFamily="2" charset="2"/>
              <a:buNone/>
              <a:defRPr/>
            </a:pPr>
            <a:endParaRPr lang="it-IT" sz="800">
              <a:solidFill>
                <a:srgbClr val="004785"/>
              </a:solidFill>
              <a:latin typeface="Verdana" panose="020B0604030504040204" pitchFamily="34" charset="0"/>
              <a:ea typeface="Verdana" panose="020B0604030504040204" pitchFamily="34" charset="0"/>
            </a:endParaRPr>
          </a:p>
        </p:txBody>
      </p:sp>
      <p:sp>
        <p:nvSpPr>
          <p:cNvPr id="33" name="Rectangle 8">
            <a:extLst>
              <a:ext uri="{FF2B5EF4-FFF2-40B4-BE49-F238E27FC236}">
                <a16:creationId xmlns:a16="http://schemas.microsoft.com/office/drawing/2014/main" id="{13792F72-E5B7-416E-8051-CF11EAACD5CC}"/>
              </a:ext>
            </a:extLst>
          </p:cNvPr>
          <p:cNvSpPr>
            <a:spLocks noChangeArrowheads="1"/>
          </p:cNvSpPr>
          <p:nvPr/>
        </p:nvSpPr>
        <p:spPr bwMode="auto">
          <a:xfrm>
            <a:off x="395412" y="1235740"/>
            <a:ext cx="1624013"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dirty="0">
                <a:solidFill>
                  <a:srgbClr val="FFFFFF"/>
                </a:solidFill>
                <a:latin typeface="Verdana" panose="020B0604030504040204" pitchFamily="34" charset="0"/>
                <a:ea typeface="Verdana" panose="020B0604030504040204" pitchFamily="34" charset="0"/>
              </a:rPr>
              <a:t>&lt;STS_RPT&gt;</a:t>
            </a:r>
          </a:p>
        </p:txBody>
      </p:sp>
      <p:sp>
        <p:nvSpPr>
          <p:cNvPr id="34" name="Rectangle 8">
            <a:extLst>
              <a:ext uri="{FF2B5EF4-FFF2-40B4-BE49-F238E27FC236}">
                <a16:creationId xmlns:a16="http://schemas.microsoft.com/office/drawing/2014/main" id="{A98DE23F-7738-4A5D-A786-E9B1DCA95983}"/>
              </a:ext>
            </a:extLst>
          </p:cNvPr>
          <p:cNvSpPr>
            <a:spLocks noChangeArrowheads="1"/>
          </p:cNvSpPr>
          <p:nvPr/>
        </p:nvSpPr>
        <p:spPr bwMode="auto">
          <a:xfrm>
            <a:off x="1505075" y="1608803"/>
            <a:ext cx="1624012" cy="255587"/>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&lt;GROUP_HEADER&gt;</a:t>
            </a:r>
          </a:p>
        </p:txBody>
      </p:sp>
      <p:sp>
        <p:nvSpPr>
          <p:cNvPr id="35" name="TextBox 19">
            <a:extLst>
              <a:ext uri="{FF2B5EF4-FFF2-40B4-BE49-F238E27FC236}">
                <a16:creationId xmlns:a16="http://schemas.microsoft.com/office/drawing/2014/main" id="{90D7164B-13A2-4671-8660-F1D3B6F3925D}"/>
              </a:ext>
            </a:extLst>
          </p:cNvPr>
          <p:cNvSpPr txBox="1">
            <a:spLocks noChangeArrowheads="1"/>
          </p:cNvSpPr>
          <p:nvPr/>
        </p:nvSpPr>
        <p:spPr bwMode="auto">
          <a:xfrm>
            <a:off x="3121150" y="2550190"/>
            <a:ext cx="6286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[1..1]</a:t>
            </a:r>
          </a:p>
        </p:txBody>
      </p:sp>
      <p:cxnSp>
        <p:nvCxnSpPr>
          <p:cNvPr id="36" name="AutoShape 128">
            <a:extLst>
              <a:ext uri="{FF2B5EF4-FFF2-40B4-BE49-F238E27FC236}">
                <a16:creationId xmlns:a16="http://schemas.microsoft.com/office/drawing/2014/main" id="{2BAC35C3-2815-4069-8AE6-9F37DFEEBCE0}"/>
              </a:ext>
            </a:extLst>
          </p:cNvPr>
          <p:cNvCxnSpPr>
            <a:cxnSpLocks noChangeShapeType="1"/>
            <a:stCxn id="33" idx="2"/>
            <a:endCxn id="34" idx="1"/>
          </p:cNvCxnSpPr>
          <p:nvPr/>
        </p:nvCxnSpPr>
        <p:spPr bwMode="auto">
          <a:xfrm rot="16200000" flipH="1">
            <a:off x="1234406" y="1466721"/>
            <a:ext cx="244475" cy="296863"/>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37" name="TextBox 19">
            <a:extLst>
              <a:ext uri="{FF2B5EF4-FFF2-40B4-BE49-F238E27FC236}">
                <a16:creationId xmlns:a16="http://schemas.microsoft.com/office/drawing/2014/main" id="{5AA4A5E4-BD77-4E16-B95F-A9AC948B87BB}"/>
              </a:ext>
            </a:extLst>
          </p:cNvPr>
          <p:cNvSpPr txBox="1">
            <a:spLocks noChangeArrowheads="1"/>
          </p:cNvSpPr>
          <p:nvPr/>
        </p:nvSpPr>
        <p:spPr bwMode="auto">
          <a:xfrm>
            <a:off x="3124325" y="1570703"/>
            <a:ext cx="62865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[1..1]</a:t>
            </a:r>
          </a:p>
        </p:txBody>
      </p:sp>
      <p:cxnSp>
        <p:nvCxnSpPr>
          <p:cNvPr id="38" name="AutoShape 38">
            <a:extLst>
              <a:ext uri="{FF2B5EF4-FFF2-40B4-BE49-F238E27FC236}">
                <a16:creationId xmlns:a16="http://schemas.microsoft.com/office/drawing/2014/main" id="{BBB4BA21-DAEE-4784-BEED-943AEFA92490}"/>
              </a:ext>
            </a:extLst>
          </p:cNvPr>
          <p:cNvCxnSpPr>
            <a:cxnSpLocks noChangeShapeType="1"/>
            <a:stCxn id="39" idx="1"/>
            <a:endCxn id="33" idx="2"/>
          </p:cNvCxnSpPr>
          <p:nvPr/>
        </p:nvCxnSpPr>
        <p:spPr bwMode="auto">
          <a:xfrm rot="10800000">
            <a:off x="1208212" y="1492915"/>
            <a:ext cx="303213" cy="1223963"/>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39" name="Rectangle 8">
            <a:extLst>
              <a:ext uri="{FF2B5EF4-FFF2-40B4-BE49-F238E27FC236}">
                <a16:creationId xmlns:a16="http://schemas.microsoft.com/office/drawing/2014/main" id="{30F1830D-EB59-4520-BBBB-8E90FE69E714}"/>
              </a:ext>
            </a:extLst>
          </p:cNvPr>
          <p:cNvSpPr>
            <a:spLocks noChangeArrowheads="1"/>
          </p:cNvSpPr>
          <p:nvPr/>
        </p:nvSpPr>
        <p:spPr bwMode="auto">
          <a:xfrm>
            <a:off x="1511425" y="2588290"/>
            <a:ext cx="1624012"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&lt;ORGNL_GRP_STS&gt;</a:t>
            </a:r>
          </a:p>
        </p:txBody>
      </p:sp>
      <p:sp>
        <p:nvSpPr>
          <p:cNvPr id="40" name="Rectangle 8">
            <a:extLst>
              <a:ext uri="{FF2B5EF4-FFF2-40B4-BE49-F238E27FC236}">
                <a16:creationId xmlns:a16="http://schemas.microsoft.com/office/drawing/2014/main" id="{8844F459-8C16-4D27-8346-E014A7EFA477}"/>
              </a:ext>
            </a:extLst>
          </p:cNvPr>
          <p:cNvSpPr>
            <a:spLocks noChangeArrowheads="1"/>
          </p:cNvSpPr>
          <p:nvPr/>
        </p:nvSpPr>
        <p:spPr bwMode="auto">
          <a:xfrm>
            <a:off x="1570162" y="3667790"/>
            <a:ext cx="1622425"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&lt;ORGNL_PMT_STS&gt;</a:t>
            </a:r>
          </a:p>
        </p:txBody>
      </p:sp>
      <p:sp>
        <p:nvSpPr>
          <p:cNvPr id="41" name="TextBox 19">
            <a:extLst>
              <a:ext uri="{FF2B5EF4-FFF2-40B4-BE49-F238E27FC236}">
                <a16:creationId xmlns:a16="http://schemas.microsoft.com/office/drawing/2014/main" id="{3215BCD3-5E1C-4FE1-AA70-701B269AF519}"/>
              </a:ext>
            </a:extLst>
          </p:cNvPr>
          <p:cNvSpPr txBox="1">
            <a:spLocks noChangeArrowheads="1"/>
          </p:cNvSpPr>
          <p:nvPr/>
        </p:nvSpPr>
        <p:spPr bwMode="auto">
          <a:xfrm>
            <a:off x="3275137" y="3666203"/>
            <a:ext cx="6286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[0..1]</a:t>
            </a:r>
          </a:p>
        </p:txBody>
      </p:sp>
      <p:sp>
        <p:nvSpPr>
          <p:cNvPr id="42" name="Text Box 15">
            <a:extLst>
              <a:ext uri="{FF2B5EF4-FFF2-40B4-BE49-F238E27FC236}">
                <a16:creationId xmlns:a16="http://schemas.microsoft.com/office/drawing/2014/main" id="{417B79B7-8B0B-4795-870C-53AEBA11B489}"/>
              </a:ext>
            </a:extLst>
          </p:cNvPr>
          <p:cNvSpPr txBox="1">
            <a:spLocks noChangeArrowheads="1"/>
          </p:cNvSpPr>
          <p:nvPr/>
        </p:nvSpPr>
        <p:spPr bwMode="auto">
          <a:xfrm>
            <a:off x="1565400" y="1954878"/>
            <a:ext cx="1800225" cy="457200"/>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Message Identification</a:t>
            </a:r>
          </a:p>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Creation Date Time</a:t>
            </a:r>
          </a:p>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IDE2E</a:t>
            </a:r>
          </a:p>
        </p:txBody>
      </p:sp>
      <p:sp>
        <p:nvSpPr>
          <p:cNvPr id="43" name="Text Box 16">
            <a:extLst>
              <a:ext uri="{FF2B5EF4-FFF2-40B4-BE49-F238E27FC236}">
                <a16:creationId xmlns:a16="http://schemas.microsoft.com/office/drawing/2014/main" id="{FE62D192-BAB5-4189-8583-C475DC6F5829}"/>
              </a:ext>
            </a:extLst>
          </p:cNvPr>
          <p:cNvSpPr txBox="1">
            <a:spLocks noChangeArrowheads="1"/>
          </p:cNvSpPr>
          <p:nvPr/>
        </p:nvSpPr>
        <p:spPr bwMode="auto">
          <a:xfrm>
            <a:off x="1565400" y="2910553"/>
            <a:ext cx="2790825" cy="504825"/>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lnSpc>
                <a:spcPct val="110000"/>
              </a:lnSpc>
              <a:buFontTx/>
              <a:buChar char="•"/>
              <a:defRPr/>
            </a:pPr>
            <a:r>
              <a:rPr lang="en-GB" sz="1000">
                <a:solidFill>
                  <a:srgbClr val="4D4D4C"/>
                </a:solidFill>
                <a:latin typeface="Verdana" panose="020B0604030504040204" pitchFamily="34" charset="0"/>
                <a:ea typeface="Verdana" panose="020B0604030504040204" pitchFamily="34" charset="0"/>
              </a:rPr>
              <a:t>Original Message Identification</a:t>
            </a:r>
          </a:p>
          <a:p>
            <a:pPr eaLnBrk="1" hangingPunct="1">
              <a:lnSpc>
                <a:spcPct val="110000"/>
              </a:lnSpc>
              <a:buFontTx/>
              <a:buChar char="•"/>
              <a:defRPr/>
            </a:pPr>
            <a:r>
              <a:rPr lang="en-GB" sz="1000">
                <a:solidFill>
                  <a:srgbClr val="4D4D4C"/>
                </a:solidFill>
                <a:latin typeface="Verdana" panose="020B0604030504040204" pitchFamily="34" charset="0"/>
                <a:ea typeface="Verdana" panose="020B0604030504040204" pitchFamily="34" charset="0"/>
              </a:rPr>
              <a:t>Group Status</a:t>
            </a:r>
          </a:p>
          <a:p>
            <a:pPr eaLnBrk="1" hangingPunct="1">
              <a:lnSpc>
                <a:spcPct val="110000"/>
              </a:lnSpc>
              <a:buFontTx/>
              <a:buChar char="•"/>
              <a:defRPr/>
            </a:pPr>
            <a:r>
              <a:rPr lang="en-GB" sz="1000">
                <a:solidFill>
                  <a:srgbClr val="4D4D4C"/>
                </a:solidFill>
                <a:latin typeface="Verdana" panose="020B0604030504040204" pitchFamily="34" charset="0"/>
                <a:ea typeface="Verdana" panose="020B0604030504040204" pitchFamily="34" charset="0"/>
              </a:rPr>
              <a:t>Status reason Information</a:t>
            </a:r>
          </a:p>
        </p:txBody>
      </p:sp>
      <p:sp>
        <p:nvSpPr>
          <p:cNvPr id="44" name="AutoShape 17">
            <a:extLst>
              <a:ext uri="{FF2B5EF4-FFF2-40B4-BE49-F238E27FC236}">
                <a16:creationId xmlns:a16="http://schemas.microsoft.com/office/drawing/2014/main" id="{8B6860DD-1E06-41D5-A13B-FDFD420A582B}"/>
              </a:ext>
            </a:extLst>
          </p:cNvPr>
          <p:cNvSpPr>
            <a:spLocks noChangeArrowheads="1"/>
          </p:cNvSpPr>
          <p:nvPr/>
        </p:nvSpPr>
        <p:spPr bwMode="auto">
          <a:xfrm>
            <a:off x="4354637" y="2675603"/>
            <a:ext cx="2324100" cy="360362"/>
          </a:xfrm>
          <a:prstGeom prst="wedgeRoundRectCallout">
            <a:avLst>
              <a:gd name="adj1" fmla="val -76278"/>
              <a:gd name="adj2" fmla="val 37227"/>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Identificativo distinta riportato nel messaggio originario</a:t>
            </a:r>
          </a:p>
        </p:txBody>
      </p:sp>
      <p:sp>
        <p:nvSpPr>
          <p:cNvPr id="45" name="AutoShape 18">
            <a:extLst>
              <a:ext uri="{FF2B5EF4-FFF2-40B4-BE49-F238E27FC236}">
                <a16:creationId xmlns:a16="http://schemas.microsoft.com/office/drawing/2014/main" id="{389D100D-D86C-455B-B6C2-440258B185FF}"/>
              </a:ext>
            </a:extLst>
          </p:cNvPr>
          <p:cNvSpPr>
            <a:spLocks noChangeArrowheads="1"/>
          </p:cNvSpPr>
          <p:nvPr/>
        </p:nvSpPr>
        <p:spPr bwMode="auto">
          <a:xfrm>
            <a:off x="3545012" y="3126453"/>
            <a:ext cx="2520950" cy="360362"/>
          </a:xfrm>
          <a:prstGeom prst="wedgeRoundRectCallout">
            <a:avLst>
              <a:gd name="adj1" fmla="val -86208"/>
              <a:gd name="adj2" fmla="val -25329"/>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a:solidFill>
                  <a:srgbClr val="4D4D4C"/>
                </a:solidFill>
                <a:latin typeface="Verdana" panose="020B0604030504040204" pitchFamily="34" charset="0"/>
                <a:ea typeface="Verdana" panose="020B0604030504040204" pitchFamily="34" charset="0"/>
              </a:rPr>
              <a:t>Status della distinta (“ACTC”, “ACSC”, “RJCT”; “PNDG”; “PART”)</a:t>
            </a:r>
          </a:p>
        </p:txBody>
      </p:sp>
      <p:sp>
        <p:nvSpPr>
          <p:cNvPr id="46" name="AutoShape 19">
            <a:extLst>
              <a:ext uri="{FF2B5EF4-FFF2-40B4-BE49-F238E27FC236}">
                <a16:creationId xmlns:a16="http://schemas.microsoft.com/office/drawing/2014/main" id="{98D7F759-2C32-44C9-9FD8-945847FA1C65}"/>
              </a:ext>
            </a:extLst>
          </p:cNvPr>
          <p:cNvSpPr>
            <a:spLocks noChangeArrowheads="1"/>
          </p:cNvSpPr>
          <p:nvPr/>
        </p:nvSpPr>
        <p:spPr bwMode="auto">
          <a:xfrm>
            <a:off x="3186237" y="2135853"/>
            <a:ext cx="2625725" cy="360362"/>
          </a:xfrm>
          <a:prstGeom prst="wedgeRoundRectCallout">
            <a:avLst>
              <a:gd name="adj1" fmla="val -90602"/>
              <a:gd name="adj2" fmla="val 25773"/>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Identificativo CBI del messaggio di richiesta originario</a:t>
            </a:r>
          </a:p>
        </p:txBody>
      </p:sp>
      <p:sp>
        <p:nvSpPr>
          <p:cNvPr id="47" name="AutoShape 20">
            <a:extLst>
              <a:ext uri="{FF2B5EF4-FFF2-40B4-BE49-F238E27FC236}">
                <a16:creationId xmlns:a16="http://schemas.microsoft.com/office/drawing/2014/main" id="{F4B92AC3-0809-471C-8FB9-764058CCC1BE}"/>
              </a:ext>
            </a:extLst>
          </p:cNvPr>
          <p:cNvSpPr>
            <a:spLocks noChangeArrowheads="1"/>
          </p:cNvSpPr>
          <p:nvPr/>
        </p:nvSpPr>
        <p:spPr bwMode="auto">
          <a:xfrm>
            <a:off x="6317109" y="5541661"/>
            <a:ext cx="2795587" cy="1169988"/>
          </a:xfrm>
          <a:prstGeom prst="rightArrow">
            <a:avLst>
              <a:gd name="adj1" fmla="val 50000"/>
              <a:gd name="adj2" fmla="val 59735"/>
            </a:avLst>
          </a:prstGeom>
          <a:solidFill>
            <a:srgbClr val="FDBF63"/>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spcBef>
                <a:spcPct val="50000"/>
              </a:spcBef>
              <a:defRPr/>
            </a:pPr>
            <a:r>
              <a:rPr lang="it-IT" sz="1000" b="1" i="1" dirty="0">
                <a:solidFill>
                  <a:srgbClr val="4D4D4C"/>
                </a:solidFill>
                <a:latin typeface="Verdana" panose="020B0604030504040204" pitchFamily="34" charset="0"/>
                <a:ea typeface="Verdana" panose="020B0604030504040204" pitchFamily="34" charset="0"/>
              </a:rPr>
              <a:t>Cfr. documento Excel il dettaglio dei campi e dei controlli previsti dallo standard</a:t>
            </a:r>
          </a:p>
        </p:txBody>
      </p:sp>
      <p:sp>
        <p:nvSpPr>
          <p:cNvPr id="48" name="Text Box 21">
            <a:extLst>
              <a:ext uri="{FF2B5EF4-FFF2-40B4-BE49-F238E27FC236}">
                <a16:creationId xmlns:a16="http://schemas.microsoft.com/office/drawing/2014/main" id="{03DEE2C1-45E2-45DC-84AB-61CEB4681039}"/>
              </a:ext>
            </a:extLst>
          </p:cNvPr>
          <p:cNvSpPr txBox="1">
            <a:spLocks noChangeArrowheads="1"/>
          </p:cNvSpPr>
          <p:nvPr/>
        </p:nvSpPr>
        <p:spPr bwMode="auto">
          <a:xfrm>
            <a:off x="3454525" y="4644103"/>
            <a:ext cx="2611437" cy="1371600"/>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Status Identification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Original Instruction Identification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Original EndToEnd Identification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Account Servicer Reference</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Transaction Status</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Status Reason Information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Original Transaction Reference</a:t>
            </a:r>
          </a:p>
          <a:p>
            <a:pPr eaLnBrk="1" hangingPunct="1">
              <a:defRPr/>
            </a:pPr>
            <a:r>
              <a:rPr lang="en-GB" sz="1000">
                <a:solidFill>
                  <a:srgbClr val="4D4D4C"/>
                </a:solidFill>
                <a:latin typeface="Verdana" panose="020B0604030504040204" pitchFamily="34" charset="0"/>
                <a:ea typeface="Verdana" panose="020B0604030504040204" pitchFamily="34" charset="0"/>
              </a:rPr>
              <a:t>   - Remittance information</a:t>
            </a:r>
          </a:p>
          <a:p>
            <a:pPr eaLnBrk="1" hangingPunct="1">
              <a:defRPr/>
            </a:pPr>
            <a:r>
              <a:rPr lang="en-GB" sz="1000">
                <a:solidFill>
                  <a:srgbClr val="4D4D4C"/>
                </a:solidFill>
                <a:latin typeface="Verdana" panose="020B0604030504040204" pitchFamily="34" charset="0"/>
                <a:ea typeface="Verdana" panose="020B0604030504040204" pitchFamily="34" charset="0"/>
              </a:rPr>
              <a:t>   - ……..</a:t>
            </a:r>
          </a:p>
        </p:txBody>
      </p:sp>
      <p:sp>
        <p:nvSpPr>
          <p:cNvPr id="49" name="AutoShape 22">
            <a:extLst>
              <a:ext uri="{FF2B5EF4-FFF2-40B4-BE49-F238E27FC236}">
                <a16:creationId xmlns:a16="http://schemas.microsoft.com/office/drawing/2014/main" id="{5263B0E9-53A6-4EE0-B37D-3A61A266BA9F}"/>
              </a:ext>
            </a:extLst>
          </p:cNvPr>
          <p:cNvSpPr>
            <a:spLocks noChangeArrowheads="1"/>
          </p:cNvSpPr>
          <p:nvPr/>
        </p:nvSpPr>
        <p:spPr bwMode="auto">
          <a:xfrm>
            <a:off x="5945312" y="4642515"/>
            <a:ext cx="2730500" cy="360363"/>
          </a:xfrm>
          <a:prstGeom prst="wedgeRoundRectCallout">
            <a:avLst>
              <a:gd name="adj1" fmla="val -70583"/>
              <a:gd name="adj2" fmla="val 90528"/>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CRO/TRN (contiene il numero di assegno in caso di emissione assegni)</a:t>
            </a:r>
          </a:p>
        </p:txBody>
      </p:sp>
      <p:sp>
        <p:nvSpPr>
          <p:cNvPr id="50" name="AutoShape 23">
            <a:extLst>
              <a:ext uri="{FF2B5EF4-FFF2-40B4-BE49-F238E27FC236}">
                <a16:creationId xmlns:a16="http://schemas.microsoft.com/office/drawing/2014/main" id="{0AD455C3-95C1-4775-A3E8-2277EFF1A973}"/>
              </a:ext>
            </a:extLst>
          </p:cNvPr>
          <p:cNvSpPr>
            <a:spLocks noChangeArrowheads="1"/>
          </p:cNvSpPr>
          <p:nvPr/>
        </p:nvSpPr>
        <p:spPr bwMode="auto">
          <a:xfrm>
            <a:off x="5796087" y="5183853"/>
            <a:ext cx="2160588" cy="538162"/>
          </a:xfrm>
          <a:prstGeom prst="wedgeRoundRectCallout">
            <a:avLst>
              <a:gd name="adj1" fmla="val -94306"/>
              <a:gd name="adj2" fmla="val -21681"/>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a:solidFill>
                  <a:srgbClr val="4D4D4C"/>
                </a:solidFill>
                <a:latin typeface="Verdana" panose="020B0604030504040204" pitchFamily="34" charset="0"/>
                <a:ea typeface="Verdana" panose="020B0604030504040204" pitchFamily="34" charset="0"/>
              </a:rPr>
              <a:t>Status della singola disposizione di accredito (“ACSC”, “RJCT”)</a:t>
            </a:r>
          </a:p>
        </p:txBody>
      </p:sp>
      <p:cxnSp>
        <p:nvCxnSpPr>
          <p:cNvPr id="51" name="AutoShape 38">
            <a:extLst>
              <a:ext uri="{FF2B5EF4-FFF2-40B4-BE49-F238E27FC236}">
                <a16:creationId xmlns:a16="http://schemas.microsoft.com/office/drawing/2014/main" id="{87541149-162A-41D2-801C-C4BDA7FB71D2}"/>
              </a:ext>
            </a:extLst>
          </p:cNvPr>
          <p:cNvCxnSpPr>
            <a:cxnSpLocks noChangeShapeType="1"/>
            <a:stCxn id="40" idx="1"/>
            <a:endCxn id="33" idx="2"/>
          </p:cNvCxnSpPr>
          <p:nvPr/>
        </p:nvCxnSpPr>
        <p:spPr bwMode="auto">
          <a:xfrm rot="10800000">
            <a:off x="1208212" y="1492915"/>
            <a:ext cx="361950" cy="2303463"/>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grpSp>
        <p:nvGrpSpPr>
          <p:cNvPr id="52" name="Group 26">
            <a:extLst>
              <a:ext uri="{FF2B5EF4-FFF2-40B4-BE49-F238E27FC236}">
                <a16:creationId xmlns:a16="http://schemas.microsoft.com/office/drawing/2014/main" id="{663CE6CF-A631-4DC4-AFE9-473232B40719}"/>
              </a:ext>
            </a:extLst>
          </p:cNvPr>
          <p:cNvGrpSpPr>
            <a:grpSpLocks/>
          </p:cNvGrpSpPr>
          <p:nvPr/>
        </p:nvGrpSpPr>
        <p:grpSpPr bwMode="auto">
          <a:xfrm>
            <a:off x="2916362" y="4191665"/>
            <a:ext cx="1677988" cy="320675"/>
            <a:chOff x="2272" y="1892"/>
            <a:chExt cx="1237" cy="268"/>
          </a:xfrm>
          <a:solidFill>
            <a:srgbClr val="EF7918"/>
          </a:solidFill>
        </p:grpSpPr>
        <p:sp>
          <p:nvSpPr>
            <p:cNvPr id="53" name="Rectangle 8">
              <a:extLst>
                <a:ext uri="{FF2B5EF4-FFF2-40B4-BE49-F238E27FC236}">
                  <a16:creationId xmlns:a16="http://schemas.microsoft.com/office/drawing/2014/main" id="{8AA45C42-F3CA-4302-B42E-8CF90347DF9E}"/>
                </a:ext>
              </a:extLst>
            </p:cNvPr>
            <p:cNvSpPr>
              <a:spLocks noChangeArrowheads="1"/>
            </p:cNvSpPr>
            <p:nvPr/>
          </p:nvSpPr>
          <p:spPr bwMode="auto">
            <a:xfrm>
              <a:off x="2313" y="1945"/>
              <a:ext cx="1196" cy="21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defRPr/>
              </a:pPr>
              <a:endParaRPr lang="it-IT" sz="1200" b="1">
                <a:solidFill>
                  <a:srgbClr val="FFFFFF"/>
                </a:solidFill>
                <a:latin typeface="Verdana" panose="020B0604030504040204" pitchFamily="34" charset="0"/>
                <a:ea typeface="Verdana" panose="020B0604030504040204" pitchFamily="34" charset="0"/>
              </a:endParaRPr>
            </a:p>
          </p:txBody>
        </p:sp>
        <p:sp>
          <p:nvSpPr>
            <p:cNvPr id="54" name="Rectangle 8">
              <a:extLst>
                <a:ext uri="{FF2B5EF4-FFF2-40B4-BE49-F238E27FC236}">
                  <a16:creationId xmlns:a16="http://schemas.microsoft.com/office/drawing/2014/main" id="{F185535C-4A4D-4CF1-83A8-9420A0A08779}"/>
                </a:ext>
              </a:extLst>
            </p:cNvPr>
            <p:cNvSpPr>
              <a:spLocks noChangeArrowheads="1"/>
            </p:cNvSpPr>
            <p:nvPr/>
          </p:nvSpPr>
          <p:spPr bwMode="auto">
            <a:xfrm>
              <a:off x="2272" y="1892"/>
              <a:ext cx="1196" cy="21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&lt;TRX_INF_STS&gt;</a:t>
              </a:r>
            </a:p>
          </p:txBody>
        </p:sp>
      </p:grpSp>
      <p:cxnSp>
        <p:nvCxnSpPr>
          <p:cNvPr id="55" name="AutoShape 38">
            <a:extLst>
              <a:ext uri="{FF2B5EF4-FFF2-40B4-BE49-F238E27FC236}">
                <a16:creationId xmlns:a16="http://schemas.microsoft.com/office/drawing/2014/main" id="{36495980-A112-4D06-BCE8-3B1633DD12D6}"/>
              </a:ext>
            </a:extLst>
          </p:cNvPr>
          <p:cNvCxnSpPr>
            <a:cxnSpLocks noChangeShapeType="1"/>
            <a:stCxn id="54" idx="1"/>
            <a:endCxn id="40" idx="2"/>
          </p:cNvCxnSpPr>
          <p:nvPr/>
        </p:nvCxnSpPr>
        <p:spPr bwMode="auto">
          <a:xfrm rot="10800000">
            <a:off x="2381375" y="3924965"/>
            <a:ext cx="534987" cy="395288"/>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56" name="TextBox 19">
            <a:extLst>
              <a:ext uri="{FF2B5EF4-FFF2-40B4-BE49-F238E27FC236}">
                <a16:creationId xmlns:a16="http://schemas.microsoft.com/office/drawing/2014/main" id="{ADF4F90C-E59A-4F28-B5F8-589D9DD3DAC5}"/>
              </a:ext>
            </a:extLst>
          </p:cNvPr>
          <p:cNvSpPr txBox="1">
            <a:spLocks noChangeArrowheads="1"/>
          </p:cNvSpPr>
          <p:nvPr/>
        </p:nvSpPr>
        <p:spPr bwMode="auto">
          <a:xfrm>
            <a:off x="4715000" y="4193253"/>
            <a:ext cx="6461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[1..N]</a:t>
            </a:r>
          </a:p>
        </p:txBody>
      </p:sp>
    </p:spTree>
    <p:extLst>
      <p:ext uri="{BB962C8B-B14F-4D97-AF65-F5344CB8AC3E}">
        <p14:creationId xmlns:p14="http://schemas.microsoft.com/office/powerpoint/2010/main" val="29349809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187EE977-09EC-4C2E-904F-DBB91A1408B0}"/>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9E5AF9B2-A457-4F2A-B11A-1C97C7823937}"/>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3	Regole e contenuti </a:t>
            </a:r>
            <a:r>
              <a:rPr lang="it-IT" dirty="0" err="1"/>
              <a:t>Remittance</a:t>
            </a:r>
            <a:r>
              <a:rPr lang="it-IT" dirty="0"/>
              <a:t> Information – </a:t>
            </a:r>
            <a:r>
              <a:rPr lang="it-IT" b="0" dirty="0"/>
              <a:t>casi d’uso</a:t>
            </a:r>
          </a:p>
        </p:txBody>
      </p:sp>
      <p:sp>
        <p:nvSpPr>
          <p:cNvPr id="29" name="Rectangle 2">
            <a:extLst>
              <a:ext uri="{FF2B5EF4-FFF2-40B4-BE49-F238E27FC236}">
                <a16:creationId xmlns:a16="http://schemas.microsoft.com/office/drawing/2014/main" id="{90B3D4A3-22B8-499E-BBE4-09801ACF37ED}"/>
              </a:ext>
            </a:extLst>
          </p:cNvPr>
          <p:cNvSpPr>
            <a:spLocks noChangeAspect="1" noChangeArrowheads="1"/>
          </p:cNvSpPr>
          <p:nvPr/>
        </p:nvSpPr>
        <p:spPr bwMode="auto">
          <a:xfrm>
            <a:off x="109091" y="2281239"/>
            <a:ext cx="8927405" cy="3130398"/>
          </a:xfrm>
          <a:prstGeom prst="rect">
            <a:avLst/>
          </a:prstGeom>
          <a:solidFill>
            <a:schemeClr val="bg1"/>
          </a:solidFill>
          <a:ln w="12700">
            <a:solidFill>
              <a:srgbClr val="FF993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187200" rIns="90000" bIns="2527200" anchor="ctr"/>
          <a:lstStyle>
            <a:lvl1pPr>
              <a:defRPr sz="2000">
                <a:solidFill>
                  <a:schemeClr val="tx1"/>
                </a:solidFill>
                <a:latin typeface="Verdana" panose="020B0604030504040204" pitchFamily="34" charset="0"/>
                <a:cs typeface="Arial" panose="020B0604020202020204" pitchFamily="34" charset="0"/>
              </a:defRPr>
            </a:lvl1pPr>
            <a:lvl2pPr marL="742950" indent="-285750">
              <a:defRPr sz="2000">
                <a:solidFill>
                  <a:schemeClr val="tx1"/>
                </a:solidFill>
                <a:latin typeface="Verdana" panose="020B0604030504040204" pitchFamily="34" charset="0"/>
                <a:cs typeface="Arial" panose="020B0604020202020204" pitchFamily="34" charset="0"/>
              </a:defRPr>
            </a:lvl2pPr>
            <a:lvl3pPr marL="1143000" indent="-228600">
              <a:defRPr sz="2000">
                <a:solidFill>
                  <a:schemeClr val="tx1"/>
                </a:solidFill>
                <a:latin typeface="Verdana" panose="020B0604030504040204" pitchFamily="34" charset="0"/>
                <a:cs typeface="Arial" panose="020B0604020202020204" pitchFamily="34" charset="0"/>
              </a:defRPr>
            </a:lvl3pPr>
            <a:lvl4pPr marL="1600200" indent="-228600">
              <a:defRPr sz="2000">
                <a:solidFill>
                  <a:schemeClr val="tx1"/>
                </a:solidFill>
                <a:latin typeface="Verdana" panose="020B0604030504040204" pitchFamily="34" charset="0"/>
                <a:cs typeface="Arial" panose="020B0604020202020204" pitchFamily="34" charset="0"/>
              </a:defRPr>
            </a:lvl4pPr>
            <a:lvl5pPr marL="2057400" indent="-228600">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9pPr>
          </a:lstStyle>
          <a:p>
            <a:pPr algn="ctr">
              <a:lnSpc>
                <a:spcPct val="110000"/>
              </a:lnSpc>
              <a:spcBef>
                <a:spcPct val="30000"/>
              </a:spcBef>
              <a:buClr>
                <a:srgbClr val="004785"/>
              </a:buClr>
              <a:buSzPct val="80000"/>
              <a:buFont typeface="Wingdings" panose="05000000000000000000" pitchFamily="2" charset="2"/>
              <a:buNone/>
            </a:pPr>
            <a:endParaRPr lang="it-IT" altLang="it-IT" sz="700">
              <a:solidFill>
                <a:srgbClr val="004785"/>
              </a:solidFill>
              <a:ea typeface="Verdana" panose="020B0604030504040204" pitchFamily="34" charset="0"/>
            </a:endParaRPr>
          </a:p>
        </p:txBody>
      </p:sp>
      <p:sp>
        <p:nvSpPr>
          <p:cNvPr id="30" name="Text Box 3">
            <a:extLst>
              <a:ext uri="{FF2B5EF4-FFF2-40B4-BE49-F238E27FC236}">
                <a16:creationId xmlns:a16="http://schemas.microsoft.com/office/drawing/2014/main" id="{5C84A65C-5AD7-4B62-895C-F2B115FEE6BD}"/>
              </a:ext>
            </a:extLst>
          </p:cNvPr>
          <p:cNvSpPr txBox="1">
            <a:spLocks noChangeArrowheads="1"/>
          </p:cNvSpPr>
          <p:nvPr/>
        </p:nvSpPr>
        <p:spPr bwMode="auto">
          <a:xfrm>
            <a:off x="188466" y="2281238"/>
            <a:ext cx="8790491" cy="323599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0"/>
          <a:lstStyle>
            <a:lvl1pPr marL="457200" indent="-457200">
              <a:tabLst>
                <a:tab pos="1028700" algn="l"/>
              </a:tabLst>
              <a:defRPr sz="2000">
                <a:solidFill>
                  <a:schemeClr val="tx1"/>
                </a:solidFill>
                <a:latin typeface="Verdana" panose="020B0604030504040204" pitchFamily="34" charset="0"/>
                <a:cs typeface="Arial" panose="020B0604020202020204" pitchFamily="34" charset="0"/>
              </a:defRPr>
            </a:lvl1pPr>
            <a:lvl2pPr marL="742950" indent="-285750">
              <a:tabLst>
                <a:tab pos="1028700" algn="l"/>
              </a:tabLst>
              <a:defRPr sz="2000">
                <a:solidFill>
                  <a:schemeClr val="tx1"/>
                </a:solidFill>
                <a:latin typeface="Verdana" panose="020B0604030504040204" pitchFamily="34" charset="0"/>
                <a:cs typeface="Arial" panose="020B0604020202020204" pitchFamily="34" charset="0"/>
              </a:defRPr>
            </a:lvl2pPr>
            <a:lvl3pPr marL="1143000" indent="-228600">
              <a:tabLst>
                <a:tab pos="1028700" algn="l"/>
              </a:tabLst>
              <a:defRPr sz="2000">
                <a:solidFill>
                  <a:schemeClr val="tx1"/>
                </a:solidFill>
                <a:latin typeface="Verdana" panose="020B0604030504040204" pitchFamily="34" charset="0"/>
                <a:cs typeface="Arial" panose="020B0604020202020204" pitchFamily="34" charset="0"/>
              </a:defRPr>
            </a:lvl3pPr>
            <a:lvl4pPr marL="1600200" indent="-228600">
              <a:tabLst>
                <a:tab pos="1028700" algn="l"/>
              </a:tabLst>
              <a:defRPr sz="2000">
                <a:solidFill>
                  <a:schemeClr val="tx1"/>
                </a:solidFill>
                <a:latin typeface="Verdana" panose="020B0604030504040204" pitchFamily="34" charset="0"/>
                <a:cs typeface="Arial" panose="020B0604020202020204" pitchFamily="34" charset="0"/>
              </a:defRPr>
            </a:lvl4pPr>
            <a:lvl5pPr marL="2057400" indent="-228600">
              <a:tabLst>
                <a:tab pos="1028700" algn="l"/>
              </a:tabLst>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tabLst>
                <a:tab pos="1028700" algn="l"/>
              </a:tabLst>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tabLst>
                <a:tab pos="1028700" algn="l"/>
              </a:tabLst>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tabLst>
                <a:tab pos="1028700" algn="l"/>
              </a:tabLst>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tabLst>
                <a:tab pos="1028700" algn="l"/>
              </a:tabLst>
              <a:defRPr sz="2000">
                <a:solidFill>
                  <a:schemeClr val="tx1"/>
                </a:solidFill>
                <a:latin typeface="Verdana" panose="020B0604030504040204" pitchFamily="34" charset="0"/>
                <a:cs typeface="Arial" panose="020B0604020202020204" pitchFamily="34" charset="0"/>
              </a:defRPr>
            </a:lvl9pPr>
          </a:lstStyle>
          <a:p>
            <a:pPr>
              <a:lnSpc>
                <a:spcPct val="90000"/>
              </a:lnSpc>
              <a:spcBef>
                <a:spcPct val="70000"/>
              </a:spcBef>
              <a:buClr>
                <a:srgbClr val="FF9900"/>
              </a:buClr>
              <a:buSzPct val="100000"/>
              <a:buFont typeface="Wingdings" panose="05000000000000000000" pitchFamily="2" charset="2"/>
              <a:buAutoNum type="alphaLcParenR"/>
            </a:pPr>
            <a:r>
              <a:rPr lang="it-IT" altLang="it-IT" sz="1100" dirty="0">
                <a:solidFill>
                  <a:srgbClr val="4D4D4C"/>
                </a:solidFill>
                <a:ea typeface="Verdana" panose="020B0604030504040204" pitchFamily="34" charset="0"/>
              </a:rPr>
              <a:t>se nel tracciato è presente un solo blocco (strutturato entro 140 </a:t>
            </a:r>
            <a:r>
              <a:rPr lang="it-IT" altLang="it-IT" sz="1100" dirty="0" err="1">
                <a:solidFill>
                  <a:srgbClr val="4D4D4C"/>
                </a:solidFill>
                <a:ea typeface="Verdana" panose="020B0604030504040204" pitchFamily="34" charset="0"/>
              </a:rPr>
              <a:t>chrt</a:t>
            </a:r>
            <a:r>
              <a:rPr lang="it-IT" altLang="it-IT" sz="1100" dirty="0">
                <a:solidFill>
                  <a:srgbClr val="4D4D4C"/>
                </a:solidFill>
                <a:ea typeface="Verdana" panose="020B0604030504040204" pitchFamily="34" charset="0"/>
              </a:rPr>
              <a:t> o non strutturato), tale blocco è utilizzato dalla passiva per essere veicolato nell'interbancario unitamente all'URI (obbligatorio secondo lo standard ISO);</a:t>
            </a:r>
          </a:p>
          <a:p>
            <a:pPr>
              <a:lnSpc>
                <a:spcPct val="90000"/>
              </a:lnSpc>
              <a:spcBef>
                <a:spcPct val="70000"/>
              </a:spcBef>
              <a:buClr>
                <a:srgbClr val="FF9900"/>
              </a:buClr>
              <a:buSzPct val="100000"/>
              <a:buFont typeface="Wingdings" panose="05000000000000000000" pitchFamily="2" charset="2"/>
              <a:buAutoNum type="alphaLcParenR"/>
            </a:pPr>
            <a:r>
              <a:rPr lang="it-IT" altLang="it-IT" sz="1100" dirty="0">
                <a:solidFill>
                  <a:srgbClr val="4D4D4C"/>
                </a:solidFill>
                <a:ea typeface="Verdana" panose="020B0604030504040204" pitchFamily="34" charset="0"/>
              </a:rPr>
              <a:t>se nel tracciato sono presenti esclusivamente 1 o più blocchi di </a:t>
            </a:r>
            <a:r>
              <a:rPr lang="it-IT" altLang="it-IT" sz="1100" dirty="0" err="1">
                <a:solidFill>
                  <a:srgbClr val="4D4D4C"/>
                </a:solidFill>
                <a:ea typeface="Verdana" panose="020B0604030504040204" pitchFamily="34" charset="0"/>
              </a:rPr>
              <a:t>remittance</a:t>
            </a:r>
            <a:r>
              <a:rPr lang="it-IT" altLang="it-IT" sz="1100" dirty="0">
                <a:solidFill>
                  <a:srgbClr val="4D4D4C"/>
                </a:solidFill>
                <a:ea typeface="Verdana" panose="020B0604030504040204" pitchFamily="34" charset="0"/>
              </a:rPr>
              <a:t> information strutturate, tutti &gt; 140 </a:t>
            </a:r>
            <a:r>
              <a:rPr lang="it-IT" altLang="it-IT" sz="1100" dirty="0" err="1">
                <a:solidFill>
                  <a:srgbClr val="4D4D4C"/>
                </a:solidFill>
                <a:ea typeface="Verdana" panose="020B0604030504040204" pitchFamily="34" charset="0"/>
              </a:rPr>
              <a:t>chrt</a:t>
            </a:r>
            <a:r>
              <a:rPr lang="it-IT" altLang="it-IT" sz="1100" dirty="0">
                <a:solidFill>
                  <a:srgbClr val="4D4D4C"/>
                </a:solidFill>
                <a:ea typeface="Verdana" panose="020B0604030504040204" pitchFamily="34" charset="0"/>
              </a:rPr>
              <a:t>, la banca passiva utilizza le informazioni di </a:t>
            </a:r>
            <a:r>
              <a:rPr lang="it-IT" altLang="it-IT" sz="1100" dirty="0" err="1">
                <a:solidFill>
                  <a:srgbClr val="4D4D4C"/>
                </a:solidFill>
                <a:ea typeface="Verdana" panose="020B0604030504040204" pitchFamily="34" charset="0"/>
              </a:rPr>
              <a:t>remittance</a:t>
            </a:r>
            <a:r>
              <a:rPr lang="it-IT" altLang="it-IT" sz="1100" dirty="0">
                <a:solidFill>
                  <a:srgbClr val="4D4D4C"/>
                </a:solidFill>
                <a:ea typeface="Verdana" panose="020B0604030504040204" pitchFamily="34" charset="0"/>
              </a:rPr>
              <a:t> solo nella tratta CBI, veicolando esclusivamente l'URI nell'interbancario - in tale caso è evidente che il cliente riconcilierà con l'esito all'ordinante unitamente all'URI ricevuto dall'interbancario;</a:t>
            </a:r>
          </a:p>
          <a:p>
            <a:pPr>
              <a:lnSpc>
                <a:spcPct val="90000"/>
              </a:lnSpc>
              <a:spcBef>
                <a:spcPct val="70000"/>
              </a:spcBef>
              <a:buClr>
                <a:srgbClr val="FF9900"/>
              </a:buClr>
              <a:buSzPct val="100000"/>
              <a:buFont typeface="Wingdings" panose="05000000000000000000" pitchFamily="2" charset="2"/>
              <a:buAutoNum type="alphaLcParenR"/>
            </a:pPr>
            <a:r>
              <a:rPr lang="it-IT" altLang="it-IT" sz="1100" dirty="0">
                <a:solidFill>
                  <a:srgbClr val="4D4D4C"/>
                </a:solidFill>
                <a:ea typeface="Verdana" panose="020B0604030504040204" pitchFamily="34" charset="0"/>
              </a:rPr>
              <a:t>se nel tracciato sono presenti esclusivamente 1 o più blocchi di </a:t>
            </a:r>
            <a:r>
              <a:rPr lang="it-IT" altLang="it-IT" sz="1100" dirty="0" err="1">
                <a:solidFill>
                  <a:srgbClr val="4D4D4C"/>
                </a:solidFill>
                <a:ea typeface="Verdana" panose="020B0604030504040204" pitchFamily="34" charset="0"/>
              </a:rPr>
              <a:t>remittance</a:t>
            </a:r>
            <a:r>
              <a:rPr lang="it-IT" altLang="it-IT" sz="1100" dirty="0">
                <a:solidFill>
                  <a:srgbClr val="4D4D4C"/>
                </a:solidFill>
                <a:ea typeface="Verdana" panose="020B0604030504040204" pitchFamily="34" charset="0"/>
              </a:rPr>
              <a:t> information strutturate, di cui almeno uno entro i 140 </a:t>
            </a:r>
            <a:r>
              <a:rPr lang="it-IT" altLang="it-IT" sz="1100" dirty="0" err="1">
                <a:solidFill>
                  <a:srgbClr val="4D4D4C"/>
                </a:solidFill>
                <a:ea typeface="Verdana" panose="020B0604030504040204" pitchFamily="34" charset="0"/>
              </a:rPr>
              <a:t>chrt</a:t>
            </a:r>
            <a:r>
              <a:rPr lang="it-IT" altLang="it-IT" sz="1100" dirty="0">
                <a:solidFill>
                  <a:srgbClr val="4D4D4C"/>
                </a:solidFill>
                <a:ea typeface="Verdana" panose="020B0604030504040204" pitchFamily="34" charset="0"/>
              </a:rPr>
              <a:t>, la banca passiva veicola nell'interbancario il primo blocco contenuto entro i 140 </a:t>
            </a:r>
            <a:r>
              <a:rPr lang="it-IT" altLang="it-IT" sz="1100" dirty="0" err="1">
                <a:solidFill>
                  <a:srgbClr val="4D4D4C"/>
                </a:solidFill>
                <a:ea typeface="Verdana" panose="020B0604030504040204" pitchFamily="34" charset="0"/>
              </a:rPr>
              <a:t>chrt</a:t>
            </a:r>
            <a:r>
              <a:rPr lang="it-IT" altLang="it-IT" sz="1100" dirty="0">
                <a:solidFill>
                  <a:srgbClr val="4D4D4C"/>
                </a:solidFill>
                <a:ea typeface="Verdana" panose="020B0604030504040204" pitchFamily="34" charset="0"/>
              </a:rPr>
              <a:t> unitamente all' URI; </a:t>
            </a:r>
          </a:p>
          <a:p>
            <a:pPr>
              <a:lnSpc>
                <a:spcPct val="90000"/>
              </a:lnSpc>
              <a:spcBef>
                <a:spcPct val="70000"/>
              </a:spcBef>
              <a:buClr>
                <a:srgbClr val="FF9900"/>
              </a:buClr>
              <a:buSzPct val="100000"/>
              <a:buFont typeface="Wingdings" panose="05000000000000000000" pitchFamily="2" charset="2"/>
              <a:buAutoNum type="alphaLcParenR"/>
            </a:pPr>
            <a:r>
              <a:rPr lang="it-IT" altLang="it-IT" sz="1100" dirty="0">
                <a:solidFill>
                  <a:srgbClr val="4D4D4C"/>
                </a:solidFill>
                <a:ea typeface="Verdana" panose="020B0604030504040204" pitchFamily="34" charset="0"/>
              </a:rPr>
              <a:t>se nel tracciato è presente un blocco non strutturato e da 0 ad n blocchi strutturati (indipendentemente dalla dimensione di questi ultimi), la banca passiva veicola nell'interbancario il blocco non strutturato unitamente all' URI;</a:t>
            </a:r>
          </a:p>
          <a:p>
            <a:pPr>
              <a:lnSpc>
                <a:spcPct val="90000"/>
              </a:lnSpc>
              <a:spcBef>
                <a:spcPct val="70000"/>
              </a:spcBef>
              <a:buClr>
                <a:srgbClr val="FF9900"/>
              </a:buClr>
              <a:buSzPct val="100000"/>
              <a:buFont typeface="Wingdings" panose="05000000000000000000" pitchFamily="2" charset="2"/>
              <a:buAutoNum type="alphaLcParenR"/>
            </a:pPr>
            <a:r>
              <a:rPr lang="it-IT" altLang="it-IT" sz="1100" dirty="0">
                <a:solidFill>
                  <a:srgbClr val="4D4D4C"/>
                </a:solidFill>
                <a:ea typeface="Verdana" panose="020B0604030504040204" pitchFamily="34" charset="0"/>
              </a:rPr>
              <a:t>se nel tracciato sono presenti 1 o più blocchi non strutturati e da 0 a n blocchi strutturati (indipendentemente dalla dimensione di questi ultimi), la banca passiva veicola nell'interbancario il primo blocco non strutturato unitamente all' URI;</a:t>
            </a:r>
          </a:p>
          <a:p>
            <a:pPr>
              <a:lnSpc>
                <a:spcPct val="90000"/>
              </a:lnSpc>
              <a:spcBef>
                <a:spcPct val="70000"/>
              </a:spcBef>
              <a:buClr>
                <a:srgbClr val="FF9900"/>
              </a:buClr>
              <a:buSzPct val="100000"/>
              <a:buFont typeface="Wingdings" panose="05000000000000000000" pitchFamily="2" charset="2"/>
              <a:buAutoNum type="alphaLcParenR"/>
            </a:pPr>
            <a:r>
              <a:rPr lang="it-IT" altLang="it-IT" sz="1100" dirty="0">
                <a:solidFill>
                  <a:srgbClr val="4D4D4C"/>
                </a:solidFill>
                <a:ea typeface="Verdana" panose="020B0604030504040204" pitchFamily="34" charset="0"/>
              </a:rPr>
              <a:t>se nel tracciato non è presente alcun blocco di informazioni di </a:t>
            </a:r>
            <a:r>
              <a:rPr lang="it-IT" altLang="it-IT" sz="1100" dirty="0" err="1">
                <a:solidFill>
                  <a:srgbClr val="4D4D4C"/>
                </a:solidFill>
                <a:ea typeface="Verdana" panose="020B0604030504040204" pitchFamily="34" charset="0"/>
              </a:rPr>
              <a:t>remittance</a:t>
            </a:r>
            <a:r>
              <a:rPr lang="it-IT" altLang="it-IT" sz="1100" dirty="0">
                <a:solidFill>
                  <a:srgbClr val="4D4D4C"/>
                </a:solidFill>
                <a:ea typeface="Verdana" panose="020B0604030504040204" pitchFamily="34" charset="0"/>
              </a:rPr>
              <a:t> non vengono trasportate </a:t>
            </a:r>
            <a:r>
              <a:rPr lang="it-IT" altLang="it-IT" sz="1100" dirty="0" err="1">
                <a:solidFill>
                  <a:srgbClr val="4D4D4C"/>
                </a:solidFill>
                <a:ea typeface="Verdana" panose="020B0604030504040204" pitchFamily="34" charset="0"/>
              </a:rPr>
              <a:t>remittance</a:t>
            </a:r>
            <a:r>
              <a:rPr lang="it-IT" altLang="it-IT" sz="1100" dirty="0">
                <a:solidFill>
                  <a:srgbClr val="4D4D4C"/>
                </a:solidFill>
                <a:ea typeface="Verdana" panose="020B0604030504040204" pitchFamily="34" charset="0"/>
              </a:rPr>
              <a:t> information nell’interbancario ma esclusivamente l’URI.</a:t>
            </a:r>
          </a:p>
          <a:p>
            <a:pPr>
              <a:lnSpc>
                <a:spcPct val="90000"/>
              </a:lnSpc>
              <a:spcBef>
                <a:spcPct val="70000"/>
              </a:spcBef>
              <a:buClr>
                <a:srgbClr val="FF9900"/>
              </a:buClr>
              <a:buSzPct val="100000"/>
              <a:buFont typeface="Wingdings" panose="05000000000000000000" pitchFamily="2" charset="2"/>
              <a:buAutoNum type="alphaLcParenR"/>
            </a:pPr>
            <a:endParaRPr lang="it-IT" altLang="it-IT" sz="1100" dirty="0">
              <a:solidFill>
                <a:srgbClr val="004785"/>
              </a:solidFill>
              <a:ea typeface="Verdana" panose="020B0604030504040204" pitchFamily="34" charset="0"/>
            </a:endParaRPr>
          </a:p>
        </p:txBody>
      </p:sp>
      <p:sp>
        <p:nvSpPr>
          <p:cNvPr id="31" name="Text Box 4">
            <a:extLst>
              <a:ext uri="{FF2B5EF4-FFF2-40B4-BE49-F238E27FC236}">
                <a16:creationId xmlns:a16="http://schemas.microsoft.com/office/drawing/2014/main" id="{00FB2C71-AA29-45A0-9728-C031F01CA229}"/>
              </a:ext>
            </a:extLst>
          </p:cNvPr>
          <p:cNvSpPr txBox="1">
            <a:spLocks noChangeArrowheads="1"/>
          </p:cNvSpPr>
          <p:nvPr/>
        </p:nvSpPr>
        <p:spPr bwMode="auto">
          <a:xfrm>
            <a:off x="119063" y="1187450"/>
            <a:ext cx="8917433" cy="45704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2000">
                <a:solidFill>
                  <a:schemeClr val="tx1"/>
                </a:solidFill>
                <a:latin typeface="Verdana" panose="020B0604030504040204" pitchFamily="34" charset="0"/>
                <a:cs typeface="Arial" panose="020B0604020202020204" pitchFamily="34" charset="0"/>
              </a:defRPr>
            </a:lvl1pPr>
            <a:lvl2pPr marL="742950" indent="-285750">
              <a:defRPr sz="2000">
                <a:solidFill>
                  <a:schemeClr val="tx1"/>
                </a:solidFill>
                <a:latin typeface="Verdana" panose="020B0604030504040204" pitchFamily="34" charset="0"/>
                <a:cs typeface="Arial" panose="020B0604020202020204" pitchFamily="34" charset="0"/>
              </a:defRPr>
            </a:lvl2pPr>
            <a:lvl3pPr marL="1143000" indent="-228600">
              <a:defRPr sz="2000">
                <a:solidFill>
                  <a:schemeClr val="tx1"/>
                </a:solidFill>
                <a:latin typeface="Verdana" panose="020B0604030504040204" pitchFamily="34" charset="0"/>
                <a:cs typeface="Arial" panose="020B0604020202020204" pitchFamily="34" charset="0"/>
              </a:defRPr>
            </a:lvl3pPr>
            <a:lvl4pPr marL="1600200" indent="-228600">
              <a:defRPr sz="2000">
                <a:solidFill>
                  <a:schemeClr val="tx1"/>
                </a:solidFill>
                <a:latin typeface="Verdana" panose="020B0604030504040204" pitchFamily="34" charset="0"/>
                <a:cs typeface="Arial" panose="020B0604020202020204" pitchFamily="34" charset="0"/>
              </a:defRPr>
            </a:lvl4pPr>
            <a:lvl5pPr marL="2057400" indent="-228600">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9pPr>
          </a:lstStyle>
          <a:p>
            <a:pPr algn="just">
              <a:lnSpc>
                <a:spcPct val="90000"/>
              </a:lnSpc>
              <a:spcBef>
                <a:spcPct val="50000"/>
              </a:spcBef>
            </a:pPr>
            <a:r>
              <a:rPr lang="it-IT" altLang="it-IT" sz="1100" b="1" dirty="0">
                <a:solidFill>
                  <a:srgbClr val="4D4D4C"/>
                </a:solidFill>
                <a:ea typeface="Verdana" panose="020B0604030504040204" pitchFamily="34" charset="0"/>
              </a:rPr>
              <a:t>Considerato che il messaggio interbancario per bonifici SEPA consente di veicolare un solo blocco (“strutturato” o “non strutturato”) di informazioni di riconciliazione al massimo di 140 caratteri, sono state definite le seguenti regole per la gestione delle “</a:t>
            </a:r>
            <a:r>
              <a:rPr lang="it-IT" altLang="it-IT" sz="1100" b="1" dirty="0" err="1">
                <a:solidFill>
                  <a:srgbClr val="4D4D4C"/>
                </a:solidFill>
                <a:ea typeface="Verdana" panose="020B0604030504040204" pitchFamily="34" charset="0"/>
              </a:rPr>
              <a:t>remittance</a:t>
            </a:r>
            <a:r>
              <a:rPr lang="it-IT" altLang="it-IT" sz="1100" b="1" dirty="0">
                <a:solidFill>
                  <a:srgbClr val="4D4D4C"/>
                </a:solidFill>
                <a:ea typeface="Verdana" panose="020B0604030504040204" pitchFamily="34" charset="0"/>
              </a:rPr>
              <a:t> information” e del campo “URI”:</a:t>
            </a:r>
          </a:p>
        </p:txBody>
      </p:sp>
      <p:sp>
        <p:nvSpPr>
          <p:cNvPr id="57" name="Rectangle 5">
            <a:extLst>
              <a:ext uri="{FF2B5EF4-FFF2-40B4-BE49-F238E27FC236}">
                <a16:creationId xmlns:a16="http://schemas.microsoft.com/office/drawing/2014/main" id="{73372939-7142-4BFC-AA86-93714681F767}"/>
              </a:ext>
            </a:extLst>
          </p:cNvPr>
          <p:cNvSpPr>
            <a:spLocks noChangeArrowheads="1"/>
          </p:cNvSpPr>
          <p:nvPr/>
        </p:nvSpPr>
        <p:spPr bwMode="auto">
          <a:xfrm>
            <a:off x="107504" y="1905000"/>
            <a:ext cx="8946075" cy="304800"/>
          </a:xfrm>
          <a:prstGeom prst="rect">
            <a:avLst/>
          </a:prstGeom>
          <a:solidFill>
            <a:srgbClr val="FF9900"/>
          </a:solidFill>
          <a:ln w="9525">
            <a:solidFill>
              <a:srgbClr val="C0C0C0"/>
            </a:solidFill>
            <a:miter lim="800000"/>
            <a:headEnd/>
            <a:tailEnd type="none" w="sm" len="lg"/>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defTabSz="762000">
              <a:defRPr sz="2000">
                <a:solidFill>
                  <a:schemeClr val="tx1"/>
                </a:solidFill>
                <a:latin typeface="Verdana" panose="020B0604030504040204" pitchFamily="34" charset="0"/>
                <a:cs typeface="Arial" panose="020B0604020202020204" pitchFamily="34" charset="0"/>
              </a:defRPr>
            </a:lvl1pPr>
            <a:lvl2pPr marL="742950" indent="-285750" defTabSz="762000">
              <a:defRPr sz="2000">
                <a:solidFill>
                  <a:schemeClr val="tx1"/>
                </a:solidFill>
                <a:latin typeface="Verdana" panose="020B0604030504040204" pitchFamily="34" charset="0"/>
                <a:cs typeface="Arial" panose="020B0604020202020204" pitchFamily="34" charset="0"/>
              </a:defRPr>
            </a:lvl2pPr>
            <a:lvl3pPr marL="1143000" indent="-228600" defTabSz="762000">
              <a:defRPr sz="2000">
                <a:solidFill>
                  <a:schemeClr val="tx1"/>
                </a:solidFill>
                <a:latin typeface="Verdana" panose="020B0604030504040204" pitchFamily="34" charset="0"/>
                <a:cs typeface="Arial" panose="020B0604020202020204" pitchFamily="34" charset="0"/>
              </a:defRPr>
            </a:lvl3pPr>
            <a:lvl4pPr marL="1600200" indent="-228600" defTabSz="762000">
              <a:defRPr sz="2000">
                <a:solidFill>
                  <a:schemeClr val="tx1"/>
                </a:solidFill>
                <a:latin typeface="Verdana" panose="020B0604030504040204" pitchFamily="34" charset="0"/>
                <a:cs typeface="Arial" panose="020B0604020202020204" pitchFamily="34" charset="0"/>
              </a:defRPr>
            </a:lvl4pPr>
            <a:lvl5pPr marL="2057400" indent="-228600" defTabSz="762000">
              <a:defRPr sz="2000">
                <a:solidFill>
                  <a:schemeClr val="tx1"/>
                </a:solidFill>
                <a:latin typeface="Verdana" panose="020B0604030504040204" pitchFamily="34" charset="0"/>
                <a:cs typeface="Arial" panose="020B0604020202020204" pitchFamily="34" charset="0"/>
              </a:defRPr>
            </a:lvl5pPr>
            <a:lvl6pPr marL="2514600" indent="-228600" defTabSz="7620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6pPr>
            <a:lvl7pPr marL="2971800" indent="-228600" defTabSz="7620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7pPr>
            <a:lvl8pPr marL="3429000" indent="-228600" defTabSz="7620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8pPr>
            <a:lvl9pPr marL="3886200" indent="-228600" defTabSz="7620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9pPr>
          </a:lstStyle>
          <a:p>
            <a:pPr algn="ctr">
              <a:lnSpc>
                <a:spcPct val="90000"/>
              </a:lnSpc>
            </a:pPr>
            <a:r>
              <a:rPr lang="it-IT" altLang="it-IT" sz="1200" b="1">
                <a:solidFill>
                  <a:srgbClr val="4D4D4C"/>
                </a:solidFill>
                <a:ea typeface="Verdana" panose="020B0604030504040204" pitchFamily="34" charset="0"/>
              </a:rPr>
              <a:t>Casistiche nella gestione delle </a:t>
            </a:r>
            <a:r>
              <a:rPr lang="it-IT" altLang="it-IT" sz="1200" b="1" i="1">
                <a:solidFill>
                  <a:srgbClr val="4D4D4C"/>
                </a:solidFill>
                <a:ea typeface="Verdana" panose="020B0604030504040204" pitchFamily="34" charset="0"/>
              </a:rPr>
              <a:t>“Remittance Information”</a:t>
            </a:r>
          </a:p>
        </p:txBody>
      </p:sp>
      <p:sp>
        <p:nvSpPr>
          <p:cNvPr id="58" name="Rectangle 8">
            <a:extLst>
              <a:ext uri="{FF2B5EF4-FFF2-40B4-BE49-F238E27FC236}">
                <a16:creationId xmlns:a16="http://schemas.microsoft.com/office/drawing/2014/main" id="{50359763-E956-4AE0-A9E2-6317BEE90CB1}"/>
              </a:ext>
            </a:extLst>
          </p:cNvPr>
          <p:cNvSpPr>
            <a:spLocks noChangeArrowheads="1"/>
          </p:cNvSpPr>
          <p:nvPr/>
        </p:nvSpPr>
        <p:spPr bwMode="auto">
          <a:xfrm>
            <a:off x="90421" y="5588671"/>
            <a:ext cx="8946075" cy="908050"/>
          </a:xfrm>
          <a:prstGeom prst="rect">
            <a:avLst/>
          </a:prstGeom>
          <a:solidFill>
            <a:srgbClr val="EF7918"/>
          </a:solidFill>
          <a:ln>
            <a:noFill/>
          </a:ln>
          <a:effectLst/>
        </p:spPr>
        <p:txBody>
          <a:bodyPr lIns="180000" tIns="0" rIns="180000" bIns="180000" anchor="ctr"/>
          <a:lstStyle>
            <a:lvl1pPr>
              <a:defRPr sz="2000">
                <a:solidFill>
                  <a:schemeClr val="tx1"/>
                </a:solidFill>
                <a:latin typeface="Verdana" panose="020B0604030504040204" pitchFamily="34" charset="0"/>
                <a:cs typeface="Arial" panose="020B0604020202020204" pitchFamily="34" charset="0"/>
              </a:defRPr>
            </a:lvl1pPr>
            <a:lvl2pPr marL="742950" indent="-285750">
              <a:defRPr sz="2000">
                <a:solidFill>
                  <a:schemeClr val="tx1"/>
                </a:solidFill>
                <a:latin typeface="Verdana" panose="020B0604030504040204" pitchFamily="34" charset="0"/>
                <a:cs typeface="Arial" panose="020B0604020202020204" pitchFamily="34" charset="0"/>
              </a:defRPr>
            </a:lvl2pPr>
            <a:lvl3pPr marL="1143000" indent="-228600">
              <a:defRPr sz="2000">
                <a:solidFill>
                  <a:schemeClr val="tx1"/>
                </a:solidFill>
                <a:latin typeface="Verdana" panose="020B0604030504040204" pitchFamily="34" charset="0"/>
                <a:cs typeface="Arial" panose="020B0604020202020204" pitchFamily="34" charset="0"/>
              </a:defRPr>
            </a:lvl3pPr>
            <a:lvl4pPr marL="1600200" indent="-228600">
              <a:defRPr sz="2000">
                <a:solidFill>
                  <a:schemeClr val="tx1"/>
                </a:solidFill>
                <a:latin typeface="Verdana" panose="020B0604030504040204" pitchFamily="34" charset="0"/>
                <a:cs typeface="Arial" panose="020B0604020202020204" pitchFamily="34" charset="0"/>
              </a:defRPr>
            </a:lvl4pPr>
            <a:lvl5pPr marL="2057400" indent="-228600">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9pPr>
          </a:lstStyle>
          <a:p>
            <a:pPr algn="just">
              <a:lnSpc>
                <a:spcPct val="90000"/>
              </a:lnSpc>
            </a:pPr>
            <a:r>
              <a:rPr lang="it-IT" altLang="it-IT" sz="1600" b="1" baseline="-25000" dirty="0">
                <a:solidFill>
                  <a:srgbClr val="4D4D4C"/>
                </a:solidFill>
                <a:ea typeface="Verdana" panose="020B0604030504040204" pitchFamily="34" charset="0"/>
              </a:rPr>
              <a:t>Sintesi:</a:t>
            </a:r>
          </a:p>
          <a:p>
            <a:pPr algn="just">
              <a:lnSpc>
                <a:spcPct val="90000"/>
              </a:lnSpc>
            </a:pPr>
            <a:r>
              <a:rPr lang="it-IT" altLang="it-IT" sz="1600" b="1" baseline="-25000" dirty="0">
                <a:solidFill>
                  <a:srgbClr val="FFFFFF"/>
                </a:solidFill>
                <a:ea typeface="Verdana" panose="020B0604030504040204" pitchFamily="34" charset="0"/>
              </a:rPr>
              <a:t>Come conseguenza logica delle casistiche precedenti, se presente almeno un blocco non strutturato viene trasportato nell’interbancario sempre il primo di questi. Se al contrario non sono presenti </a:t>
            </a:r>
            <a:r>
              <a:rPr lang="it-IT" altLang="it-IT" sz="1600" b="1" baseline="-25000" dirty="0" err="1">
                <a:solidFill>
                  <a:srgbClr val="FFFFFF"/>
                </a:solidFill>
                <a:ea typeface="Verdana" panose="020B0604030504040204" pitchFamily="34" charset="0"/>
              </a:rPr>
              <a:t>remittance</a:t>
            </a:r>
            <a:r>
              <a:rPr lang="it-IT" altLang="it-IT" sz="1600" b="1" baseline="-25000" dirty="0">
                <a:solidFill>
                  <a:srgbClr val="FFFFFF"/>
                </a:solidFill>
                <a:ea typeface="Verdana" panose="020B0604030504040204" pitchFamily="34" charset="0"/>
              </a:rPr>
              <a:t> information non strutturate viene veicolato nell’interbancario esclusivamente il primo blocco di </a:t>
            </a:r>
            <a:r>
              <a:rPr lang="it-IT" altLang="it-IT" sz="1600" b="1" baseline="-25000" dirty="0" err="1">
                <a:solidFill>
                  <a:srgbClr val="FFFFFF"/>
                </a:solidFill>
                <a:ea typeface="Verdana" panose="020B0604030504040204" pitchFamily="34" charset="0"/>
              </a:rPr>
              <a:t>remittance</a:t>
            </a:r>
            <a:r>
              <a:rPr lang="it-IT" altLang="it-IT" sz="1600" b="1" baseline="-25000" dirty="0">
                <a:solidFill>
                  <a:srgbClr val="FFFFFF"/>
                </a:solidFill>
                <a:ea typeface="Verdana" panose="020B0604030504040204" pitchFamily="34" charset="0"/>
              </a:rPr>
              <a:t> information strutturato contenuto entro i 140 </a:t>
            </a:r>
            <a:r>
              <a:rPr lang="it-IT" altLang="it-IT" sz="1600" b="1" baseline="-25000" dirty="0" err="1">
                <a:solidFill>
                  <a:srgbClr val="FFFFFF"/>
                </a:solidFill>
                <a:ea typeface="Verdana" panose="020B0604030504040204" pitchFamily="34" charset="0"/>
              </a:rPr>
              <a:t>chrt</a:t>
            </a:r>
            <a:r>
              <a:rPr lang="it-IT" altLang="it-IT" sz="1600" b="1" baseline="-25000" dirty="0">
                <a:solidFill>
                  <a:srgbClr val="FFFFFF"/>
                </a:solidFill>
                <a:ea typeface="Verdana" panose="020B0604030504040204" pitchFamily="34" charset="0"/>
              </a:rPr>
              <a:t>. </a:t>
            </a:r>
          </a:p>
        </p:txBody>
      </p:sp>
    </p:spTree>
    <p:extLst>
      <p:ext uri="{BB962C8B-B14F-4D97-AF65-F5344CB8AC3E}">
        <p14:creationId xmlns:p14="http://schemas.microsoft.com/office/powerpoint/2010/main" val="22714050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187EE977-09EC-4C2E-904F-DBB91A1408B0}"/>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3" name="Text Box 4">
            <a:extLst>
              <a:ext uri="{FF2B5EF4-FFF2-40B4-BE49-F238E27FC236}">
                <a16:creationId xmlns:a16="http://schemas.microsoft.com/office/drawing/2014/main" id="{9E5AF9B2-A457-4F2A-B11A-1C97C7823937}"/>
              </a:ext>
            </a:extLst>
          </p:cNvPr>
          <p:cNvSpPr txBox="1">
            <a:spLocks noChangeArrowheads="1"/>
          </p:cNvSpPr>
          <p:nvPr/>
        </p:nvSpPr>
        <p:spPr bwMode="auto">
          <a:xfrm>
            <a:off x="440146" y="848157"/>
            <a:ext cx="741682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3	Regole e contenuti </a:t>
            </a:r>
            <a:r>
              <a:rPr lang="it-IT" dirty="0" err="1"/>
              <a:t>Remittance</a:t>
            </a:r>
            <a:r>
              <a:rPr lang="it-IT" dirty="0"/>
              <a:t> Information – </a:t>
            </a:r>
            <a:r>
              <a:rPr lang="it-IT" b="0" dirty="0"/>
              <a:t>contenuti info riconciliazione strutturate</a:t>
            </a:r>
          </a:p>
        </p:txBody>
      </p:sp>
      <p:pic>
        <p:nvPicPr>
          <p:cNvPr id="9" name="Picture 20">
            <a:extLst>
              <a:ext uri="{FF2B5EF4-FFF2-40B4-BE49-F238E27FC236}">
                <a16:creationId xmlns:a16="http://schemas.microsoft.com/office/drawing/2014/main" id="{EAAC280C-84F6-42E0-8258-7FDB53B86D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5521" t="27686" r="30560" b="26172"/>
          <a:stretch>
            <a:fillRect/>
          </a:stretch>
        </p:blipFill>
        <p:spPr bwMode="auto">
          <a:xfrm>
            <a:off x="136525" y="1358898"/>
            <a:ext cx="6573838" cy="45005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17961" dir="13500000" algn="ctr" rotWithShape="0">
                    <a:srgbClr val="999999"/>
                  </a:outerShdw>
                </a:effectLst>
              </a14:hiddenEffects>
            </a:ext>
          </a:extLst>
        </p:spPr>
      </p:pic>
      <p:sp>
        <p:nvSpPr>
          <p:cNvPr id="10" name="Rectangle 5">
            <a:extLst>
              <a:ext uri="{FF2B5EF4-FFF2-40B4-BE49-F238E27FC236}">
                <a16:creationId xmlns:a16="http://schemas.microsoft.com/office/drawing/2014/main" id="{12EAE6D1-D369-4B5C-B506-5214236B57DE}"/>
              </a:ext>
            </a:extLst>
          </p:cNvPr>
          <p:cNvSpPr>
            <a:spLocks noChangeArrowheads="1"/>
          </p:cNvSpPr>
          <p:nvPr/>
        </p:nvSpPr>
        <p:spPr bwMode="auto">
          <a:xfrm>
            <a:off x="128588" y="1266825"/>
            <a:ext cx="6675660" cy="4537075"/>
          </a:xfrm>
          <a:prstGeom prst="rect">
            <a:avLst/>
          </a:prstGeom>
          <a:noFill/>
          <a:ln w="9525" algn="ctr">
            <a:solidFill>
              <a:schemeClr val="accent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36000" tIns="36000" rIns="36000" bIns="36000" anchor="ctr"/>
          <a:lstStyle/>
          <a:p>
            <a:pPr algn="ctr" eaLnBrk="1" hangingPunct="1">
              <a:spcBef>
                <a:spcPct val="50000"/>
              </a:spcBef>
              <a:defRPr/>
            </a:pPr>
            <a:endParaRPr lang="it-IT" sz="1400">
              <a:solidFill>
                <a:srgbClr val="004785"/>
              </a:solidFill>
              <a:latin typeface="Arial" charset="0"/>
              <a:cs typeface="+mn-cs"/>
            </a:endParaRPr>
          </a:p>
        </p:txBody>
      </p:sp>
      <p:sp>
        <p:nvSpPr>
          <p:cNvPr id="11" name="AutoShape 6">
            <a:extLst>
              <a:ext uri="{FF2B5EF4-FFF2-40B4-BE49-F238E27FC236}">
                <a16:creationId xmlns:a16="http://schemas.microsoft.com/office/drawing/2014/main" id="{0D6F2ADA-406E-49BD-9D20-C6AA84613F3A}"/>
              </a:ext>
            </a:extLst>
          </p:cNvPr>
          <p:cNvSpPr>
            <a:spLocks noChangeArrowheads="1"/>
          </p:cNvSpPr>
          <p:nvPr/>
        </p:nvSpPr>
        <p:spPr bwMode="auto">
          <a:xfrm>
            <a:off x="7169150" y="1134289"/>
            <a:ext cx="1851595" cy="1088366"/>
          </a:xfrm>
          <a:prstGeom prst="wedgeRectCallout">
            <a:avLst>
              <a:gd name="adj1" fmla="val -96875"/>
              <a:gd name="adj2" fmla="val 88065"/>
            </a:avLst>
          </a:prstGeom>
          <a:solidFill>
            <a:schemeClr val="bg1"/>
          </a:solidFill>
          <a:ln w="9525" algn="ctr">
            <a:solidFill>
              <a:srgbClr val="EF7918"/>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36000" tIns="36000" rIns="36000" bIns="36000">
            <a:spAutoFit/>
          </a:bodyPr>
          <a:lstStyle/>
          <a:p>
            <a:pPr algn="ctr">
              <a:spcBef>
                <a:spcPct val="50000"/>
              </a:spcBef>
              <a:defRPr/>
            </a:pPr>
            <a:r>
              <a:rPr lang="it-IT" sz="1100" b="1">
                <a:solidFill>
                  <a:srgbClr val="4D4D4C"/>
                </a:solidFill>
                <a:latin typeface="Verdana" panose="020B0604030504040204" pitchFamily="34" charset="0"/>
                <a:ea typeface="Verdana" panose="020B0604030504040204" pitchFamily="34" charset="0"/>
              </a:rPr>
              <a:t>Informazioni sul documento di riferimento: </a:t>
            </a:r>
          </a:p>
          <a:p>
            <a:pPr marL="273050" lvl="1" indent="-93663">
              <a:buFontTx/>
              <a:buChar char="•"/>
              <a:defRPr/>
            </a:pPr>
            <a:r>
              <a:rPr lang="it-IT" sz="1100">
                <a:solidFill>
                  <a:srgbClr val="4D4D4C"/>
                </a:solidFill>
                <a:latin typeface="Verdana" panose="020B0604030504040204" pitchFamily="34" charset="0"/>
                <a:ea typeface="Verdana" panose="020B0604030504040204" pitchFamily="34" charset="0"/>
              </a:rPr>
              <a:t>tipo documento</a:t>
            </a:r>
          </a:p>
          <a:p>
            <a:pPr marL="273050" lvl="1" indent="-93663">
              <a:buFontTx/>
              <a:buChar char="•"/>
              <a:defRPr/>
            </a:pPr>
            <a:r>
              <a:rPr lang="it-IT" sz="1100">
                <a:solidFill>
                  <a:srgbClr val="4D4D4C"/>
                </a:solidFill>
                <a:latin typeface="Verdana" panose="020B0604030504040204" pitchFamily="34" charset="0"/>
                <a:ea typeface="Verdana" panose="020B0604030504040204" pitchFamily="34" charset="0"/>
              </a:rPr>
              <a:t>identificativo univoco del documento</a:t>
            </a:r>
          </a:p>
        </p:txBody>
      </p:sp>
      <p:sp>
        <p:nvSpPr>
          <p:cNvPr id="12" name="AutoShape 8">
            <a:extLst>
              <a:ext uri="{FF2B5EF4-FFF2-40B4-BE49-F238E27FC236}">
                <a16:creationId xmlns:a16="http://schemas.microsoft.com/office/drawing/2014/main" id="{07DB4D93-0807-4486-8B47-B04865B97FCA}"/>
              </a:ext>
            </a:extLst>
          </p:cNvPr>
          <p:cNvSpPr>
            <a:spLocks noChangeArrowheads="1"/>
          </p:cNvSpPr>
          <p:nvPr/>
        </p:nvSpPr>
        <p:spPr bwMode="auto">
          <a:xfrm>
            <a:off x="7051165" y="3020218"/>
            <a:ext cx="2087563" cy="1088366"/>
          </a:xfrm>
          <a:prstGeom prst="wedgeRectCallout">
            <a:avLst>
              <a:gd name="adj1" fmla="val -81181"/>
              <a:gd name="adj2" fmla="val -18330"/>
            </a:avLst>
          </a:prstGeom>
          <a:solidFill>
            <a:schemeClr val="bg1"/>
          </a:solidFill>
          <a:ln w="9525" algn="ctr">
            <a:solidFill>
              <a:srgbClr val="EF7918"/>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p>
            <a:pPr algn="ctr">
              <a:spcBef>
                <a:spcPct val="50000"/>
              </a:spcBef>
              <a:defRPr/>
            </a:pPr>
            <a:r>
              <a:rPr lang="it-IT" sz="1100" b="1">
                <a:solidFill>
                  <a:srgbClr val="4D4D4C"/>
                </a:solidFill>
                <a:latin typeface="Verdana" panose="020B0604030504040204" pitchFamily="34" charset="0"/>
                <a:ea typeface="Verdana" panose="020B0604030504040204" pitchFamily="34" charset="0"/>
              </a:rPr>
              <a:t>Importo di riferimento:</a:t>
            </a:r>
          </a:p>
          <a:p>
            <a:pPr marL="273050" lvl="1" indent="-93663">
              <a:buFontTx/>
              <a:buChar char="•"/>
              <a:defRPr/>
            </a:pPr>
            <a:r>
              <a:rPr lang="it-IT" sz="1100">
                <a:solidFill>
                  <a:srgbClr val="4D4D4C"/>
                </a:solidFill>
                <a:latin typeface="Verdana" panose="020B0604030504040204" pitchFamily="34" charset="0"/>
                <a:ea typeface="Verdana" panose="020B0604030504040204" pitchFamily="34" charset="0"/>
              </a:rPr>
              <a:t>importo totale</a:t>
            </a:r>
          </a:p>
          <a:p>
            <a:pPr marL="273050" lvl="1" indent="-93663">
              <a:buFontTx/>
              <a:buChar char="•"/>
              <a:defRPr/>
            </a:pPr>
            <a:r>
              <a:rPr lang="it-IT" sz="1100">
                <a:solidFill>
                  <a:srgbClr val="4D4D4C"/>
                </a:solidFill>
                <a:latin typeface="Verdana" panose="020B0604030504040204" pitchFamily="34" charset="0"/>
                <a:ea typeface="Verdana" panose="020B0604030504040204" pitchFamily="34" charset="0"/>
              </a:rPr>
              <a:t>Sconto</a:t>
            </a:r>
          </a:p>
          <a:p>
            <a:pPr marL="273050" lvl="1" indent="-93663">
              <a:buFontTx/>
              <a:buChar char="•"/>
              <a:defRPr/>
            </a:pPr>
            <a:r>
              <a:rPr lang="it-IT" sz="1100">
                <a:solidFill>
                  <a:srgbClr val="4D4D4C"/>
                </a:solidFill>
                <a:latin typeface="Verdana" panose="020B0604030504040204" pitchFamily="34" charset="0"/>
                <a:ea typeface="Verdana" panose="020B0604030504040204" pitchFamily="34" charset="0"/>
              </a:rPr>
              <a:t>importo pagato</a:t>
            </a:r>
          </a:p>
          <a:p>
            <a:pPr marL="273050" lvl="1" indent="-93663">
              <a:buFontTx/>
              <a:buChar char="•"/>
              <a:defRPr/>
            </a:pPr>
            <a:r>
              <a:rPr lang="it-IT" sz="1100">
                <a:solidFill>
                  <a:srgbClr val="4D4D4C"/>
                </a:solidFill>
                <a:latin typeface="Verdana" panose="020B0604030504040204" pitchFamily="34" charset="0"/>
                <a:ea typeface="Verdana" panose="020B0604030504040204" pitchFamily="34" charset="0"/>
              </a:rPr>
              <a:t>importo nota di credito</a:t>
            </a:r>
          </a:p>
          <a:p>
            <a:pPr marL="273050" lvl="1" indent="-93663">
              <a:buFontTx/>
              <a:buChar char="•"/>
              <a:defRPr/>
            </a:pPr>
            <a:r>
              <a:rPr lang="it-IT" sz="1100">
                <a:solidFill>
                  <a:srgbClr val="4D4D4C"/>
                </a:solidFill>
                <a:latin typeface="Verdana" panose="020B0604030504040204" pitchFamily="34" charset="0"/>
                <a:ea typeface="Verdana" panose="020B0604030504040204" pitchFamily="34" charset="0"/>
              </a:rPr>
              <a:t>importo imposta (IVA)</a:t>
            </a:r>
            <a:r>
              <a:rPr lang="it-IT" sz="1100" b="1">
                <a:solidFill>
                  <a:srgbClr val="4D4D4C"/>
                </a:solidFill>
                <a:latin typeface="Verdana" panose="020B0604030504040204" pitchFamily="34" charset="0"/>
                <a:ea typeface="Verdana" panose="020B0604030504040204" pitchFamily="34" charset="0"/>
              </a:rPr>
              <a:t> </a:t>
            </a:r>
          </a:p>
        </p:txBody>
      </p:sp>
      <p:sp>
        <p:nvSpPr>
          <p:cNvPr id="13" name="AutoShape 9">
            <a:extLst>
              <a:ext uri="{FF2B5EF4-FFF2-40B4-BE49-F238E27FC236}">
                <a16:creationId xmlns:a16="http://schemas.microsoft.com/office/drawing/2014/main" id="{DE67C352-2FE5-43F1-970D-05523C1C6C54}"/>
              </a:ext>
            </a:extLst>
          </p:cNvPr>
          <p:cNvSpPr>
            <a:spLocks noChangeArrowheads="1"/>
          </p:cNvSpPr>
          <p:nvPr/>
        </p:nvSpPr>
        <p:spPr bwMode="auto">
          <a:xfrm>
            <a:off x="539552" y="3948113"/>
            <a:ext cx="1871663" cy="1257643"/>
          </a:xfrm>
          <a:prstGeom prst="wedgeRectCallout">
            <a:avLst>
              <a:gd name="adj1" fmla="val 83333"/>
              <a:gd name="adj2" fmla="val -44472"/>
            </a:avLst>
          </a:prstGeom>
          <a:solidFill>
            <a:schemeClr val="bg1"/>
          </a:solidFill>
          <a:ln w="9525" algn="ctr">
            <a:solidFill>
              <a:srgbClr val="EF7918"/>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p>
            <a:pPr marL="93663" indent="-93663" algn="ctr">
              <a:spcBef>
                <a:spcPct val="50000"/>
              </a:spcBef>
              <a:defRPr/>
            </a:pPr>
            <a:r>
              <a:rPr lang="it-IT" sz="1100" b="1" dirty="0">
                <a:solidFill>
                  <a:srgbClr val="4D4D4C"/>
                </a:solidFill>
                <a:latin typeface="Verdana" panose="020B0604030504040204" pitchFamily="34" charset="0"/>
                <a:ea typeface="Verdana" panose="020B0604030504040204" pitchFamily="34" charset="0"/>
              </a:rPr>
              <a:t>Tutte le informazioni contenute sono replicate per ogni singolo documento (fattura) a cui si riferisce il pagamento originario</a:t>
            </a:r>
          </a:p>
        </p:txBody>
      </p:sp>
      <p:sp>
        <p:nvSpPr>
          <p:cNvPr id="14" name="AutoShape 10">
            <a:extLst>
              <a:ext uri="{FF2B5EF4-FFF2-40B4-BE49-F238E27FC236}">
                <a16:creationId xmlns:a16="http://schemas.microsoft.com/office/drawing/2014/main" id="{DAE22E6E-400E-472B-962F-EF0BAB953A9F}"/>
              </a:ext>
            </a:extLst>
          </p:cNvPr>
          <p:cNvSpPr>
            <a:spLocks noChangeArrowheads="1"/>
          </p:cNvSpPr>
          <p:nvPr/>
        </p:nvSpPr>
        <p:spPr bwMode="auto">
          <a:xfrm>
            <a:off x="6562215" y="4605332"/>
            <a:ext cx="2576513" cy="1342281"/>
          </a:xfrm>
          <a:prstGeom prst="wedgeRectCallout">
            <a:avLst>
              <a:gd name="adj1" fmla="val -71505"/>
              <a:gd name="adj2" fmla="val -103750"/>
            </a:avLst>
          </a:prstGeom>
          <a:solidFill>
            <a:schemeClr val="bg1"/>
          </a:solidFill>
          <a:ln w="9525" algn="ctr">
            <a:solidFill>
              <a:srgbClr val="EF7918"/>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p>
            <a:pPr algn="ctr">
              <a:spcBef>
                <a:spcPct val="50000"/>
              </a:spcBef>
              <a:defRPr/>
            </a:pPr>
            <a:r>
              <a:rPr lang="it-IT" sz="1100" b="1" u="sng">
                <a:solidFill>
                  <a:srgbClr val="4D4D4C"/>
                </a:solidFill>
                <a:latin typeface="Verdana" panose="020B0604030504040204" pitchFamily="34" charset="0"/>
                <a:ea typeface="Verdana" panose="020B0604030504040204" pitchFamily="34" charset="0"/>
              </a:rPr>
              <a:t>Creditor reference</a:t>
            </a:r>
          </a:p>
          <a:p>
            <a:pPr algn="ctr">
              <a:spcBef>
                <a:spcPct val="50000"/>
              </a:spcBef>
              <a:defRPr/>
            </a:pPr>
            <a:r>
              <a:rPr lang="it-IT" sz="1100" b="1">
                <a:solidFill>
                  <a:srgbClr val="4D4D4C"/>
                </a:solidFill>
                <a:latin typeface="Verdana" panose="020B0604030504040204" pitchFamily="34" charset="0"/>
                <a:ea typeface="Verdana" panose="020B0604030504040204" pitchFamily="34" charset="0"/>
              </a:rPr>
              <a:t>Informazioni</a:t>
            </a:r>
            <a:r>
              <a:rPr lang="it-IT" sz="1100">
                <a:solidFill>
                  <a:srgbClr val="4D4D4C"/>
                </a:solidFill>
                <a:latin typeface="Verdana" panose="020B0604030504040204" pitchFamily="34" charset="0"/>
                <a:ea typeface="Verdana" panose="020B0604030504040204" pitchFamily="34" charset="0"/>
              </a:rPr>
              <a:t> </a:t>
            </a:r>
            <a:r>
              <a:rPr lang="it-IT" sz="1100" b="1">
                <a:solidFill>
                  <a:srgbClr val="4D4D4C"/>
                </a:solidFill>
                <a:latin typeface="Verdana" panose="020B0604030504040204" pitchFamily="34" charset="0"/>
                <a:ea typeface="Verdana" panose="020B0604030504040204" pitchFamily="34" charset="0"/>
              </a:rPr>
              <a:t>identificative</a:t>
            </a:r>
            <a:r>
              <a:rPr lang="it-IT" sz="1100">
                <a:solidFill>
                  <a:srgbClr val="4D4D4C"/>
                </a:solidFill>
                <a:latin typeface="Verdana" panose="020B0604030504040204" pitchFamily="34" charset="0"/>
                <a:ea typeface="Verdana" panose="020B0604030504040204" pitchFamily="34" charset="0"/>
              </a:rPr>
              <a:t> del </a:t>
            </a:r>
            <a:r>
              <a:rPr lang="it-IT" sz="1100" b="1">
                <a:solidFill>
                  <a:srgbClr val="4D4D4C"/>
                </a:solidFill>
                <a:latin typeface="Verdana" panose="020B0604030504040204" pitchFamily="34" charset="0"/>
                <a:ea typeface="Verdana" panose="020B0604030504040204" pitchFamily="34" charset="0"/>
              </a:rPr>
              <a:t>documento</a:t>
            </a:r>
            <a:r>
              <a:rPr lang="it-IT" sz="1100">
                <a:solidFill>
                  <a:srgbClr val="4D4D4C"/>
                </a:solidFill>
                <a:latin typeface="Verdana" panose="020B0604030504040204" pitchFamily="34" charset="0"/>
                <a:ea typeface="Verdana" panose="020B0604030504040204" pitchFamily="34" charset="0"/>
              </a:rPr>
              <a:t> </a:t>
            </a:r>
            <a:r>
              <a:rPr lang="it-IT" sz="1100" b="1" u="sng">
                <a:solidFill>
                  <a:srgbClr val="4D4D4C"/>
                </a:solidFill>
                <a:latin typeface="Verdana" panose="020B0604030504040204" pitchFamily="34" charset="0"/>
                <a:ea typeface="Verdana" panose="020B0604030504040204" pitchFamily="34" charset="0"/>
              </a:rPr>
              <a:t>fornite dal creditore</a:t>
            </a:r>
            <a:r>
              <a:rPr lang="it-IT" sz="1100">
                <a:solidFill>
                  <a:srgbClr val="4D4D4C"/>
                </a:solidFill>
                <a:latin typeface="Verdana" panose="020B0604030504040204" pitchFamily="34" charset="0"/>
                <a:ea typeface="Verdana" panose="020B0604030504040204" pitchFamily="34" charset="0"/>
              </a:rPr>
              <a:t>:</a:t>
            </a:r>
          </a:p>
          <a:p>
            <a:pPr marL="273050" lvl="1" indent="-93663">
              <a:buFontTx/>
              <a:buChar char="•"/>
              <a:defRPr/>
            </a:pPr>
            <a:r>
              <a:rPr lang="it-IT" sz="1100">
                <a:solidFill>
                  <a:srgbClr val="4D4D4C"/>
                </a:solidFill>
                <a:latin typeface="Verdana" panose="020B0604030504040204" pitchFamily="34" charset="0"/>
                <a:ea typeface="Verdana" panose="020B0604030504040204" pitchFamily="34" charset="0"/>
              </a:rPr>
              <a:t>Identificativo (es. n.ro fattura)</a:t>
            </a:r>
          </a:p>
          <a:p>
            <a:pPr marL="273050" lvl="1" indent="-93663">
              <a:buFontTx/>
              <a:buChar char="•"/>
              <a:defRPr/>
            </a:pPr>
            <a:r>
              <a:rPr lang="it-IT" sz="1100">
                <a:solidFill>
                  <a:srgbClr val="4D4D4C"/>
                </a:solidFill>
                <a:latin typeface="Verdana" panose="020B0604030504040204" pitchFamily="34" charset="0"/>
                <a:ea typeface="Verdana" panose="020B0604030504040204" pitchFamily="34" charset="0"/>
              </a:rPr>
              <a:t>Identificativo della disposizione di accredito</a:t>
            </a:r>
          </a:p>
        </p:txBody>
      </p:sp>
    </p:spTree>
    <p:extLst>
      <p:ext uri="{BB962C8B-B14F-4D97-AF65-F5344CB8AC3E}">
        <p14:creationId xmlns:p14="http://schemas.microsoft.com/office/powerpoint/2010/main" val="1501881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54">
            <a:extLst>
              <a:ext uri="{FF2B5EF4-FFF2-40B4-BE49-F238E27FC236}">
                <a16:creationId xmlns:a16="http://schemas.microsoft.com/office/drawing/2014/main" id="{13DC1802-C63D-4275-9449-EB0DDA95C44D}"/>
              </a:ext>
            </a:extLst>
          </p:cNvPr>
          <p:cNvSpPr>
            <a:spLocks noChangeArrowheads="1"/>
          </p:cNvSpPr>
          <p:nvPr/>
        </p:nvSpPr>
        <p:spPr bwMode="auto">
          <a:xfrm>
            <a:off x="107504" y="1412775"/>
            <a:ext cx="8688709" cy="4859067"/>
          </a:xfrm>
          <a:prstGeom prst="rect">
            <a:avLst/>
          </a:prstGeom>
          <a:solidFill>
            <a:srgbClr val="FFFFFF">
              <a:lumMod val="95000"/>
            </a:srgbClr>
          </a:solidFill>
          <a:ln w="25400" algn="ctr">
            <a:solidFill>
              <a:srgbClr val="808080"/>
            </a:solidFill>
            <a:miter lim="800000"/>
            <a:headEnd/>
            <a:tailEnd/>
          </a:ln>
        </p:spPr>
        <p:txBody>
          <a:bodyPr wrap="none" lIns="0" tIns="0" rIns="0" bIns="0" anchor="ctr"/>
          <a:lstStyle/>
          <a:p>
            <a:pPr eaLnBrk="1" fontAlgn="auto" hangingPunct="1">
              <a:spcBef>
                <a:spcPct val="50000"/>
              </a:spcBef>
              <a:spcAft>
                <a:spcPts val="0"/>
              </a:spcAft>
              <a:defRPr/>
            </a:pPr>
            <a:endParaRPr lang="it-IT" sz="1400" kern="0">
              <a:solidFill>
                <a:srgbClr val="004785"/>
              </a:solidFill>
              <a:latin typeface="Arial" pitchFamily="34" charset="0"/>
            </a:endParaRPr>
          </a:p>
        </p:txBody>
      </p:sp>
      <p:sp>
        <p:nvSpPr>
          <p:cNvPr id="19" name="Rectangle 5">
            <a:extLst>
              <a:ext uri="{FF2B5EF4-FFF2-40B4-BE49-F238E27FC236}">
                <a16:creationId xmlns:a16="http://schemas.microsoft.com/office/drawing/2014/main" id="{911F3C23-3074-4FD5-B5F0-56D8759355A1}"/>
              </a:ext>
            </a:extLst>
          </p:cNvPr>
          <p:cNvSpPr>
            <a:spLocks noChangeArrowheads="1"/>
          </p:cNvSpPr>
          <p:nvPr/>
        </p:nvSpPr>
        <p:spPr bwMode="auto">
          <a:xfrm>
            <a:off x="131763" y="1396662"/>
            <a:ext cx="8616701" cy="4875181"/>
          </a:xfrm>
          <a:prstGeom prst="rect">
            <a:avLst/>
          </a:prstGeom>
          <a:noFill/>
          <a:ln w="12700" algn="ctr">
            <a:noFill/>
            <a:miter lim="800000"/>
            <a:headEnd/>
            <a:tailEnd/>
          </a:ln>
          <a:effectLst>
            <a:prstShdw prst="shdw18" dist="17961" dir="13500000">
              <a:srgbClr val="FFFFFF">
                <a:gamma/>
                <a:shade val="60000"/>
                <a:invGamma/>
              </a:srgbClr>
            </a:prstShdw>
          </a:effectLst>
        </p:spPr>
        <p:txBody>
          <a:bodyPr wrap="square" lIns="0" tIns="0" rIns="0" bIns="0" anchor="ctr">
            <a:spAutoFit/>
          </a:bodyPr>
          <a:lstStyle/>
          <a:p>
            <a:pPr marL="357188" indent="-357188" eaLnBrk="1" fontAlgn="auto" hangingPunct="1">
              <a:lnSpc>
                <a:spcPct val="90000"/>
              </a:lnSpc>
              <a:spcBef>
                <a:spcPct val="50000"/>
              </a:spcBef>
              <a:spcAft>
                <a:spcPts val="0"/>
              </a:spcAft>
              <a:buFont typeface="Wingdings" pitchFamily="2" charset="2"/>
              <a:buChar char="q"/>
              <a:tabLst>
                <a:tab pos="257175" algn="l"/>
              </a:tabLst>
              <a:defRPr/>
            </a:pPr>
            <a:r>
              <a:rPr lang="it-IT" sz="1200" kern="0" dirty="0">
                <a:solidFill>
                  <a:srgbClr val="4D4D4C"/>
                </a:solidFill>
                <a:latin typeface="Verdana" panose="020B0604030504040204" pitchFamily="34" charset="0"/>
                <a:ea typeface="Verdana" panose="020B0604030504040204" pitchFamily="34" charset="0"/>
              </a:rPr>
              <a:t>Unico standard XSD con regole applicative di gestione (controlli) diverse sulla base di cinque tipologie di distinte:</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Bonifici SEPA</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Emissione Assegni </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Bonifici Urgenti</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Bonifici FAST</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Disposizioni di pagamento </a:t>
            </a:r>
            <a:r>
              <a:rPr lang="it-IT" sz="1200" kern="0" dirty="0" err="1">
                <a:solidFill>
                  <a:srgbClr val="4D4D4C"/>
                </a:solidFill>
                <a:latin typeface="Verdana" panose="020B0604030504040204" pitchFamily="34" charset="0"/>
                <a:ea typeface="Verdana" panose="020B0604030504040204" pitchFamily="34" charset="0"/>
              </a:rPr>
              <a:t>pagoPA</a:t>
            </a:r>
            <a:endParaRPr lang="it-IT" sz="1200" kern="0" dirty="0">
              <a:solidFill>
                <a:srgbClr val="4D4D4C"/>
              </a:solidFill>
              <a:latin typeface="Verdana" panose="020B0604030504040204" pitchFamily="34" charset="0"/>
              <a:ea typeface="Verdana" panose="020B0604030504040204" pitchFamily="34" charset="0"/>
            </a:endParaRP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Disposizioni di pagamento spontaneo </a:t>
            </a:r>
            <a:r>
              <a:rPr lang="it-IT" sz="1200" kern="0" dirty="0" err="1">
                <a:solidFill>
                  <a:srgbClr val="4D4D4C"/>
                </a:solidFill>
                <a:latin typeface="Verdana" panose="020B0604030504040204" pitchFamily="34" charset="0"/>
                <a:ea typeface="Verdana" panose="020B0604030504040204" pitchFamily="34" charset="0"/>
              </a:rPr>
              <a:t>pagoPA</a:t>
            </a:r>
            <a:endParaRPr lang="it-IT" sz="1200" kern="0" dirty="0">
              <a:solidFill>
                <a:srgbClr val="4D4D4C"/>
              </a:solidFill>
              <a:latin typeface="Verdana" panose="020B0604030504040204" pitchFamily="34" charset="0"/>
              <a:ea typeface="Verdana" panose="020B0604030504040204" pitchFamily="34" charset="0"/>
            </a:endParaRPr>
          </a:p>
          <a:p>
            <a:pPr marL="357188" indent="-357188" eaLnBrk="1" fontAlgn="auto" hangingPunct="1">
              <a:lnSpc>
                <a:spcPct val="90000"/>
              </a:lnSpc>
              <a:spcBef>
                <a:spcPct val="50000"/>
              </a:spcBef>
              <a:spcAft>
                <a:spcPts val="0"/>
              </a:spcAft>
              <a:buFont typeface="Wingdings" pitchFamily="2" charset="2"/>
              <a:buChar char="q"/>
              <a:tabLst>
                <a:tab pos="257175" algn="l"/>
              </a:tabLst>
              <a:defRPr/>
            </a:pPr>
            <a:r>
              <a:rPr lang="it-IT" sz="1200" kern="0" dirty="0">
                <a:solidFill>
                  <a:srgbClr val="4D4D4C"/>
                </a:solidFill>
                <a:latin typeface="Verdana" panose="020B0604030504040204" pitchFamily="34" charset="0"/>
                <a:ea typeface="Verdana" panose="020B0604030504040204" pitchFamily="34" charset="0"/>
              </a:rPr>
              <a:t>Ai fini della veicolazione e per fornire un riscontro immediato al cliente sono pubblicati sul Directory CBI quattro servizi differenti:</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DISP-PAG-SEPA</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DISP-PAG-ITA</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DISP-PAG-URGP</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DISP-PAG-FAST</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DISP-PAG-PA</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DISP-PAG-SPN</a:t>
            </a:r>
          </a:p>
          <a:p>
            <a:pPr marL="357188" indent="-357188" eaLnBrk="1" fontAlgn="auto" hangingPunct="1">
              <a:lnSpc>
                <a:spcPct val="90000"/>
              </a:lnSpc>
              <a:spcBef>
                <a:spcPct val="50000"/>
              </a:spcBef>
              <a:spcAft>
                <a:spcPts val="0"/>
              </a:spcAft>
              <a:buFont typeface="Wingdings" pitchFamily="2" charset="2"/>
              <a:buChar char="q"/>
              <a:tabLst>
                <a:tab pos="257175" algn="l"/>
              </a:tabLst>
              <a:defRPr/>
            </a:pPr>
            <a:r>
              <a:rPr lang="it-IT" sz="1200" kern="0" dirty="0">
                <a:solidFill>
                  <a:srgbClr val="4D4D4C"/>
                </a:solidFill>
                <a:latin typeface="Verdana" panose="020B0604030504040204" pitchFamily="34" charset="0"/>
                <a:ea typeface="Verdana" panose="020B0604030504040204" pitchFamily="34" charset="0"/>
              </a:rPr>
              <a:t>I messaggi di stato avanzamento inviati all’ordinante a seguito dei controlli sostanziali rivestono carattere di selettività (solo su richiesta del Mittente/Ordinante) per i Bonifici SEPA, Urgenti, FAST e Disposizioni di pagamento </a:t>
            </a:r>
            <a:r>
              <a:rPr lang="it-IT" sz="1200" kern="0" dirty="0" err="1">
                <a:solidFill>
                  <a:srgbClr val="4D4D4C"/>
                </a:solidFill>
                <a:latin typeface="Verdana" panose="020B0604030504040204" pitchFamily="34" charset="0"/>
                <a:ea typeface="Verdana" panose="020B0604030504040204" pitchFamily="34" charset="0"/>
              </a:rPr>
              <a:t>pagoPA</a:t>
            </a:r>
            <a:r>
              <a:rPr lang="it-IT" sz="1200" kern="0" dirty="0">
                <a:solidFill>
                  <a:srgbClr val="4D4D4C"/>
                </a:solidFill>
                <a:latin typeface="Verdana" panose="020B0604030504040204" pitchFamily="34" charset="0"/>
                <a:ea typeface="Verdana" panose="020B0604030504040204" pitchFamily="34" charset="0"/>
              </a:rPr>
              <a:t> (anche spontaneo), mentre sono automatici per le richieste di emissione assegni </a:t>
            </a:r>
            <a:endParaRPr lang="it-IT" sz="1200" i="1" kern="0" dirty="0">
              <a:solidFill>
                <a:srgbClr val="4D4D4C"/>
              </a:solidFill>
              <a:latin typeface="Verdana" panose="020B0604030504040204" pitchFamily="34" charset="0"/>
              <a:ea typeface="Verdana" panose="020B0604030504040204" pitchFamily="34" charset="0"/>
            </a:endParaRPr>
          </a:p>
          <a:p>
            <a:pPr marL="357188" indent="-357188" eaLnBrk="1" fontAlgn="auto" hangingPunct="1">
              <a:lnSpc>
                <a:spcPct val="90000"/>
              </a:lnSpc>
              <a:spcBef>
                <a:spcPct val="50000"/>
              </a:spcBef>
              <a:spcAft>
                <a:spcPts val="0"/>
              </a:spcAft>
              <a:buFont typeface="Wingdings" pitchFamily="2" charset="2"/>
              <a:buChar char="q"/>
              <a:tabLst>
                <a:tab pos="257175" algn="l"/>
              </a:tabLst>
              <a:defRPr/>
            </a:pPr>
            <a:r>
              <a:rPr lang="it-IT" sz="1200" kern="0" dirty="0">
                <a:solidFill>
                  <a:srgbClr val="4D4D4C"/>
                </a:solidFill>
                <a:latin typeface="Verdana" panose="020B0604030504040204" pitchFamily="34" charset="0"/>
                <a:ea typeface="Verdana" panose="020B0604030504040204" pitchFamily="34" charset="0"/>
              </a:rPr>
              <a:t>I messaggi fisici di richiesta di servizio rispettano il seguente criterio di omogeneità relativo alla tipologia di distinte ivi contenute, in coerenza con i cinque servizi pubblicati.</a:t>
            </a:r>
          </a:p>
        </p:txBody>
      </p:sp>
      <p:sp>
        <p:nvSpPr>
          <p:cNvPr id="20" name="Rectangle 3">
            <a:extLst>
              <a:ext uri="{FF2B5EF4-FFF2-40B4-BE49-F238E27FC236}">
                <a16:creationId xmlns:a16="http://schemas.microsoft.com/office/drawing/2014/main" id="{D5D72432-E798-4C49-966F-A4B3A33CE70D}"/>
              </a:ext>
            </a:extLst>
          </p:cNvPr>
          <p:cNvSpPr>
            <a:spLocks noChangeArrowheads="1"/>
          </p:cNvSpPr>
          <p:nvPr/>
        </p:nvSpPr>
        <p:spPr bwMode="auto">
          <a:xfrm>
            <a:off x="107504" y="1050826"/>
            <a:ext cx="57610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defRPr/>
            </a:pPr>
            <a:r>
              <a:rPr lang="it-IT" sz="1400" b="1" i="1" kern="0" dirty="0">
                <a:solidFill>
                  <a:srgbClr val="FFFFFF"/>
                </a:solidFill>
                <a:latin typeface="Verdana" panose="020B0604030504040204" pitchFamily="34" charset="0"/>
                <a:ea typeface="Verdana" panose="020B0604030504040204" pitchFamily="34" charset="0"/>
              </a:rPr>
              <a:t>Caratteristiche funzionali principali</a:t>
            </a:r>
          </a:p>
        </p:txBody>
      </p:sp>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i="1" kern="0" dirty="0" err="1">
                <a:solidFill>
                  <a:srgbClr val="EF7918"/>
                </a:solidFill>
                <a:latin typeface="Verdana" panose="020B0604030504040204" pitchFamily="34" charset="0"/>
                <a:ea typeface="Verdana" panose="020B0604030504040204" pitchFamily="34" charset="0"/>
              </a:rPr>
              <a:t>Overview</a:t>
            </a:r>
            <a:endParaRPr lang="it-IT" sz="1200" i="1" kern="0" dirty="0">
              <a:solidFill>
                <a:srgbClr val="EF7918"/>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187929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Workflow di servizio – </a:t>
            </a:r>
            <a:r>
              <a:rPr lang="it-IT" sz="1200" i="1" kern="0" dirty="0">
                <a:solidFill>
                  <a:srgbClr val="EF7918"/>
                </a:solidFill>
                <a:latin typeface="Verdana" panose="020B0604030504040204" pitchFamily="34" charset="0"/>
                <a:ea typeface="Verdana" panose="020B0604030504040204" pitchFamily="34" charset="0"/>
              </a:rPr>
              <a:t>Definizioni preliminari</a:t>
            </a:r>
          </a:p>
        </p:txBody>
      </p:sp>
      <p:sp>
        <p:nvSpPr>
          <p:cNvPr id="7" name="Rectangle 54">
            <a:extLst>
              <a:ext uri="{FF2B5EF4-FFF2-40B4-BE49-F238E27FC236}">
                <a16:creationId xmlns:a16="http://schemas.microsoft.com/office/drawing/2014/main" id="{4A130CE3-6E84-4D95-8F3D-B1A230F43361}"/>
              </a:ext>
            </a:extLst>
          </p:cNvPr>
          <p:cNvSpPr>
            <a:spLocks noChangeArrowheads="1"/>
          </p:cNvSpPr>
          <p:nvPr/>
        </p:nvSpPr>
        <p:spPr bwMode="auto">
          <a:xfrm>
            <a:off x="131763" y="5484813"/>
            <a:ext cx="8739186" cy="958850"/>
          </a:xfrm>
          <a:prstGeom prst="rect">
            <a:avLst/>
          </a:prstGeom>
          <a:solidFill>
            <a:srgbClr val="FFFFFF">
              <a:lumMod val="95000"/>
            </a:srgbClr>
          </a:solidFill>
          <a:ln w="25400" algn="ctr">
            <a:solidFill>
              <a:srgbClr val="808080"/>
            </a:solidFill>
            <a:miter lim="800000"/>
            <a:headEnd/>
            <a:tailEnd/>
          </a:ln>
        </p:spPr>
        <p:txBody>
          <a:bodyPr wrap="none" lIns="0" tIns="0" rIns="0" bIns="0" anchor="ctr"/>
          <a:lstStyle/>
          <a:p>
            <a:pPr eaLnBrk="1" fontAlgn="auto" hangingPunct="1">
              <a:spcBef>
                <a:spcPct val="50000"/>
              </a:spcBef>
              <a:spcAft>
                <a:spcPts val="0"/>
              </a:spcAft>
              <a:defRPr/>
            </a:pPr>
            <a:endParaRPr lang="it-IT" sz="1200" kern="0">
              <a:solidFill>
                <a:srgbClr val="004785"/>
              </a:solidFill>
              <a:latin typeface="Verdana" panose="020B0604030504040204" pitchFamily="34" charset="0"/>
              <a:ea typeface="Verdana" panose="020B0604030504040204" pitchFamily="34" charset="0"/>
            </a:endParaRPr>
          </a:p>
        </p:txBody>
      </p:sp>
      <p:sp>
        <p:nvSpPr>
          <p:cNvPr id="8" name="Rectangle 54">
            <a:extLst>
              <a:ext uri="{FF2B5EF4-FFF2-40B4-BE49-F238E27FC236}">
                <a16:creationId xmlns:a16="http://schemas.microsoft.com/office/drawing/2014/main" id="{2C2F6FBE-80AA-49B5-95EC-0B2A299568F0}"/>
              </a:ext>
            </a:extLst>
          </p:cNvPr>
          <p:cNvSpPr>
            <a:spLocks noChangeArrowheads="1"/>
          </p:cNvSpPr>
          <p:nvPr/>
        </p:nvSpPr>
        <p:spPr bwMode="auto">
          <a:xfrm>
            <a:off x="131763" y="4156075"/>
            <a:ext cx="8739186" cy="958850"/>
          </a:xfrm>
          <a:prstGeom prst="rect">
            <a:avLst/>
          </a:prstGeom>
          <a:solidFill>
            <a:srgbClr val="FFFFFF">
              <a:lumMod val="95000"/>
            </a:srgbClr>
          </a:solidFill>
          <a:ln w="25400" algn="ctr">
            <a:solidFill>
              <a:srgbClr val="808080"/>
            </a:solidFill>
            <a:miter lim="800000"/>
            <a:headEnd/>
            <a:tailEnd/>
          </a:ln>
        </p:spPr>
        <p:txBody>
          <a:bodyPr wrap="none" lIns="0" tIns="0" rIns="0" bIns="0" anchor="ctr"/>
          <a:lstStyle/>
          <a:p>
            <a:pPr eaLnBrk="1" fontAlgn="auto" hangingPunct="1">
              <a:spcBef>
                <a:spcPct val="50000"/>
              </a:spcBef>
              <a:spcAft>
                <a:spcPts val="0"/>
              </a:spcAft>
              <a:defRPr/>
            </a:pPr>
            <a:endParaRPr lang="it-IT" sz="1200" kern="0">
              <a:solidFill>
                <a:srgbClr val="004785"/>
              </a:solidFill>
              <a:latin typeface="Verdana" panose="020B0604030504040204" pitchFamily="34" charset="0"/>
              <a:ea typeface="Verdana" panose="020B0604030504040204" pitchFamily="34" charset="0"/>
            </a:endParaRPr>
          </a:p>
        </p:txBody>
      </p:sp>
      <p:sp>
        <p:nvSpPr>
          <p:cNvPr id="9" name="Rectangle 54">
            <a:extLst>
              <a:ext uri="{FF2B5EF4-FFF2-40B4-BE49-F238E27FC236}">
                <a16:creationId xmlns:a16="http://schemas.microsoft.com/office/drawing/2014/main" id="{043B1CF3-9B0C-4A95-A875-B9DB81365B8A}"/>
              </a:ext>
            </a:extLst>
          </p:cNvPr>
          <p:cNvSpPr>
            <a:spLocks noChangeArrowheads="1"/>
          </p:cNvSpPr>
          <p:nvPr/>
        </p:nvSpPr>
        <p:spPr bwMode="auto">
          <a:xfrm>
            <a:off x="131763" y="1313657"/>
            <a:ext cx="8739186" cy="2439193"/>
          </a:xfrm>
          <a:prstGeom prst="rect">
            <a:avLst/>
          </a:prstGeom>
          <a:solidFill>
            <a:srgbClr val="FFFFFF">
              <a:lumMod val="95000"/>
            </a:srgbClr>
          </a:solidFill>
          <a:ln w="25400" algn="ctr">
            <a:solidFill>
              <a:srgbClr val="808080"/>
            </a:solidFill>
            <a:miter lim="800000"/>
            <a:headEnd/>
            <a:tailEnd/>
          </a:ln>
        </p:spPr>
        <p:txBody>
          <a:bodyPr wrap="none" lIns="0" tIns="0" rIns="0" bIns="0" anchor="ctr"/>
          <a:lstStyle/>
          <a:p>
            <a:pPr eaLnBrk="1" fontAlgn="auto" hangingPunct="1">
              <a:spcBef>
                <a:spcPct val="50000"/>
              </a:spcBef>
              <a:spcAft>
                <a:spcPts val="0"/>
              </a:spcAft>
              <a:defRPr/>
            </a:pPr>
            <a:endParaRPr lang="it-IT" sz="1200" kern="0">
              <a:solidFill>
                <a:srgbClr val="4D4D4C"/>
              </a:solidFill>
              <a:latin typeface="Verdana" panose="020B0604030504040204" pitchFamily="34" charset="0"/>
              <a:ea typeface="Verdana" panose="020B0604030504040204" pitchFamily="34" charset="0"/>
            </a:endParaRPr>
          </a:p>
        </p:txBody>
      </p:sp>
      <p:sp>
        <p:nvSpPr>
          <p:cNvPr id="10" name="Rectangle 4">
            <a:extLst>
              <a:ext uri="{FF2B5EF4-FFF2-40B4-BE49-F238E27FC236}">
                <a16:creationId xmlns:a16="http://schemas.microsoft.com/office/drawing/2014/main" id="{C047D101-9FEB-4F4E-B5CD-84A45AAA49A6}"/>
              </a:ext>
            </a:extLst>
          </p:cNvPr>
          <p:cNvSpPr>
            <a:spLocks noChangeArrowheads="1"/>
          </p:cNvSpPr>
          <p:nvPr/>
        </p:nvSpPr>
        <p:spPr bwMode="auto">
          <a:xfrm>
            <a:off x="273051" y="1700808"/>
            <a:ext cx="8331398" cy="1975926"/>
          </a:xfrm>
          <a:prstGeom prst="rect">
            <a:avLst/>
          </a:prstGeom>
          <a:noFill/>
          <a:ln w="12700" algn="ctr">
            <a:noFill/>
            <a:miter lim="800000"/>
            <a:headEnd/>
            <a:tailEnd/>
          </a:ln>
          <a:effectLst>
            <a:prstShdw prst="shdw18" dist="17961" dir="13500000">
              <a:srgbClr val="FFFFFF">
                <a:gamma/>
                <a:shade val="60000"/>
                <a:invGamma/>
              </a:srgbClr>
            </a:prstShdw>
          </a:effectLst>
        </p:spPr>
        <p:txBody>
          <a:bodyPr wrap="square" lIns="0" tIns="0" rIns="0" bIns="0" anchor="ctr">
            <a:spAutoFit/>
          </a:bodyPr>
          <a:lstStyle/>
          <a:p>
            <a:pPr eaLnBrk="1" fontAlgn="auto" hangingPunct="1">
              <a:lnSpc>
                <a:spcPct val="80000"/>
              </a:lnSpc>
              <a:spcBef>
                <a:spcPct val="50000"/>
              </a:spcBef>
              <a:spcAft>
                <a:spcPts val="0"/>
              </a:spcAft>
              <a:tabLst>
                <a:tab pos="257175" algn="l"/>
              </a:tabLst>
              <a:defRPr/>
            </a:pPr>
            <a:r>
              <a:rPr lang="it-IT" sz="1200" kern="0" dirty="0">
                <a:solidFill>
                  <a:srgbClr val="4D4D4C"/>
                </a:solidFill>
                <a:latin typeface="Verdana" panose="020B0604030504040204" pitchFamily="34" charset="0"/>
                <a:ea typeface="Verdana" panose="020B0604030504040204" pitchFamily="34" charset="0"/>
              </a:rPr>
              <a:t>Rappresenta il messaggio XML veicolato sulla rete CBI</a:t>
            </a:r>
          </a:p>
          <a:p>
            <a:pPr eaLnBrk="1" fontAlgn="auto" hangingPunct="1">
              <a:lnSpc>
                <a:spcPct val="80000"/>
              </a:lnSpc>
              <a:spcBef>
                <a:spcPct val="50000"/>
              </a:spcBef>
              <a:spcAft>
                <a:spcPts val="0"/>
              </a:spcAft>
              <a:tabLst>
                <a:tab pos="257175" algn="l"/>
              </a:tabLst>
              <a:defRPr/>
            </a:pPr>
            <a:r>
              <a:rPr lang="it-IT" sz="1200" kern="0" dirty="0">
                <a:solidFill>
                  <a:srgbClr val="4D4D4C"/>
                </a:solidFill>
                <a:latin typeface="Verdana" panose="020B0604030504040204" pitchFamily="34" charset="0"/>
                <a:ea typeface="Verdana" panose="020B0604030504040204" pitchFamily="34" charset="0"/>
              </a:rPr>
              <a:t>Ogni messaggio di richiesta servizio risulta omogeneo per:</a:t>
            </a:r>
          </a:p>
          <a:p>
            <a:pPr marL="0" lvl="1" indent="-277813" eaLnBrk="1" fontAlgn="auto" hangingPunct="1">
              <a:lnSpc>
                <a:spcPct val="8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mittente “logico” (Banca Mittente);</a:t>
            </a:r>
          </a:p>
          <a:p>
            <a:pPr marL="0" lvl="1" indent="-277813" eaLnBrk="1" fontAlgn="auto" hangingPunct="1">
              <a:lnSpc>
                <a:spcPct val="8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destinatario “logico” (Banca Ricevente);</a:t>
            </a:r>
          </a:p>
          <a:p>
            <a:pPr marL="0" lvl="1" indent="-277813" eaLnBrk="1" fontAlgn="auto" hangingPunct="1">
              <a:lnSpc>
                <a:spcPct val="8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soggetto di riferimento del destinatario “logico” (es. STD, GPA);</a:t>
            </a:r>
          </a:p>
          <a:p>
            <a:pPr marL="0" lvl="1" indent="-277813" eaLnBrk="1" fontAlgn="auto" hangingPunct="1">
              <a:lnSpc>
                <a:spcPct val="8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indirizzo di Rete Logica del soggetto di riferimento;</a:t>
            </a:r>
          </a:p>
          <a:p>
            <a:pPr marL="0" lvl="1" indent="-277813" eaLnBrk="1" fontAlgn="auto" hangingPunct="1">
              <a:lnSpc>
                <a:spcPct val="8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tipologia di entità logiche veicolate (</a:t>
            </a:r>
            <a:r>
              <a:rPr lang="it-IT" sz="1200" i="1" kern="0" dirty="0">
                <a:solidFill>
                  <a:srgbClr val="4D4D4C"/>
                </a:solidFill>
                <a:latin typeface="Verdana" panose="020B0604030504040204" pitchFamily="34" charset="0"/>
                <a:ea typeface="Verdana" panose="020B0604030504040204" pitchFamily="34" charset="0"/>
              </a:rPr>
              <a:t>cfr. definizioni seguenti</a:t>
            </a:r>
            <a:r>
              <a:rPr lang="it-IT" sz="1200" kern="0" dirty="0">
                <a:solidFill>
                  <a:srgbClr val="4D4D4C"/>
                </a:solidFill>
                <a:latin typeface="Verdana" panose="020B0604030504040204" pitchFamily="34" charset="0"/>
                <a:ea typeface="Verdana" panose="020B0604030504040204" pitchFamily="34" charset="0"/>
              </a:rPr>
              <a:t>)</a:t>
            </a:r>
          </a:p>
          <a:p>
            <a:pPr eaLnBrk="1" fontAlgn="auto" hangingPunct="1">
              <a:lnSpc>
                <a:spcPct val="80000"/>
              </a:lnSpc>
              <a:spcBef>
                <a:spcPct val="50000"/>
              </a:spcBef>
              <a:spcAft>
                <a:spcPts val="0"/>
              </a:spcAft>
              <a:tabLst>
                <a:tab pos="257175" algn="l"/>
              </a:tabLst>
              <a:defRPr/>
            </a:pPr>
            <a:r>
              <a:rPr lang="it-IT" sz="1200" kern="0" dirty="0">
                <a:solidFill>
                  <a:srgbClr val="4D4D4C"/>
                </a:solidFill>
                <a:latin typeface="Verdana" panose="020B0604030504040204" pitchFamily="34" charset="0"/>
                <a:ea typeface="Verdana" panose="020B0604030504040204" pitchFamily="34" charset="0"/>
              </a:rPr>
              <a:t>Ogni richiesta di servizio sarà veicolata in modalità </a:t>
            </a:r>
            <a:r>
              <a:rPr lang="it-IT" sz="1200" kern="0" dirty="0" err="1">
                <a:solidFill>
                  <a:srgbClr val="4D4D4C"/>
                </a:solidFill>
                <a:latin typeface="Verdana" panose="020B0604030504040204" pitchFamily="34" charset="0"/>
                <a:ea typeface="Verdana" panose="020B0604030504040204" pitchFamily="34" charset="0"/>
              </a:rPr>
              <a:t>file+messaggio</a:t>
            </a:r>
            <a:r>
              <a:rPr lang="it-IT" sz="1200" kern="0" dirty="0">
                <a:solidFill>
                  <a:srgbClr val="4D4D4C"/>
                </a:solidFill>
                <a:latin typeface="Verdana" panose="020B0604030504040204" pitchFamily="34" charset="0"/>
                <a:ea typeface="Verdana" panose="020B0604030504040204" pitchFamily="34" charset="0"/>
              </a:rPr>
              <a:t> qualora la dimensione della stessa superi 1MB</a:t>
            </a:r>
          </a:p>
        </p:txBody>
      </p:sp>
      <p:sp>
        <p:nvSpPr>
          <p:cNvPr id="11" name="Text Box 5">
            <a:extLst>
              <a:ext uri="{FF2B5EF4-FFF2-40B4-BE49-F238E27FC236}">
                <a16:creationId xmlns:a16="http://schemas.microsoft.com/office/drawing/2014/main" id="{E61A37A2-45CF-4EC6-A941-6122EB070077}"/>
              </a:ext>
            </a:extLst>
          </p:cNvPr>
          <p:cNvSpPr txBox="1">
            <a:spLocks noChangeArrowheads="1"/>
          </p:cNvSpPr>
          <p:nvPr/>
        </p:nvSpPr>
        <p:spPr bwMode="auto">
          <a:xfrm>
            <a:off x="309564" y="4419600"/>
            <a:ext cx="8561386" cy="553998"/>
          </a:xfrm>
          <a:prstGeom prst="rect">
            <a:avLst/>
          </a:prstGeom>
          <a:noFill/>
          <a:ln w="12700" algn="ctr">
            <a:noFill/>
            <a:miter lim="800000"/>
            <a:headEnd/>
            <a:tailEnd/>
          </a:ln>
          <a:effectLst>
            <a:prstShdw prst="shdw18" dist="17961" dir="13500000">
              <a:srgbClr val="FFFFFF">
                <a:gamma/>
                <a:shade val="60000"/>
                <a:invGamma/>
              </a:srgbClr>
            </a:prstShdw>
          </a:effectLst>
        </p:spPr>
        <p:txBody>
          <a:bodyPr wrap="square" lIns="0" tIns="0" rIns="0" bIns="0">
            <a:spAutoFit/>
          </a:bodyPr>
          <a:lstStyle/>
          <a:p>
            <a:pPr eaLnBrk="1" fontAlgn="auto" hangingPunct="1">
              <a:spcBef>
                <a:spcPct val="50000"/>
              </a:spcBef>
              <a:spcAft>
                <a:spcPts val="0"/>
              </a:spcAft>
              <a:defRPr/>
            </a:pPr>
            <a:r>
              <a:rPr lang="it-IT" sz="1200" kern="0" dirty="0">
                <a:solidFill>
                  <a:srgbClr val="4D4D4C"/>
                </a:solidFill>
                <a:latin typeface="Verdana" panose="020B0604030504040204" pitchFamily="34" charset="0"/>
                <a:ea typeface="Verdana" panose="020B0604030504040204" pitchFamily="34" charset="0"/>
              </a:rPr>
              <a:t>Rappresenta l’entità logica di base tramite la quale l’ordinante richiede alla Banca Passiva, tramite la propria Banca Proponente, il pagamento di una distinta. Ogni richiesta di pagamento contiene solo una distinta la quale a sua volta è composta da più disposizioni di accredito</a:t>
            </a:r>
          </a:p>
        </p:txBody>
      </p:sp>
      <p:sp>
        <p:nvSpPr>
          <p:cNvPr id="12" name="Text Box 6">
            <a:extLst>
              <a:ext uri="{FF2B5EF4-FFF2-40B4-BE49-F238E27FC236}">
                <a16:creationId xmlns:a16="http://schemas.microsoft.com/office/drawing/2014/main" id="{F4C37E8C-5292-45DC-AE39-B81178C86CEA}"/>
              </a:ext>
            </a:extLst>
          </p:cNvPr>
          <p:cNvSpPr txBox="1">
            <a:spLocks noChangeArrowheads="1"/>
          </p:cNvSpPr>
          <p:nvPr/>
        </p:nvSpPr>
        <p:spPr bwMode="auto">
          <a:xfrm>
            <a:off x="273050" y="5799138"/>
            <a:ext cx="8597899" cy="369332"/>
          </a:xfrm>
          <a:prstGeom prst="rect">
            <a:avLst/>
          </a:prstGeom>
          <a:noFill/>
          <a:ln w="12700" algn="ctr">
            <a:noFill/>
            <a:miter lim="800000"/>
            <a:headEnd/>
            <a:tailEnd/>
          </a:ln>
          <a:effectLst>
            <a:prstShdw prst="shdw18" dist="17961" dir="13500000">
              <a:srgbClr val="FFFFFF">
                <a:gamma/>
                <a:shade val="60000"/>
                <a:invGamma/>
              </a:srgbClr>
            </a:prstShdw>
          </a:effectLst>
        </p:spPr>
        <p:txBody>
          <a:bodyPr wrap="square" lIns="0" tIns="0" rIns="0" bIns="0">
            <a:spAutoFit/>
          </a:bodyPr>
          <a:lstStyle/>
          <a:p>
            <a:pPr eaLnBrk="1" fontAlgn="auto" hangingPunct="1">
              <a:spcBef>
                <a:spcPct val="50000"/>
              </a:spcBef>
              <a:spcAft>
                <a:spcPts val="0"/>
              </a:spcAft>
              <a:defRPr/>
            </a:pPr>
            <a:r>
              <a:rPr lang="it-IT" sz="1200" kern="0" dirty="0">
                <a:solidFill>
                  <a:srgbClr val="4D4D4C"/>
                </a:solidFill>
                <a:latin typeface="Verdana" panose="020B0604030504040204" pitchFamily="34" charset="0"/>
                <a:ea typeface="Verdana" panose="020B0604030504040204" pitchFamily="34" charset="0"/>
              </a:rPr>
              <a:t>Rappresenta l’entità logica di base tramite la quale la Banca Passiva fornisce alla  Banca Proponente il risultato dei controlli applicati sulle richieste di pagamento ricevute (ciascuna richiesta contiene una sola distinta)</a:t>
            </a:r>
          </a:p>
        </p:txBody>
      </p:sp>
      <p:sp>
        <p:nvSpPr>
          <p:cNvPr id="13" name="Rectangle 3">
            <a:extLst>
              <a:ext uri="{FF2B5EF4-FFF2-40B4-BE49-F238E27FC236}">
                <a16:creationId xmlns:a16="http://schemas.microsoft.com/office/drawing/2014/main" id="{99848710-4763-4B01-8CE8-C97179B04973}"/>
              </a:ext>
            </a:extLst>
          </p:cNvPr>
          <p:cNvSpPr>
            <a:spLocks noChangeArrowheads="1"/>
          </p:cNvSpPr>
          <p:nvPr/>
        </p:nvSpPr>
        <p:spPr bwMode="auto">
          <a:xfrm>
            <a:off x="273050" y="1194842"/>
            <a:ext cx="57610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400" b="1" i="1" kern="0" dirty="0">
                <a:solidFill>
                  <a:srgbClr val="FFFFFF"/>
                </a:solidFill>
                <a:latin typeface="Verdana" panose="020B0604030504040204" pitchFamily="34" charset="0"/>
                <a:ea typeface="Verdana" panose="020B0604030504040204" pitchFamily="34" charset="0"/>
              </a:rPr>
              <a:t>Messaggio fisico di richiesta servizio (richiesta servizio)</a:t>
            </a:r>
          </a:p>
        </p:txBody>
      </p:sp>
      <p:sp>
        <p:nvSpPr>
          <p:cNvPr id="14" name="Rectangle 3">
            <a:extLst>
              <a:ext uri="{FF2B5EF4-FFF2-40B4-BE49-F238E27FC236}">
                <a16:creationId xmlns:a16="http://schemas.microsoft.com/office/drawing/2014/main" id="{A870D9F3-D85B-43F7-8BF6-C83E7F159DA9}"/>
              </a:ext>
            </a:extLst>
          </p:cNvPr>
          <p:cNvSpPr>
            <a:spLocks noChangeArrowheads="1"/>
          </p:cNvSpPr>
          <p:nvPr/>
        </p:nvSpPr>
        <p:spPr bwMode="auto">
          <a:xfrm>
            <a:off x="273050" y="3968750"/>
            <a:ext cx="6659563"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400" b="1" i="1" kern="0" dirty="0">
                <a:solidFill>
                  <a:srgbClr val="FFFFFF"/>
                </a:solidFill>
                <a:latin typeface="Verdana" panose="020B0604030504040204" pitchFamily="34" charset="0"/>
                <a:ea typeface="Verdana" panose="020B0604030504040204" pitchFamily="34" charset="0"/>
              </a:rPr>
              <a:t>Messaggio logico di richiesta pagamento (richiesta pagamento)</a:t>
            </a:r>
          </a:p>
        </p:txBody>
      </p:sp>
      <p:sp>
        <p:nvSpPr>
          <p:cNvPr id="15" name="Rectangle 3">
            <a:extLst>
              <a:ext uri="{FF2B5EF4-FFF2-40B4-BE49-F238E27FC236}">
                <a16:creationId xmlns:a16="http://schemas.microsoft.com/office/drawing/2014/main" id="{2DB0F213-A7E6-4D07-B75B-C477EF3765FC}"/>
              </a:ext>
            </a:extLst>
          </p:cNvPr>
          <p:cNvSpPr>
            <a:spLocks noChangeArrowheads="1"/>
          </p:cNvSpPr>
          <p:nvPr/>
        </p:nvSpPr>
        <p:spPr bwMode="auto">
          <a:xfrm>
            <a:off x="266700" y="5303838"/>
            <a:ext cx="6665913"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400" b="1" i="1" kern="0" dirty="0">
                <a:solidFill>
                  <a:srgbClr val="FFFFFF"/>
                </a:solidFill>
                <a:latin typeface="Verdana" panose="020B0604030504040204" pitchFamily="34" charset="0"/>
                <a:ea typeface="Verdana" panose="020B0604030504040204" pitchFamily="34" charset="0"/>
              </a:rPr>
              <a:t>Messaggio logico di stato avanzamento (stato avanzamento)</a:t>
            </a:r>
          </a:p>
        </p:txBody>
      </p:sp>
    </p:spTree>
    <p:extLst>
      <p:ext uri="{BB962C8B-B14F-4D97-AF65-F5344CB8AC3E}">
        <p14:creationId xmlns:p14="http://schemas.microsoft.com/office/powerpoint/2010/main" val="4170649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Definizione dei livelli di controllo – </a:t>
            </a:r>
            <a:r>
              <a:rPr lang="it-IT" sz="1200" i="1" kern="0" dirty="0" err="1">
                <a:solidFill>
                  <a:srgbClr val="EF7918"/>
                </a:solidFill>
                <a:latin typeface="Verdana" panose="020B0604030504040204" pitchFamily="34" charset="0"/>
                <a:ea typeface="Verdana" panose="020B0604030504040204" pitchFamily="34" charset="0"/>
              </a:rPr>
              <a:t>Overview</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16" name="Rectangle 84">
            <a:extLst>
              <a:ext uri="{FF2B5EF4-FFF2-40B4-BE49-F238E27FC236}">
                <a16:creationId xmlns:a16="http://schemas.microsoft.com/office/drawing/2014/main" id="{196349CC-93CA-49D3-9E39-5D76EE95DD0C}"/>
              </a:ext>
            </a:extLst>
          </p:cNvPr>
          <p:cNvSpPr>
            <a:spLocks noChangeArrowheads="1"/>
          </p:cNvSpPr>
          <p:nvPr/>
        </p:nvSpPr>
        <p:spPr bwMode="auto">
          <a:xfrm>
            <a:off x="2387600" y="1898650"/>
            <a:ext cx="5130800" cy="3960813"/>
          </a:xfrm>
          <a:prstGeom prst="rect">
            <a:avLst/>
          </a:prstGeom>
          <a:solidFill>
            <a:srgbClr val="D9D9D9"/>
          </a:solidFill>
          <a:ln w="12700" algn="ctr">
            <a:solidFill>
              <a:srgbClr val="004785"/>
            </a:solidFill>
            <a:round/>
            <a:headEnd/>
            <a:tailEnd/>
          </a:ln>
        </p:spPr>
        <p:txBody>
          <a:bodyPr lIns="0" tIns="0" rIns="0" bIns="0" anchor="ctr"/>
          <a:lstStyle/>
          <a:p>
            <a:pPr eaLnBrk="1" fontAlgn="auto" hangingPunct="1">
              <a:spcBef>
                <a:spcPct val="50000"/>
              </a:spcBef>
              <a:spcAft>
                <a:spcPts val="0"/>
              </a:spcAft>
              <a:defRPr/>
            </a:pPr>
            <a:endParaRPr lang="it-IT" sz="1400" kern="0">
              <a:solidFill>
                <a:srgbClr val="004785"/>
              </a:solidFill>
              <a:latin typeface="Arial" charset="0"/>
              <a:cs typeface="+mn-cs"/>
            </a:endParaRPr>
          </a:p>
        </p:txBody>
      </p:sp>
      <p:sp>
        <p:nvSpPr>
          <p:cNvPr id="17" name="Rectangle 3">
            <a:extLst>
              <a:ext uri="{FF2B5EF4-FFF2-40B4-BE49-F238E27FC236}">
                <a16:creationId xmlns:a16="http://schemas.microsoft.com/office/drawing/2014/main" id="{DCEA9796-FD98-4C71-8C64-16063B06D43E}"/>
              </a:ext>
            </a:extLst>
          </p:cNvPr>
          <p:cNvSpPr>
            <a:spLocks noChangeArrowheads="1"/>
          </p:cNvSpPr>
          <p:nvPr/>
        </p:nvSpPr>
        <p:spPr bwMode="auto">
          <a:xfrm>
            <a:off x="611560" y="998538"/>
            <a:ext cx="7992888" cy="674687"/>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400" b="1" kern="0" dirty="0">
                <a:solidFill>
                  <a:srgbClr val="FFFFFF"/>
                </a:solidFill>
                <a:latin typeface="Verdana" panose="020B0604030504040204" pitchFamily="34" charset="0"/>
                <a:ea typeface="Verdana" panose="020B0604030504040204" pitchFamily="34" charset="0"/>
              </a:rPr>
              <a:t>Al fine di definire in modo preciso i controlli da effettuare alla ricezione di una richiesta di servizio, sono stati definiti i tre livelli di controllo di seguito riportati:</a:t>
            </a:r>
          </a:p>
        </p:txBody>
      </p:sp>
      <p:sp>
        <p:nvSpPr>
          <p:cNvPr id="18" name="Rectangle 3">
            <a:extLst>
              <a:ext uri="{FF2B5EF4-FFF2-40B4-BE49-F238E27FC236}">
                <a16:creationId xmlns:a16="http://schemas.microsoft.com/office/drawing/2014/main" id="{58A36E3F-CD22-4A27-809A-D7CFC768695C}"/>
              </a:ext>
            </a:extLst>
          </p:cNvPr>
          <p:cNvSpPr>
            <a:spLocks noChangeArrowheads="1"/>
          </p:cNvSpPr>
          <p:nvPr/>
        </p:nvSpPr>
        <p:spPr bwMode="auto">
          <a:xfrm>
            <a:off x="2600325" y="4818063"/>
            <a:ext cx="4705350" cy="719137"/>
          </a:xfrm>
          <a:prstGeom prst="rect">
            <a:avLst/>
          </a:prstGeom>
          <a:solidFill>
            <a:srgbClr val="4D4D4C"/>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defRPr/>
            </a:pPr>
            <a:r>
              <a:rPr lang="it-IT" sz="2000" b="1" kern="0">
                <a:solidFill>
                  <a:srgbClr val="FFFFFF"/>
                </a:solidFill>
                <a:latin typeface="Verdana" panose="020B0604030504040204" pitchFamily="34" charset="0"/>
                <a:ea typeface="Verdana" panose="020B0604030504040204" pitchFamily="34" charset="0"/>
              </a:rPr>
              <a:t>Livello 0: controlli formali (XSD)</a:t>
            </a:r>
          </a:p>
        </p:txBody>
      </p:sp>
      <p:sp>
        <p:nvSpPr>
          <p:cNvPr id="19" name="Rectangle 3">
            <a:extLst>
              <a:ext uri="{FF2B5EF4-FFF2-40B4-BE49-F238E27FC236}">
                <a16:creationId xmlns:a16="http://schemas.microsoft.com/office/drawing/2014/main" id="{4F9077B0-E532-455E-8926-A585FC9092E9}"/>
              </a:ext>
            </a:extLst>
          </p:cNvPr>
          <p:cNvSpPr>
            <a:spLocks noChangeArrowheads="1"/>
          </p:cNvSpPr>
          <p:nvPr/>
        </p:nvSpPr>
        <p:spPr bwMode="auto">
          <a:xfrm>
            <a:off x="2600325" y="2657475"/>
            <a:ext cx="4703763" cy="719138"/>
          </a:xfrm>
          <a:prstGeom prst="rect">
            <a:avLst/>
          </a:prstGeom>
          <a:solidFill>
            <a:srgbClr val="4D4D4C"/>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defRPr/>
            </a:pPr>
            <a:r>
              <a:rPr lang="it-IT" sz="2000" b="1" kern="0" dirty="0">
                <a:solidFill>
                  <a:srgbClr val="FFFFFF"/>
                </a:solidFill>
                <a:latin typeface="Verdana" panose="020B0604030504040204" pitchFamily="34" charset="0"/>
                <a:ea typeface="Verdana" panose="020B0604030504040204" pitchFamily="34" charset="0"/>
              </a:rPr>
              <a:t>Livello 2: controlli sostanziali</a:t>
            </a:r>
          </a:p>
        </p:txBody>
      </p:sp>
      <p:sp>
        <p:nvSpPr>
          <p:cNvPr id="20" name="Rectangle 3">
            <a:extLst>
              <a:ext uri="{FF2B5EF4-FFF2-40B4-BE49-F238E27FC236}">
                <a16:creationId xmlns:a16="http://schemas.microsoft.com/office/drawing/2014/main" id="{02C05B12-D877-4F79-A140-BADF44590740}"/>
              </a:ext>
            </a:extLst>
          </p:cNvPr>
          <p:cNvSpPr>
            <a:spLocks noChangeArrowheads="1"/>
          </p:cNvSpPr>
          <p:nvPr/>
        </p:nvSpPr>
        <p:spPr bwMode="auto">
          <a:xfrm>
            <a:off x="2600325" y="3736975"/>
            <a:ext cx="4703763" cy="719138"/>
          </a:xfrm>
          <a:prstGeom prst="rect">
            <a:avLst/>
          </a:prstGeom>
          <a:solidFill>
            <a:srgbClr val="4D4D4C"/>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defRPr/>
            </a:pPr>
            <a:r>
              <a:rPr lang="it-IT" sz="2000" b="1" kern="0" dirty="0">
                <a:solidFill>
                  <a:srgbClr val="FFFFFF"/>
                </a:solidFill>
                <a:latin typeface="Verdana" panose="020B0604030504040204" pitchFamily="34" charset="0"/>
                <a:ea typeface="Verdana" panose="020B0604030504040204" pitchFamily="34" charset="0"/>
              </a:rPr>
              <a:t>Livello 1: controlli applicativi</a:t>
            </a:r>
          </a:p>
        </p:txBody>
      </p:sp>
      <p:sp>
        <p:nvSpPr>
          <p:cNvPr id="23" name="AutoShape 10">
            <a:extLst>
              <a:ext uri="{FF2B5EF4-FFF2-40B4-BE49-F238E27FC236}">
                <a16:creationId xmlns:a16="http://schemas.microsoft.com/office/drawing/2014/main" id="{E4496473-E2D1-4962-AF28-DD1F624F1569}"/>
              </a:ext>
            </a:extLst>
          </p:cNvPr>
          <p:cNvSpPr>
            <a:spLocks noChangeArrowheads="1"/>
          </p:cNvSpPr>
          <p:nvPr/>
        </p:nvSpPr>
        <p:spPr bwMode="auto">
          <a:xfrm>
            <a:off x="4232275" y="5584825"/>
            <a:ext cx="990600" cy="809625"/>
          </a:xfrm>
          <a:custGeom>
            <a:avLst/>
            <a:gdLst>
              <a:gd name="T0" fmla="*/ 32450909 w 21600"/>
              <a:gd name="T1" fmla="*/ 0 h 21600"/>
              <a:gd name="T2" fmla="*/ 19469693 w 21600"/>
              <a:gd name="T3" fmla="*/ 10115627 h 21600"/>
              <a:gd name="T4" fmla="*/ 0 w 21600"/>
              <a:gd name="T5" fmla="*/ 25290474 h 21600"/>
              <a:gd name="T6" fmla="*/ 19469693 w 21600"/>
              <a:gd name="T7" fmla="*/ 30346882 h 21600"/>
              <a:gd name="T8" fmla="*/ 38939431 w 21600"/>
              <a:gd name="T9" fmla="*/ 21074239 h 21600"/>
              <a:gd name="T10" fmla="*/ 45430017 w 21600"/>
              <a:gd name="T11" fmla="*/ 1011562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24" name="Rectangle 11">
            <a:extLst>
              <a:ext uri="{FF2B5EF4-FFF2-40B4-BE49-F238E27FC236}">
                <a16:creationId xmlns:a16="http://schemas.microsoft.com/office/drawing/2014/main" id="{8D924B36-5D53-4196-BF3D-AB07C0BD44F2}"/>
              </a:ext>
            </a:extLst>
          </p:cNvPr>
          <p:cNvSpPr>
            <a:spLocks noChangeArrowheads="1"/>
          </p:cNvSpPr>
          <p:nvPr/>
        </p:nvSpPr>
        <p:spPr bwMode="auto">
          <a:xfrm>
            <a:off x="1892300" y="6124575"/>
            <a:ext cx="2370138" cy="269875"/>
          </a:xfrm>
          <a:prstGeom prst="rect">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r>
              <a:rPr lang="it-IT" sz="1200" dirty="0">
                <a:solidFill>
                  <a:srgbClr val="4D4D4C"/>
                </a:solidFill>
                <a:latin typeface="Verdana" panose="020B0604030504040204" pitchFamily="34" charset="0"/>
                <a:ea typeface="Verdana" panose="020B0604030504040204" pitchFamily="34" charset="0"/>
              </a:rPr>
              <a:t>Ricezione richiesta di servizio</a:t>
            </a:r>
          </a:p>
        </p:txBody>
      </p:sp>
      <p:sp>
        <p:nvSpPr>
          <p:cNvPr id="25" name="AutoShape 12">
            <a:extLst>
              <a:ext uri="{FF2B5EF4-FFF2-40B4-BE49-F238E27FC236}">
                <a16:creationId xmlns:a16="http://schemas.microsoft.com/office/drawing/2014/main" id="{9BAB0366-37FF-4A08-8B3A-BD4DFB8E7929}"/>
              </a:ext>
            </a:extLst>
          </p:cNvPr>
          <p:cNvSpPr>
            <a:spLocks noChangeArrowheads="1"/>
          </p:cNvSpPr>
          <p:nvPr/>
        </p:nvSpPr>
        <p:spPr bwMode="auto">
          <a:xfrm>
            <a:off x="1443038" y="6038850"/>
            <a:ext cx="360362" cy="450850"/>
          </a:xfrm>
          <a:prstGeom prst="rightArrow">
            <a:avLst>
              <a:gd name="adj1" fmla="val 50000"/>
              <a:gd name="adj2" fmla="val 25000"/>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26" name="Text Box 94">
            <a:extLst>
              <a:ext uri="{FF2B5EF4-FFF2-40B4-BE49-F238E27FC236}">
                <a16:creationId xmlns:a16="http://schemas.microsoft.com/office/drawing/2014/main" id="{0D48A675-B52D-447B-94D9-66A4897AFA6E}"/>
              </a:ext>
            </a:extLst>
          </p:cNvPr>
          <p:cNvSpPr txBox="1">
            <a:spLocks noChangeArrowheads="1"/>
          </p:cNvSpPr>
          <p:nvPr/>
        </p:nvSpPr>
        <p:spPr bwMode="auto">
          <a:xfrm>
            <a:off x="2973388" y="2074863"/>
            <a:ext cx="4366580" cy="246221"/>
          </a:xfrm>
          <a:prstGeom prst="rect">
            <a:avLst/>
          </a:prstGeom>
          <a:noFill/>
          <a:ln w="12700" algn="ctr">
            <a:noFill/>
            <a:miter lim="800000"/>
            <a:headEnd/>
            <a:tailEnd/>
          </a:ln>
          <a:effectLst>
            <a:prstShdw prst="shdw18" dist="17961" dir="13500000">
              <a:srgbClr val="FFFFFF">
                <a:gamma/>
                <a:shade val="60000"/>
                <a:invGamma/>
              </a:srgbClr>
            </a:prstShdw>
          </a:effectLst>
        </p:spPr>
        <p:txBody>
          <a:bodyPr wrap="none" lIns="0" tIns="0" rIns="0" bIns="0">
            <a:spAutoFit/>
          </a:bodyPr>
          <a:lstStyle/>
          <a:p>
            <a:pPr eaLnBrk="1" fontAlgn="auto" hangingPunct="1">
              <a:spcBef>
                <a:spcPct val="50000"/>
              </a:spcBef>
              <a:spcAft>
                <a:spcPts val="0"/>
              </a:spcAft>
              <a:defRPr/>
            </a:pPr>
            <a:r>
              <a:rPr lang="it-IT" sz="1600" b="1" kern="0" dirty="0">
                <a:solidFill>
                  <a:srgbClr val="EF7918"/>
                </a:solidFill>
                <a:latin typeface="Verdana" panose="020B0604030504040204" pitchFamily="34" charset="0"/>
                <a:ea typeface="Verdana" panose="020B0604030504040204" pitchFamily="34" charset="0"/>
              </a:rPr>
              <a:t>Step di controlli in carico al ricevente</a:t>
            </a:r>
            <a:r>
              <a:rPr lang="it-IT" sz="1200" kern="0" dirty="0">
                <a:solidFill>
                  <a:srgbClr val="EF7918"/>
                </a:solidFill>
                <a:latin typeface="Verdana" panose="020B0604030504040204" pitchFamily="34" charset="0"/>
                <a:ea typeface="Verdana" panose="020B0604030504040204" pitchFamily="34" charset="0"/>
              </a:rPr>
              <a:t> </a:t>
            </a:r>
          </a:p>
        </p:txBody>
      </p:sp>
      <p:sp>
        <p:nvSpPr>
          <p:cNvPr id="27" name="AutoShape 95">
            <a:extLst>
              <a:ext uri="{FF2B5EF4-FFF2-40B4-BE49-F238E27FC236}">
                <a16:creationId xmlns:a16="http://schemas.microsoft.com/office/drawing/2014/main" id="{7D18F732-B84B-4555-AA7E-8EE75395CBDF}"/>
              </a:ext>
            </a:extLst>
          </p:cNvPr>
          <p:cNvSpPr>
            <a:spLocks noChangeArrowheads="1"/>
          </p:cNvSpPr>
          <p:nvPr/>
        </p:nvSpPr>
        <p:spPr bwMode="auto">
          <a:xfrm rot="16200000">
            <a:off x="4718051" y="4284662"/>
            <a:ext cx="469900" cy="587375"/>
          </a:xfrm>
          <a:prstGeom prst="rightArrow">
            <a:avLst>
              <a:gd name="adj1" fmla="val 50000"/>
              <a:gd name="adj2" fmla="val 25000"/>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28" name="AutoShape 96">
            <a:extLst>
              <a:ext uri="{FF2B5EF4-FFF2-40B4-BE49-F238E27FC236}">
                <a16:creationId xmlns:a16="http://schemas.microsoft.com/office/drawing/2014/main" id="{976E711F-F905-4F8B-95D6-56C15161361A}"/>
              </a:ext>
            </a:extLst>
          </p:cNvPr>
          <p:cNvSpPr>
            <a:spLocks noChangeArrowheads="1"/>
          </p:cNvSpPr>
          <p:nvPr/>
        </p:nvSpPr>
        <p:spPr bwMode="auto">
          <a:xfrm rot="16200000">
            <a:off x="4718051" y="3203575"/>
            <a:ext cx="469900" cy="587375"/>
          </a:xfrm>
          <a:prstGeom prst="rightArrow">
            <a:avLst>
              <a:gd name="adj1" fmla="val 50000"/>
              <a:gd name="adj2" fmla="val 25000"/>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Tree>
    <p:extLst>
      <p:ext uri="{BB962C8B-B14F-4D97-AF65-F5344CB8AC3E}">
        <p14:creationId xmlns:p14="http://schemas.microsoft.com/office/powerpoint/2010/main" val="851525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Definizione dei livelli di controllo – </a:t>
            </a:r>
            <a:r>
              <a:rPr lang="it-IT" sz="1200" i="1" kern="0" dirty="0">
                <a:solidFill>
                  <a:srgbClr val="EF7918"/>
                </a:solidFill>
                <a:latin typeface="Verdana" panose="020B0604030504040204" pitchFamily="34" charset="0"/>
                <a:ea typeface="Verdana" panose="020B0604030504040204" pitchFamily="34" charset="0"/>
              </a:rPr>
              <a:t>livello 0</a:t>
            </a:r>
          </a:p>
        </p:txBody>
      </p:sp>
      <p:sp>
        <p:nvSpPr>
          <p:cNvPr id="15" name="Rectangle 54">
            <a:extLst>
              <a:ext uri="{FF2B5EF4-FFF2-40B4-BE49-F238E27FC236}">
                <a16:creationId xmlns:a16="http://schemas.microsoft.com/office/drawing/2014/main" id="{6B7F8ED1-E4DF-439E-8EE2-5F10B4D1D7C3}"/>
              </a:ext>
            </a:extLst>
          </p:cNvPr>
          <p:cNvSpPr>
            <a:spLocks noChangeArrowheads="1"/>
          </p:cNvSpPr>
          <p:nvPr/>
        </p:nvSpPr>
        <p:spPr bwMode="auto">
          <a:xfrm>
            <a:off x="131763" y="1474788"/>
            <a:ext cx="8688709" cy="2854325"/>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b="1" dirty="0">
              <a:solidFill>
                <a:srgbClr val="4D4D4C"/>
              </a:solidFill>
              <a:latin typeface="Verdana" panose="020B0604030504040204" pitchFamily="34" charset="0"/>
              <a:ea typeface="Verdana" panose="020B0604030504040204" pitchFamily="34" charset="0"/>
            </a:endParaRPr>
          </a:p>
        </p:txBody>
      </p:sp>
      <p:sp>
        <p:nvSpPr>
          <p:cNvPr id="29" name="Rectangle 44">
            <a:extLst>
              <a:ext uri="{FF2B5EF4-FFF2-40B4-BE49-F238E27FC236}">
                <a16:creationId xmlns:a16="http://schemas.microsoft.com/office/drawing/2014/main" id="{C7AE91B0-57A8-4D25-AA8A-48C8364AC1DC}"/>
              </a:ext>
            </a:extLst>
          </p:cNvPr>
          <p:cNvSpPr>
            <a:spLocks noChangeArrowheads="1"/>
          </p:cNvSpPr>
          <p:nvPr/>
        </p:nvSpPr>
        <p:spPr bwMode="auto">
          <a:xfrm>
            <a:off x="273050" y="2047431"/>
            <a:ext cx="8449387" cy="1864613"/>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eaLnBrk="1" hangingPunct="1">
              <a:lnSpc>
                <a:spcPct val="120000"/>
              </a:lnSpc>
              <a:spcBef>
                <a:spcPct val="50000"/>
              </a:spcBef>
              <a:tabLst>
                <a:tab pos="276225" algn="l"/>
              </a:tabLst>
              <a:defRPr/>
            </a:pPr>
            <a:r>
              <a:rPr lang="it-IT" sz="1600" dirty="0">
                <a:solidFill>
                  <a:srgbClr val="4D4D4C"/>
                </a:solidFill>
                <a:latin typeface="Verdana" panose="020B0604030504040204" pitchFamily="34" charset="0"/>
                <a:ea typeface="Verdana" panose="020B0604030504040204" pitchFamily="34" charset="0"/>
              </a:rPr>
              <a:t>Rientrano in questo livello tutti i controlli volti alla verifica che i dati veicolati rispettino il </a:t>
            </a:r>
            <a:r>
              <a:rPr lang="it-IT" sz="1600" u="sng" dirty="0">
                <a:solidFill>
                  <a:srgbClr val="4D4D4C"/>
                </a:solidFill>
                <a:latin typeface="Verdana" panose="020B0604030504040204" pitchFamily="34" charset="0"/>
                <a:ea typeface="Verdana" panose="020B0604030504040204" pitchFamily="34" charset="0"/>
              </a:rPr>
              <a:t>formalismo imposto dagli standard definiti o adottati dal CBI.</a:t>
            </a:r>
            <a:r>
              <a:rPr lang="it-IT" sz="1600" dirty="0">
                <a:solidFill>
                  <a:srgbClr val="4D4D4C"/>
                </a:solidFill>
                <a:latin typeface="Verdana" panose="020B0604030504040204" pitchFamily="34" charset="0"/>
                <a:ea typeface="Verdana" panose="020B0604030504040204" pitchFamily="34" charset="0"/>
              </a:rPr>
              <a:t> </a:t>
            </a:r>
          </a:p>
          <a:p>
            <a:pPr eaLnBrk="1" hangingPunct="1">
              <a:lnSpc>
                <a:spcPct val="120000"/>
              </a:lnSpc>
              <a:spcBef>
                <a:spcPct val="50000"/>
              </a:spcBef>
              <a:tabLst>
                <a:tab pos="276225" algn="l"/>
              </a:tabLst>
              <a:defRPr/>
            </a:pPr>
            <a:r>
              <a:rPr lang="it-IT" sz="1600" dirty="0">
                <a:solidFill>
                  <a:srgbClr val="4D4D4C"/>
                </a:solidFill>
                <a:latin typeface="Verdana" panose="020B0604030504040204" pitchFamily="34" charset="0"/>
                <a:ea typeface="Verdana" panose="020B0604030504040204" pitchFamily="34" charset="0"/>
              </a:rPr>
              <a:t>In considerazione del fatto che tutti i Nuovi Servizi CBI vengono erogati tramite messaggistica XML, per tali servizi l’insieme dei controlli formali coincide con l’insieme dei controlli di rispondenza dei messaggi scambiati ai corrispondenti schema XSD forniti dal CBI (controlli XSD)</a:t>
            </a:r>
          </a:p>
        </p:txBody>
      </p:sp>
      <p:sp>
        <p:nvSpPr>
          <p:cNvPr id="30" name="Rectangle 3">
            <a:extLst>
              <a:ext uri="{FF2B5EF4-FFF2-40B4-BE49-F238E27FC236}">
                <a16:creationId xmlns:a16="http://schemas.microsoft.com/office/drawing/2014/main" id="{FEBF5CD8-2F69-49F4-86E6-F64F8B67CD19}"/>
              </a:ext>
            </a:extLst>
          </p:cNvPr>
          <p:cNvSpPr>
            <a:spLocks noChangeArrowheads="1"/>
          </p:cNvSpPr>
          <p:nvPr/>
        </p:nvSpPr>
        <p:spPr bwMode="auto">
          <a:xfrm>
            <a:off x="246063" y="1306513"/>
            <a:ext cx="3446462"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a:solidFill>
                  <a:srgbClr val="FFFFFF"/>
                </a:solidFill>
                <a:latin typeface="Verdana" panose="020B0604030504040204" pitchFamily="34" charset="0"/>
                <a:ea typeface="Verdana" panose="020B0604030504040204" pitchFamily="34" charset="0"/>
              </a:rPr>
              <a:t>Livello 0: controlli formali</a:t>
            </a:r>
          </a:p>
        </p:txBody>
      </p:sp>
      <p:sp>
        <p:nvSpPr>
          <p:cNvPr id="31" name="AutoShape 35">
            <a:extLst>
              <a:ext uri="{FF2B5EF4-FFF2-40B4-BE49-F238E27FC236}">
                <a16:creationId xmlns:a16="http://schemas.microsoft.com/office/drawing/2014/main" id="{D2CCAC8E-99AB-4420-BFFE-F515FB27F55F}"/>
              </a:ext>
            </a:extLst>
          </p:cNvPr>
          <p:cNvSpPr>
            <a:spLocks noChangeArrowheads="1"/>
          </p:cNvSpPr>
          <p:nvPr/>
        </p:nvSpPr>
        <p:spPr bwMode="auto">
          <a:xfrm>
            <a:off x="4167187" y="4455761"/>
            <a:ext cx="809625" cy="360363"/>
          </a:xfrm>
          <a:prstGeom prst="downArrow">
            <a:avLst>
              <a:gd name="adj1" fmla="val 50000"/>
              <a:gd name="adj2" fmla="val 25000"/>
            </a:avLst>
          </a:prstGeom>
          <a:solidFill>
            <a:srgbClr val="FF9933"/>
          </a:solidFill>
          <a:ln w="9525" algn="ctr">
            <a:solidFill>
              <a:schemeClr val="tx1"/>
            </a:solidFill>
            <a:miter lim="800000"/>
            <a:headEnd/>
            <a:tailEnd/>
          </a:ln>
        </p:spPr>
        <p:txBody>
          <a:bodyPr wrap="none" anchor="ctr"/>
          <a:lstStyle/>
          <a:p>
            <a:pPr algn="ctr" eaLnBrk="1" hangingPunct="1">
              <a:defRPr/>
            </a:pPr>
            <a:endParaRPr lang="it-IT" sz="1100" b="1">
              <a:solidFill>
                <a:srgbClr val="004785"/>
              </a:solidFill>
              <a:latin typeface="Verdana" panose="020B0604030504040204" pitchFamily="34" charset="0"/>
              <a:ea typeface="Verdana" panose="020B0604030504040204" pitchFamily="34" charset="0"/>
            </a:endParaRPr>
          </a:p>
        </p:txBody>
      </p:sp>
      <p:sp>
        <p:nvSpPr>
          <p:cNvPr id="32" name="Rectangle 32">
            <a:extLst>
              <a:ext uri="{FF2B5EF4-FFF2-40B4-BE49-F238E27FC236}">
                <a16:creationId xmlns:a16="http://schemas.microsoft.com/office/drawing/2014/main" id="{517B0FF6-9111-4FCF-904B-9EF79C9B367E}"/>
              </a:ext>
            </a:extLst>
          </p:cNvPr>
          <p:cNvSpPr>
            <a:spLocks noChangeArrowheads="1"/>
          </p:cNvSpPr>
          <p:nvPr/>
        </p:nvSpPr>
        <p:spPr bwMode="auto">
          <a:xfrm>
            <a:off x="92075" y="4959350"/>
            <a:ext cx="8728397" cy="1465263"/>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endParaRPr lang="it-IT" sz="1600" b="1" kern="0">
              <a:solidFill>
                <a:srgbClr val="FFFFFF"/>
              </a:solidFill>
              <a:latin typeface="Verdana" panose="020B0604030504040204" pitchFamily="34" charset="0"/>
              <a:ea typeface="Verdana" panose="020B0604030504040204" pitchFamily="34" charset="0"/>
            </a:endParaRPr>
          </a:p>
        </p:txBody>
      </p:sp>
      <p:sp>
        <p:nvSpPr>
          <p:cNvPr id="33" name="Text Box 23">
            <a:extLst>
              <a:ext uri="{FF2B5EF4-FFF2-40B4-BE49-F238E27FC236}">
                <a16:creationId xmlns:a16="http://schemas.microsoft.com/office/drawing/2014/main" id="{04597AA5-DB9D-4B18-BD7F-7A1499DBA40B}"/>
              </a:ext>
            </a:extLst>
          </p:cNvPr>
          <p:cNvSpPr txBox="1">
            <a:spLocks noChangeArrowheads="1"/>
          </p:cNvSpPr>
          <p:nvPr/>
        </p:nvSpPr>
        <p:spPr bwMode="auto">
          <a:xfrm>
            <a:off x="361950" y="5214938"/>
            <a:ext cx="832361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800" b="1" dirty="0">
                <a:solidFill>
                  <a:srgbClr val="FFFFFF"/>
                </a:solidFill>
                <a:latin typeface="Verdana" panose="020B0604030504040204" pitchFamily="34" charset="0"/>
                <a:ea typeface="Verdana" panose="020B0604030504040204" pitchFamily="34" charset="0"/>
              </a:rPr>
              <a:t>Nel caso in cui i controlli di </a:t>
            </a:r>
            <a:r>
              <a:rPr lang="it-IT" sz="1800" b="1" dirty="0">
                <a:solidFill>
                  <a:srgbClr val="4D4D4C"/>
                </a:solidFill>
                <a:latin typeface="Verdana" panose="020B0604030504040204" pitchFamily="34" charset="0"/>
                <a:ea typeface="Verdana" panose="020B0604030504040204" pitchFamily="34" charset="0"/>
              </a:rPr>
              <a:t>livello 0</a:t>
            </a:r>
            <a:r>
              <a:rPr lang="it-IT" sz="1800" b="1" dirty="0">
                <a:solidFill>
                  <a:srgbClr val="FFFFFF"/>
                </a:solidFill>
                <a:latin typeface="Verdana" panose="020B0604030504040204" pitchFamily="34" charset="0"/>
                <a:ea typeface="Verdana" panose="020B0604030504040204" pitchFamily="34" charset="0"/>
              </a:rPr>
              <a:t> diano esito negativo, vengono scartate tutte le entità logiche presenti nella richiesta di servizio e si segnala l’errore tramite invio di un messaggio </a:t>
            </a:r>
            <a:r>
              <a:rPr lang="it-IT" sz="1800" b="1" dirty="0">
                <a:solidFill>
                  <a:srgbClr val="4D4D4C"/>
                </a:solidFill>
                <a:latin typeface="Verdana" panose="020B0604030504040204" pitchFamily="34" charset="0"/>
                <a:ea typeface="Verdana" panose="020B0604030504040204" pitchFamily="34" charset="0"/>
              </a:rPr>
              <a:t>General </a:t>
            </a:r>
            <a:r>
              <a:rPr lang="it-IT" sz="1800" b="1" dirty="0" err="1">
                <a:solidFill>
                  <a:srgbClr val="4D4D4C"/>
                </a:solidFill>
                <a:latin typeface="Verdana" panose="020B0604030504040204" pitchFamily="34" charset="0"/>
                <a:ea typeface="Verdana" panose="020B0604030504040204" pitchFamily="34" charset="0"/>
              </a:rPr>
              <a:t>Purpose</a:t>
            </a:r>
            <a:r>
              <a:rPr lang="it-IT" sz="1800" b="1" dirty="0">
                <a:solidFill>
                  <a:srgbClr val="4D4D4C"/>
                </a:solidFill>
                <a:latin typeface="Verdana" panose="020B0604030504040204" pitchFamily="34" charset="0"/>
                <a:ea typeface="Verdana" panose="020B0604030504040204" pitchFamily="34" charset="0"/>
              </a:rPr>
              <a:t> </a:t>
            </a:r>
            <a:r>
              <a:rPr lang="it-IT" sz="1800" b="1" dirty="0">
                <a:solidFill>
                  <a:srgbClr val="FFFFFF"/>
                </a:solidFill>
                <a:latin typeface="Verdana" panose="020B0604030504040204" pitchFamily="34" charset="0"/>
                <a:ea typeface="Verdana" panose="020B0604030504040204" pitchFamily="34" charset="0"/>
              </a:rPr>
              <a:t>con codice di errore </a:t>
            </a:r>
            <a:r>
              <a:rPr lang="it-IT" sz="1800" b="1" dirty="0">
                <a:solidFill>
                  <a:srgbClr val="4D4D4C"/>
                </a:solidFill>
                <a:latin typeface="Verdana" panose="020B0604030504040204" pitchFamily="34" charset="0"/>
                <a:ea typeface="Verdana" panose="020B0604030504040204" pitchFamily="34" charset="0"/>
              </a:rPr>
              <a:t>DG01</a:t>
            </a:r>
          </a:p>
        </p:txBody>
      </p:sp>
    </p:spTree>
    <p:extLst>
      <p:ext uri="{BB962C8B-B14F-4D97-AF65-F5344CB8AC3E}">
        <p14:creationId xmlns:p14="http://schemas.microsoft.com/office/powerpoint/2010/main" val="3520891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Definizione dei livelli di controllo – </a:t>
            </a:r>
            <a:r>
              <a:rPr lang="it-IT" sz="1200" i="1" kern="0" dirty="0">
                <a:solidFill>
                  <a:srgbClr val="EF7918"/>
                </a:solidFill>
                <a:latin typeface="Verdana" panose="020B0604030504040204" pitchFamily="34" charset="0"/>
                <a:ea typeface="Verdana" panose="020B0604030504040204" pitchFamily="34" charset="0"/>
              </a:rPr>
              <a:t>livello 1</a:t>
            </a:r>
          </a:p>
        </p:txBody>
      </p:sp>
      <p:sp>
        <p:nvSpPr>
          <p:cNvPr id="10" name="Rectangle 54">
            <a:extLst>
              <a:ext uri="{FF2B5EF4-FFF2-40B4-BE49-F238E27FC236}">
                <a16:creationId xmlns:a16="http://schemas.microsoft.com/office/drawing/2014/main" id="{3B92DDB6-F379-4698-B45C-83DA824068BD}"/>
              </a:ext>
            </a:extLst>
          </p:cNvPr>
          <p:cNvSpPr>
            <a:spLocks noChangeArrowheads="1"/>
          </p:cNvSpPr>
          <p:nvPr/>
        </p:nvSpPr>
        <p:spPr bwMode="auto">
          <a:xfrm>
            <a:off x="131763" y="1177925"/>
            <a:ext cx="8880474" cy="3781425"/>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11" name="Rectangle 5">
            <a:extLst>
              <a:ext uri="{FF2B5EF4-FFF2-40B4-BE49-F238E27FC236}">
                <a16:creationId xmlns:a16="http://schemas.microsoft.com/office/drawing/2014/main" id="{43E2D32E-9674-4338-BEDA-AEC772843656}"/>
              </a:ext>
            </a:extLst>
          </p:cNvPr>
          <p:cNvSpPr>
            <a:spLocks noChangeArrowheads="1"/>
          </p:cNvSpPr>
          <p:nvPr/>
        </p:nvSpPr>
        <p:spPr bwMode="auto">
          <a:xfrm>
            <a:off x="273050" y="2981532"/>
            <a:ext cx="8739187" cy="1822037"/>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268288" indent="-268288" eaLnBrk="1" hangingPunct="1">
              <a:lnSpc>
                <a:spcPct val="70000"/>
              </a:lnSpc>
              <a:spcBef>
                <a:spcPct val="50000"/>
              </a:spcBef>
              <a:buFont typeface="Wingdings" pitchFamily="2" charset="2"/>
              <a:buChar char="§"/>
              <a:tabLst>
                <a:tab pos="0" algn="l"/>
              </a:tabLst>
              <a:defRPr/>
            </a:pPr>
            <a:r>
              <a:rPr lang="it-IT" sz="1600" dirty="0">
                <a:solidFill>
                  <a:srgbClr val="4D4D4C"/>
                </a:solidFill>
                <a:latin typeface="Verdana" panose="020B0604030504040204" pitchFamily="34" charset="0"/>
                <a:ea typeface="Verdana" panose="020B0604030504040204" pitchFamily="34" charset="0"/>
              </a:rPr>
              <a:t>controlli incrociati di coerenza tra i valori assunti da due o più campi in uno stesso messaggio o messaggi differenti (riconciliazione);</a:t>
            </a:r>
          </a:p>
          <a:p>
            <a:pPr marL="268288" indent="-268288" eaLnBrk="1" hangingPunct="1">
              <a:lnSpc>
                <a:spcPct val="70000"/>
              </a:lnSpc>
              <a:spcBef>
                <a:spcPct val="50000"/>
              </a:spcBef>
              <a:buFont typeface="Wingdings" pitchFamily="2" charset="2"/>
              <a:buChar char="§"/>
              <a:tabLst>
                <a:tab pos="0" algn="l"/>
              </a:tabLst>
              <a:defRPr/>
            </a:pPr>
            <a:r>
              <a:rPr lang="it-IT" sz="1600" dirty="0">
                <a:solidFill>
                  <a:srgbClr val="4D4D4C"/>
                </a:solidFill>
                <a:latin typeface="Verdana" panose="020B0604030504040204" pitchFamily="34" charset="0"/>
                <a:ea typeface="Verdana" panose="020B0604030504040204" pitchFamily="34" charset="0"/>
              </a:rPr>
              <a:t>controlli di validità dei codici CUC;</a:t>
            </a:r>
          </a:p>
          <a:p>
            <a:pPr marL="268288" indent="-268288" eaLnBrk="1" hangingPunct="1">
              <a:lnSpc>
                <a:spcPct val="70000"/>
              </a:lnSpc>
              <a:spcBef>
                <a:spcPct val="50000"/>
              </a:spcBef>
              <a:buFont typeface="Wingdings" pitchFamily="2" charset="2"/>
              <a:buChar char="§"/>
              <a:tabLst>
                <a:tab pos="0" algn="l"/>
              </a:tabLst>
              <a:defRPr/>
            </a:pPr>
            <a:r>
              <a:rPr lang="it-IT" sz="1600" dirty="0">
                <a:solidFill>
                  <a:srgbClr val="4D4D4C"/>
                </a:solidFill>
                <a:latin typeface="Verdana" panose="020B0604030504040204" pitchFamily="34" charset="0"/>
                <a:ea typeface="Verdana" panose="020B0604030504040204" pitchFamily="34" charset="0"/>
              </a:rPr>
              <a:t>verifica </a:t>
            </a:r>
            <a:r>
              <a:rPr lang="it-IT" sz="1600" dirty="0" err="1">
                <a:solidFill>
                  <a:srgbClr val="4D4D4C"/>
                </a:solidFill>
                <a:latin typeface="Verdana" panose="020B0604030504040204" pitchFamily="34" charset="0"/>
                <a:ea typeface="Verdana" panose="020B0604030504040204" pitchFamily="34" charset="0"/>
              </a:rPr>
              <a:t>hash</a:t>
            </a:r>
            <a:r>
              <a:rPr lang="it-IT" sz="1600" dirty="0">
                <a:solidFill>
                  <a:srgbClr val="4D4D4C"/>
                </a:solidFill>
                <a:latin typeface="Verdana" panose="020B0604030504040204" pitchFamily="34" charset="0"/>
                <a:ea typeface="Verdana" panose="020B0604030504040204" pitchFamily="34" charset="0"/>
              </a:rPr>
              <a:t> firma digitale;</a:t>
            </a:r>
          </a:p>
          <a:p>
            <a:pPr marL="268288" indent="-268288" eaLnBrk="1" hangingPunct="1">
              <a:lnSpc>
                <a:spcPct val="70000"/>
              </a:lnSpc>
              <a:spcBef>
                <a:spcPct val="50000"/>
              </a:spcBef>
              <a:buFont typeface="Wingdings" pitchFamily="2" charset="2"/>
              <a:buChar char="§"/>
              <a:tabLst>
                <a:tab pos="0" algn="l"/>
              </a:tabLst>
              <a:defRPr/>
            </a:pPr>
            <a:r>
              <a:rPr lang="it-IT" sz="1600" dirty="0">
                <a:solidFill>
                  <a:srgbClr val="4D4D4C"/>
                </a:solidFill>
                <a:latin typeface="Verdana" panose="020B0604030504040204" pitchFamily="34" charset="0"/>
                <a:ea typeface="Verdana" panose="020B0604030504040204" pitchFamily="34" charset="0"/>
              </a:rPr>
              <a:t>controlli di validità su singoli campi (es. codice IBAN);</a:t>
            </a:r>
          </a:p>
          <a:p>
            <a:pPr marL="268288" indent="-268288" eaLnBrk="1" hangingPunct="1">
              <a:lnSpc>
                <a:spcPct val="70000"/>
              </a:lnSpc>
              <a:spcBef>
                <a:spcPct val="50000"/>
              </a:spcBef>
              <a:buFont typeface="Wingdings" pitchFamily="2" charset="2"/>
              <a:buChar char="§"/>
              <a:tabLst>
                <a:tab pos="0" algn="l"/>
              </a:tabLst>
              <a:defRPr/>
            </a:pPr>
            <a:r>
              <a:rPr lang="it-IT" sz="1600" dirty="0">
                <a:solidFill>
                  <a:srgbClr val="4D4D4C"/>
                </a:solidFill>
                <a:latin typeface="Verdana" panose="020B0604030504040204" pitchFamily="34" charset="0"/>
                <a:ea typeface="Verdana" panose="020B0604030504040204" pitchFamily="34" charset="0"/>
              </a:rPr>
              <a:t>controlli di omogeneità;</a:t>
            </a:r>
          </a:p>
          <a:p>
            <a:pPr marL="268288" indent="-268288" eaLnBrk="1" hangingPunct="1">
              <a:lnSpc>
                <a:spcPct val="70000"/>
              </a:lnSpc>
              <a:spcBef>
                <a:spcPct val="50000"/>
              </a:spcBef>
              <a:buFont typeface="Wingdings" pitchFamily="2" charset="2"/>
              <a:buChar char="§"/>
              <a:tabLst>
                <a:tab pos="0" algn="l"/>
              </a:tabLst>
              <a:defRPr/>
            </a:pPr>
            <a:r>
              <a:rPr lang="it-IT" sz="1600" dirty="0">
                <a:solidFill>
                  <a:srgbClr val="4D4D4C"/>
                </a:solidFill>
                <a:latin typeface="Verdana" panose="020B0604030504040204" pitchFamily="34" charset="0"/>
                <a:ea typeface="Verdana" panose="020B0604030504040204" pitchFamily="34" charset="0"/>
              </a:rPr>
              <a:t>controlli su coerenza tipo distinta (es. SEPA).</a:t>
            </a:r>
          </a:p>
        </p:txBody>
      </p:sp>
      <p:sp>
        <p:nvSpPr>
          <p:cNvPr id="12" name="Rectangle 3">
            <a:extLst>
              <a:ext uri="{FF2B5EF4-FFF2-40B4-BE49-F238E27FC236}">
                <a16:creationId xmlns:a16="http://schemas.microsoft.com/office/drawing/2014/main" id="{FA5292A3-1EC5-4980-A43D-89C66B0D680D}"/>
              </a:ext>
            </a:extLst>
          </p:cNvPr>
          <p:cNvSpPr>
            <a:spLocks noChangeArrowheads="1"/>
          </p:cNvSpPr>
          <p:nvPr/>
        </p:nvSpPr>
        <p:spPr bwMode="auto">
          <a:xfrm>
            <a:off x="246063" y="996950"/>
            <a:ext cx="4167187"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a:solidFill>
                  <a:srgbClr val="FFFFFF"/>
                </a:solidFill>
                <a:latin typeface="Verdana" panose="020B0604030504040204" pitchFamily="34" charset="0"/>
                <a:ea typeface="Verdana" panose="020B0604030504040204" pitchFamily="34" charset="0"/>
              </a:rPr>
              <a:t>Livello 1: controlli applicativi</a:t>
            </a:r>
          </a:p>
        </p:txBody>
      </p:sp>
      <p:sp>
        <p:nvSpPr>
          <p:cNvPr id="13" name="AutoShape 35">
            <a:extLst>
              <a:ext uri="{FF2B5EF4-FFF2-40B4-BE49-F238E27FC236}">
                <a16:creationId xmlns:a16="http://schemas.microsoft.com/office/drawing/2014/main" id="{6FAA5C0F-3022-4CD0-AFAC-22476846295B}"/>
              </a:ext>
            </a:extLst>
          </p:cNvPr>
          <p:cNvSpPr>
            <a:spLocks noChangeArrowheads="1"/>
          </p:cNvSpPr>
          <p:nvPr/>
        </p:nvSpPr>
        <p:spPr bwMode="auto">
          <a:xfrm>
            <a:off x="4548188" y="5048250"/>
            <a:ext cx="809625" cy="360363"/>
          </a:xfrm>
          <a:prstGeom prst="downArrow">
            <a:avLst>
              <a:gd name="adj1" fmla="val 50000"/>
              <a:gd name="adj2" fmla="val 25000"/>
            </a:avLst>
          </a:prstGeom>
          <a:solidFill>
            <a:srgbClr val="FF9933"/>
          </a:solidFill>
          <a:ln w="9525">
            <a:solidFill>
              <a:schemeClr val="tx1"/>
            </a:solidFill>
            <a:miter lim="800000"/>
            <a:headEnd/>
            <a:tailEnd/>
          </a:ln>
        </p:spPr>
        <p:txBody>
          <a:bodyPr wrap="none" anchor="ctr"/>
          <a:lstStyle/>
          <a:p>
            <a:pPr algn="ctr" eaLnBrk="1" hangingPunct="1">
              <a:defRPr/>
            </a:pPr>
            <a:endParaRPr lang="it-IT" sz="1100" b="1">
              <a:solidFill>
                <a:srgbClr val="004785"/>
              </a:solidFill>
              <a:latin typeface="Verdana" panose="020B0604030504040204" pitchFamily="34" charset="0"/>
              <a:ea typeface="Verdana" panose="020B0604030504040204" pitchFamily="34" charset="0"/>
            </a:endParaRPr>
          </a:p>
        </p:txBody>
      </p:sp>
      <p:sp>
        <p:nvSpPr>
          <p:cNvPr id="14" name="Rectangle 32">
            <a:extLst>
              <a:ext uri="{FF2B5EF4-FFF2-40B4-BE49-F238E27FC236}">
                <a16:creationId xmlns:a16="http://schemas.microsoft.com/office/drawing/2014/main" id="{B69A80C6-4885-4A7E-96E9-3F9CBE4B54C6}"/>
              </a:ext>
            </a:extLst>
          </p:cNvPr>
          <p:cNvSpPr>
            <a:spLocks noChangeArrowheads="1"/>
          </p:cNvSpPr>
          <p:nvPr/>
        </p:nvSpPr>
        <p:spPr bwMode="auto">
          <a:xfrm>
            <a:off x="120651" y="5499100"/>
            <a:ext cx="8891586" cy="1195388"/>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endParaRPr lang="it-IT" sz="1600" b="1" kern="0">
              <a:solidFill>
                <a:srgbClr val="FFFFFF"/>
              </a:solidFill>
              <a:latin typeface="Verdana" panose="020B0604030504040204" pitchFamily="34" charset="0"/>
              <a:ea typeface="Verdana" panose="020B0604030504040204" pitchFamily="34" charset="0"/>
            </a:endParaRPr>
          </a:p>
        </p:txBody>
      </p:sp>
      <p:sp>
        <p:nvSpPr>
          <p:cNvPr id="16" name="Text Box 23">
            <a:extLst>
              <a:ext uri="{FF2B5EF4-FFF2-40B4-BE49-F238E27FC236}">
                <a16:creationId xmlns:a16="http://schemas.microsoft.com/office/drawing/2014/main" id="{798C3DE3-BB36-47C7-AA3B-D6512E47D967}"/>
              </a:ext>
            </a:extLst>
          </p:cNvPr>
          <p:cNvSpPr txBox="1">
            <a:spLocks noChangeArrowheads="1"/>
          </p:cNvSpPr>
          <p:nvPr/>
        </p:nvSpPr>
        <p:spPr bwMode="auto">
          <a:xfrm>
            <a:off x="361950" y="5664200"/>
            <a:ext cx="853053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800" b="1" dirty="0">
                <a:solidFill>
                  <a:srgbClr val="FFFFFF"/>
                </a:solidFill>
                <a:latin typeface="Verdana" panose="020B0604030504040204" pitchFamily="34" charset="0"/>
                <a:ea typeface="Verdana" panose="020B0604030504040204" pitchFamily="34" charset="0"/>
              </a:rPr>
              <a:t>Nel caso in cui i controlli di </a:t>
            </a:r>
            <a:r>
              <a:rPr lang="it-IT" sz="1800" b="1" dirty="0">
                <a:solidFill>
                  <a:srgbClr val="4D4D4C"/>
                </a:solidFill>
                <a:latin typeface="Verdana" panose="020B0604030504040204" pitchFamily="34" charset="0"/>
                <a:ea typeface="Verdana" panose="020B0604030504040204" pitchFamily="34" charset="0"/>
              </a:rPr>
              <a:t>livello 1</a:t>
            </a:r>
            <a:r>
              <a:rPr lang="it-IT" sz="1800" b="1" dirty="0">
                <a:solidFill>
                  <a:srgbClr val="FFFFFF"/>
                </a:solidFill>
                <a:latin typeface="Verdana" panose="020B0604030504040204" pitchFamily="34" charset="0"/>
                <a:ea typeface="Verdana" panose="020B0604030504040204" pitchFamily="34" charset="0"/>
              </a:rPr>
              <a:t> diano esito negativo, lo scarto viene effettuato </a:t>
            </a:r>
            <a:r>
              <a:rPr lang="it-IT" sz="1800" b="1" u="sng" dirty="0">
                <a:solidFill>
                  <a:srgbClr val="FFFFFF"/>
                </a:solidFill>
                <a:latin typeface="Verdana" panose="020B0604030504040204" pitchFamily="34" charset="0"/>
                <a:ea typeface="Verdana" panose="020B0604030504040204" pitchFamily="34" charset="0"/>
              </a:rPr>
              <a:t>selettivamente sulle singole entità logiche</a:t>
            </a:r>
            <a:r>
              <a:rPr lang="it-IT" sz="1800" b="1" dirty="0">
                <a:solidFill>
                  <a:srgbClr val="FFFFFF"/>
                </a:solidFill>
                <a:latin typeface="Verdana" panose="020B0604030504040204" pitchFamily="34" charset="0"/>
                <a:ea typeface="Verdana" panose="020B0604030504040204" pitchFamily="34" charset="0"/>
              </a:rPr>
              <a:t> errate mediante uso di un messaggio di stato avanzamento</a:t>
            </a:r>
          </a:p>
        </p:txBody>
      </p:sp>
      <p:sp>
        <p:nvSpPr>
          <p:cNvPr id="17" name="Text Box 10">
            <a:extLst>
              <a:ext uri="{FF2B5EF4-FFF2-40B4-BE49-F238E27FC236}">
                <a16:creationId xmlns:a16="http://schemas.microsoft.com/office/drawing/2014/main" id="{3BCE248A-E510-4D10-90E1-654315F28356}"/>
              </a:ext>
            </a:extLst>
          </p:cNvPr>
          <p:cNvSpPr txBox="1">
            <a:spLocks noChangeArrowheads="1"/>
          </p:cNvSpPr>
          <p:nvPr/>
        </p:nvSpPr>
        <p:spPr bwMode="auto">
          <a:xfrm>
            <a:off x="271463" y="1449388"/>
            <a:ext cx="8621017" cy="1231106"/>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lnSpc>
                <a:spcPct val="90000"/>
              </a:lnSpc>
              <a:spcBef>
                <a:spcPct val="50000"/>
              </a:spcBef>
              <a:defRPr/>
            </a:pPr>
            <a:r>
              <a:rPr lang="it-IT" sz="1600" dirty="0">
                <a:solidFill>
                  <a:srgbClr val="4D4D4C"/>
                </a:solidFill>
                <a:latin typeface="Verdana" panose="020B0604030504040204" pitchFamily="34" charset="0"/>
                <a:ea typeface="Verdana" panose="020B0604030504040204" pitchFamily="34" charset="0"/>
              </a:rPr>
              <a:t>Sono i controlli che </a:t>
            </a:r>
            <a:r>
              <a:rPr lang="it-IT" sz="1600" u="sng" dirty="0">
                <a:solidFill>
                  <a:srgbClr val="4D4D4C"/>
                </a:solidFill>
                <a:latin typeface="Verdana" panose="020B0604030504040204" pitchFamily="34" charset="0"/>
                <a:ea typeface="Verdana" panose="020B0604030504040204" pitchFamily="34" charset="0"/>
              </a:rPr>
              <a:t>non possono essere effettuati tramite semplice validazione XSD dei messaggi ricevuti</a:t>
            </a:r>
            <a:r>
              <a:rPr lang="it-IT" sz="1600" dirty="0">
                <a:solidFill>
                  <a:srgbClr val="4D4D4C"/>
                </a:solidFill>
                <a:latin typeface="Verdana" panose="020B0604030504040204" pitchFamily="34" charset="0"/>
                <a:ea typeface="Verdana" panose="020B0604030504040204" pitchFamily="34" charset="0"/>
              </a:rPr>
              <a:t>, ma necessitano di ulteriori </a:t>
            </a:r>
            <a:r>
              <a:rPr lang="it-IT" sz="1600" u="sng" dirty="0">
                <a:solidFill>
                  <a:srgbClr val="4D4D4C"/>
                </a:solidFill>
                <a:latin typeface="Verdana" panose="020B0604030504040204" pitchFamily="34" charset="0"/>
                <a:ea typeface="Verdana" panose="020B0604030504040204" pitchFamily="34" charset="0"/>
              </a:rPr>
              <a:t>verifiche di tipo applicativo</a:t>
            </a:r>
            <a:r>
              <a:rPr lang="it-IT" sz="1600" dirty="0">
                <a:solidFill>
                  <a:srgbClr val="4D4D4C"/>
                </a:solidFill>
                <a:latin typeface="Verdana" panose="020B0604030504040204" pitchFamily="34" charset="0"/>
                <a:ea typeface="Verdana" panose="020B0604030504040204" pitchFamily="34" charset="0"/>
              </a:rPr>
              <a:t> che coinvolgono dati e logiche rientranti direttamente nella sfera di competenza CBI. </a:t>
            </a:r>
          </a:p>
          <a:p>
            <a:pPr eaLnBrk="1" hangingPunct="1">
              <a:lnSpc>
                <a:spcPct val="90000"/>
              </a:lnSpc>
              <a:spcBef>
                <a:spcPct val="50000"/>
              </a:spcBef>
              <a:buFont typeface="Wingdings" pitchFamily="2" charset="2"/>
              <a:buNone/>
              <a:defRPr/>
            </a:pPr>
            <a:r>
              <a:rPr lang="it-IT" sz="1600" dirty="0">
                <a:solidFill>
                  <a:srgbClr val="4D4D4C"/>
                </a:solidFill>
                <a:latin typeface="Verdana" panose="020B0604030504040204" pitchFamily="34" charset="0"/>
                <a:ea typeface="Verdana" panose="020B0604030504040204" pitchFamily="34" charset="0"/>
              </a:rPr>
              <a:t>A titolo esemplificativo e non esaustivo, rientrano in questo livello le seguenti tipologie di controlli:</a:t>
            </a:r>
            <a:endParaRPr lang="it-IT" sz="1200" dirty="0">
              <a:solidFill>
                <a:srgbClr val="4D4D4C"/>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98981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Definizione dei livelli di controllo – </a:t>
            </a:r>
            <a:r>
              <a:rPr lang="it-IT" sz="1200" i="1" kern="0" dirty="0">
                <a:solidFill>
                  <a:srgbClr val="EF7918"/>
                </a:solidFill>
                <a:latin typeface="Verdana" panose="020B0604030504040204" pitchFamily="34" charset="0"/>
                <a:ea typeface="Verdana" panose="020B0604030504040204" pitchFamily="34" charset="0"/>
              </a:rPr>
              <a:t>livello 2</a:t>
            </a:r>
          </a:p>
        </p:txBody>
      </p:sp>
      <p:sp>
        <p:nvSpPr>
          <p:cNvPr id="10" name="Rectangle 54">
            <a:extLst>
              <a:ext uri="{FF2B5EF4-FFF2-40B4-BE49-F238E27FC236}">
                <a16:creationId xmlns:a16="http://schemas.microsoft.com/office/drawing/2014/main" id="{3B92DDB6-F379-4698-B45C-83DA824068BD}"/>
              </a:ext>
            </a:extLst>
          </p:cNvPr>
          <p:cNvSpPr>
            <a:spLocks noChangeArrowheads="1"/>
          </p:cNvSpPr>
          <p:nvPr/>
        </p:nvSpPr>
        <p:spPr bwMode="auto">
          <a:xfrm>
            <a:off x="131763" y="1177925"/>
            <a:ext cx="8880474" cy="3043163"/>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11" name="Rectangle 5">
            <a:extLst>
              <a:ext uri="{FF2B5EF4-FFF2-40B4-BE49-F238E27FC236}">
                <a16:creationId xmlns:a16="http://schemas.microsoft.com/office/drawing/2014/main" id="{43E2D32E-9674-4338-BEDA-AEC772843656}"/>
              </a:ext>
            </a:extLst>
          </p:cNvPr>
          <p:cNvSpPr>
            <a:spLocks noChangeArrowheads="1"/>
          </p:cNvSpPr>
          <p:nvPr/>
        </p:nvSpPr>
        <p:spPr bwMode="auto">
          <a:xfrm>
            <a:off x="295519" y="2947646"/>
            <a:ext cx="8739187" cy="1058751"/>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268288" indent="-268288" eaLnBrk="1" hangingPunct="1">
              <a:lnSpc>
                <a:spcPct val="70000"/>
              </a:lnSpc>
              <a:spcBef>
                <a:spcPct val="50000"/>
              </a:spcBef>
              <a:buFont typeface="Wingdings" pitchFamily="2" charset="2"/>
              <a:buChar char="§"/>
              <a:tabLst>
                <a:tab pos="0" algn="l"/>
              </a:tabLst>
              <a:defRPr/>
            </a:pPr>
            <a:r>
              <a:rPr lang="it-IT" sz="1600" dirty="0">
                <a:solidFill>
                  <a:srgbClr val="4D4D4C"/>
                </a:solidFill>
                <a:latin typeface="Verdana" panose="020B0604030504040204" pitchFamily="34" charset="0"/>
                <a:ea typeface="Verdana" panose="020B0604030504040204" pitchFamily="34" charset="0"/>
              </a:rPr>
              <a:t>verifica di disponibilità fondi per l’erogazione di un pagamento</a:t>
            </a:r>
          </a:p>
          <a:p>
            <a:pPr marL="268288" indent="-268288" eaLnBrk="1" hangingPunct="1">
              <a:lnSpc>
                <a:spcPct val="70000"/>
              </a:lnSpc>
              <a:spcBef>
                <a:spcPct val="50000"/>
              </a:spcBef>
              <a:buFont typeface="Wingdings" pitchFamily="2" charset="2"/>
              <a:buChar char="§"/>
              <a:tabLst>
                <a:tab pos="0" algn="l"/>
              </a:tabLst>
              <a:defRPr/>
            </a:pPr>
            <a:r>
              <a:rPr lang="it-IT" sz="1600" dirty="0">
                <a:solidFill>
                  <a:srgbClr val="4D4D4C"/>
                </a:solidFill>
                <a:latin typeface="Verdana" panose="020B0604030504040204" pitchFamily="34" charset="0"/>
                <a:ea typeface="Verdana" panose="020B0604030504040204" pitchFamily="34" charset="0"/>
              </a:rPr>
              <a:t>controllo di corrispondenza tra ordinante e intestatario del conto di addebito</a:t>
            </a:r>
          </a:p>
          <a:p>
            <a:pPr marL="268288" indent="-268288" eaLnBrk="1" hangingPunct="1">
              <a:lnSpc>
                <a:spcPct val="70000"/>
              </a:lnSpc>
              <a:spcBef>
                <a:spcPct val="50000"/>
              </a:spcBef>
              <a:buFont typeface="Wingdings" pitchFamily="2" charset="2"/>
              <a:buChar char="§"/>
              <a:tabLst>
                <a:tab pos="0" algn="l"/>
              </a:tabLst>
              <a:defRPr/>
            </a:pPr>
            <a:r>
              <a:rPr lang="it-IT" sz="1600" dirty="0">
                <a:solidFill>
                  <a:srgbClr val="4D4D4C"/>
                </a:solidFill>
                <a:latin typeface="Verdana" panose="020B0604030504040204" pitchFamily="34" charset="0"/>
                <a:ea typeface="Verdana" panose="020B0604030504040204" pitchFamily="34" charset="0"/>
              </a:rPr>
              <a:t>verifica del rispetto delle clausole contrattuali firmate dal cliente</a:t>
            </a:r>
          </a:p>
          <a:p>
            <a:pPr marL="268288" indent="-268288" eaLnBrk="1" hangingPunct="1">
              <a:lnSpc>
                <a:spcPct val="70000"/>
              </a:lnSpc>
              <a:spcBef>
                <a:spcPct val="50000"/>
              </a:spcBef>
              <a:buFont typeface="Wingdings" pitchFamily="2" charset="2"/>
              <a:buChar char="§"/>
              <a:tabLst>
                <a:tab pos="0" algn="l"/>
              </a:tabLst>
              <a:defRPr/>
            </a:pPr>
            <a:r>
              <a:rPr lang="it-IT" sz="1600" dirty="0">
                <a:solidFill>
                  <a:srgbClr val="4D4D4C"/>
                </a:solidFill>
                <a:latin typeface="Verdana" panose="020B0604030504040204" pitchFamily="34" charset="0"/>
                <a:ea typeface="Verdana" panose="020B0604030504040204" pitchFamily="34" charset="0"/>
              </a:rPr>
              <a:t>verifica dei poteri di firma </a:t>
            </a:r>
          </a:p>
        </p:txBody>
      </p:sp>
      <p:sp>
        <p:nvSpPr>
          <p:cNvPr id="12" name="Rectangle 3">
            <a:extLst>
              <a:ext uri="{FF2B5EF4-FFF2-40B4-BE49-F238E27FC236}">
                <a16:creationId xmlns:a16="http://schemas.microsoft.com/office/drawing/2014/main" id="{FA5292A3-1EC5-4980-A43D-89C66B0D680D}"/>
              </a:ext>
            </a:extLst>
          </p:cNvPr>
          <p:cNvSpPr>
            <a:spLocks noChangeArrowheads="1"/>
          </p:cNvSpPr>
          <p:nvPr/>
        </p:nvSpPr>
        <p:spPr bwMode="auto">
          <a:xfrm>
            <a:off x="246063" y="996950"/>
            <a:ext cx="4167187"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Livello 2: controlli sostanziali</a:t>
            </a:r>
          </a:p>
        </p:txBody>
      </p:sp>
      <p:sp>
        <p:nvSpPr>
          <p:cNvPr id="13" name="AutoShape 35">
            <a:extLst>
              <a:ext uri="{FF2B5EF4-FFF2-40B4-BE49-F238E27FC236}">
                <a16:creationId xmlns:a16="http://schemas.microsoft.com/office/drawing/2014/main" id="{6FAA5C0F-3022-4CD0-AFAC-22476846295B}"/>
              </a:ext>
            </a:extLst>
          </p:cNvPr>
          <p:cNvSpPr>
            <a:spLocks noChangeArrowheads="1"/>
          </p:cNvSpPr>
          <p:nvPr/>
        </p:nvSpPr>
        <p:spPr bwMode="auto">
          <a:xfrm>
            <a:off x="4161631" y="4499730"/>
            <a:ext cx="809625" cy="360363"/>
          </a:xfrm>
          <a:prstGeom prst="downArrow">
            <a:avLst>
              <a:gd name="adj1" fmla="val 50000"/>
              <a:gd name="adj2" fmla="val 25000"/>
            </a:avLst>
          </a:prstGeom>
          <a:solidFill>
            <a:srgbClr val="FF9933"/>
          </a:solidFill>
          <a:ln w="9525">
            <a:solidFill>
              <a:schemeClr val="tx1"/>
            </a:solidFill>
            <a:miter lim="800000"/>
            <a:headEnd/>
            <a:tailEnd/>
          </a:ln>
        </p:spPr>
        <p:txBody>
          <a:bodyPr wrap="none" anchor="ctr"/>
          <a:lstStyle/>
          <a:p>
            <a:pPr algn="ctr" eaLnBrk="1" hangingPunct="1">
              <a:defRPr/>
            </a:pPr>
            <a:endParaRPr lang="it-IT" sz="1100" b="1">
              <a:solidFill>
                <a:srgbClr val="004785"/>
              </a:solidFill>
              <a:latin typeface="Verdana" panose="020B0604030504040204" pitchFamily="34" charset="0"/>
              <a:ea typeface="Verdana" panose="020B0604030504040204" pitchFamily="34" charset="0"/>
            </a:endParaRPr>
          </a:p>
        </p:txBody>
      </p:sp>
      <p:sp>
        <p:nvSpPr>
          <p:cNvPr id="14" name="Rectangle 32">
            <a:extLst>
              <a:ext uri="{FF2B5EF4-FFF2-40B4-BE49-F238E27FC236}">
                <a16:creationId xmlns:a16="http://schemas.microsoft.com/office/drawing/2014/main" id="{B69A80C6-4885-4A7E-96E9-3F9CBE4B54C6}"/>
              </a:ext>
            </a:extLst>
          </p:cNvPr>
          <p:cNvSpPr>
            <a:spLocks noChangeArrowheads="1"/>
          </p:cNvSpPr>
          <p:nvPr/>
        </p:nvSpPr>
        <p:spPr bwMode="auto">
          <a:xfrm>
            <a:off x="120651" y="5178424"/>
            <a:ext cx="8891586" cy="1418927"/>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endParaRPr lang="it-IT" sz="1600" b="1" kern="0">
              <a:solidFill>
                <a:srgbClr val="FFFFFF"/>
              </a:solidFill>
              <a:latin typeface="Verdana" panose="020B0604030504040204" pitchFamily="34" charset="0"/>
              <a:ea typeface="Verdana" panose="020B0604030504040204" pitchFamily="34" charset="0"/>
            </a:endParaRPr>
          </a:p>
        </p:txBody>
      </p:sp>
      <p:sp>
        <p:nvSpPr>
          <p:cNvPr id="16" name="Text Box 23">
            <a:extLst>
              <a:ext uri="{FF2B5EF4-FFF2-40B4-BE49-F238E27FC236}">
                <a16:creationId xmlns:a16="http://schemas.microsoft.com/office/drawing/2014/main" id="{798C3DE3-BB36-47C7-AA3B-D6512E47D967}"/>
              </a:ext>
            </a:extLst>
          </p:cNvPr>
          <p:cNvSpPr txBox="1">
            <a:spLocks noChangeArrowheads="1"/>
          </p:cNvSpPr>
          <p:nvPr/>
        </p:nvSpPr>
        <p:spPr bwMode="auto">
          <a:xfrm>
            <a:off x="361950" y="5343525"/>
            <a:ext cx="853053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800" b="1" dirty="0">
                <a:solidFill>
                  <a:srgbClr val="FFFFFF"/>
                </a:solidFill>
                <a:latin typeface="Verdana" panose="020B0604030504040204" pitchFamily="34" charset="0"/>
                <a:ea typeface="Verdana" panose="020B0604030504040204" pitchFamily="34" charset="0"/>
              </a:rPr>
              <a:t>Nel caso in cui i controlli di </a:t>
            </a:r>
            <a:r>
              <a:rPr lang="it-IT" sz="1800" b="1" dirty="0">
                <a:solidFill>
                  <a:srgbClr val="4D4D4C"/>
                </a:solidFill>
                <a:latin typeface="Verdana" panose="020B0604030504040204" pitchFamily="34" charset="0"/>
                <a:ea typeface="Verdana" panose="020B0604030504040204" pitchFamily="34" charset="0"/>
              </a:rPr>
              <a:t>livello 2</a:t>
            </a:r>
            <a:r>
              <a:rPr lang="it-IT" sz="1800" b="1" dirty="0">
                <a:solidFill>
                  <a:srgbClr val="FFFFFF"/>
                </a:solidFill>
                <a:latin typeface="Verdana" panose="020B0604030504040204" pitchFamily="34" charset="0"/>
                <a:ea typeface="Verdana" panose="020B0604030504040204" pitchFamily="34" charset="0"/>
              </a:rPr>
              <a:t> diano esito negativo, </a:t>
            </a:r>
            <a:r>
              <a:rPr lang="it-IT" sz="1800" b="1" dirty="0">
                <a:solidFill>
                  <a:srgbClr val="FFFFFF"/>
                </a:solidFill>
                <a:latin typeface="Verdana" panose="020B0604030504040204" pitchFamily="34" charset="0"/>
                <a:cs typeface="Arial"/>
              </a:rPr>
              <a:t>lo scarto viene effettuato </a:t>
            </a:r>
            <a:r>
              <a:rPr lang="it-IT" sz="1800" b="1" u="sng" dirty="0">
                <a:solidFill>
                  <a:srgbClr val="FFFFFF"/>
                </a:solidFill>
                <a:latin typeface="Verdana" panose="020B0604030504040204" pitchFamily="34" charset="0"/>
                <a:cs typeface="Arial"/>
              </a:rPr>
              <a:t>selettivamente sulle singole entità logiche o sotto entità</a:t>
            </a:r>
            <a:r>
              <a:rPr lang="it-IT" sz="1800" b="1" dirty="0">
                <a:solidFill>
                  <a:srgbClr val="FFFFFF"/>
                </a:solidFill>
                <a:latin typeface="Verdana" panose="020B0604030504040204" pitchFamily="34" charset="0"/>
                <a:cs typeface="Arial"/>
              </a:rPr>
              <a:t> errate mediante uso di un messaggio di stato avanzamento</a:t>
            </a:r>
            <a:endParaRPr lang="it-IT" sz="1800" b="1" dirty="0">
              <a:solidFill>
                <a:srgbClr val="FFFFFF"/>
              </a:solidFill>
              <a:latin typeface="Verdana" panose="020B0604030504040204" pitchFamily="34" charset="0"/>
              <a:ea typeface="Verdana" panose="020B0604030504040204" pitchFamily="34" charset="0"/>
            </a:endParaRPr>
          </a:p>
        </p:txBody>
      </p:sp>
      <p:sp>
        <p:nvSpPr>
          <p:cNvPr id="17" name="Text Box 10">
            <a:extLst>
              <a:ext uri="{FF2B5EF4-FFF2-40B4-BE49-F238E27FC236}">
                <a16:creationId xmlns:a16="http://schemas.microsoft.com/office/drawing/2014/main" id="{3BCE248A-E510-4D10-90E1-654315F28356}"/>
              </a:ext>
            </a:extLst>
          </p:cNvPr>
          <p:cNvSpPr txBox="1">
            <a:spLocks noChangeArrowheads="1"/>
          </p:cNvSpPr>
          <p:nvPr/>
        </p:nvSpPr>
        <p:spPr bwMode="auto">
          <a:xfrm>
            <a:off x="271463" y="1449388"/>
            <a:ext cx="8621017" cy="1231106"/>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lnSpc>
                <a:spcPct val="90000"/>
              </a:lnSpc>
              <a:spcBef>
                <a:spcPct val="50000"/>
              </a:spcBef>
              <a:defRPr/>
            </a:pPr>
            <a:r>
              <a:rPr lang="it-IT" sz="1600" dirty="0">
                <a:solidFill>
                  <a:srgbClr val="4D4D4C"/>
                </a:solidFill>
                <a:latin typeface="Verdana" panose="020B0604030504040204" pitchFamily="34" charset="0"/>
                <a:ea typeface="Verdana" panose="020B0604030504040204" pitchFamily="34" charset="0"/>
              </a:rPr>
              <a:t>Rappresentano i controlli di competenza Banca strettamente correlati al tipo di servizio erogato. In alcuni casi possono essere applicati mediante accesso ad informazioni esterne alle logiche CBI.</a:t>
            </a:r>
          </a:p>
          <a:p>
            <a:pPr eaLnBrk="1" hangingPunct="1">
              <a:lnSpc>
                <a:spcPct val="90000"/>
              </a:lnSpc>
              <a:spcBef>
                <a:spcPct val="50000"/>
              </a:spcBef>
              <a:defRPr/>
            </a:pPr>
            <a:r>
              <a:rPr lang="it-IT" sz="1600" dirty="0">
                <a:solidFill>
                  <a:srgbClr val="4D4D4C"/>
                </a:solidFill>
                <a:latin typeface="Verdana" panose="020B0604030504040204" pitchFamily="34" charset="0"/>
                <a:ea typeface="Verdana" panose="020B0604030504040204" pitchFamily="34" charset="0"/>
              </a:rPr>
              <a:t>A titolo esemplificativo e non esaustivo, rientrano in questo livello le seguenti tipologie di controlli:</a:t>
            </a:r>
          </a:p>
        </p:txBody>
      </p:sp>
    </p:spTree>
    <p:extLst>
      <p:ext uri="{BB962C8B-B14F-4D97-AF65-F5344CB8AC3E}">
        <p14:creationId xmlns:p14="http://schemas.microsoft.com/office/powerpoint/2010/main" val="3034295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Funzione CBI “Disposizioni di pagamento XML”</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Schema Logico del servizio</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15" name="Rectangle 2">
            <a:extLst>
              <a:ext uri="{FF2B5EF4-FFF2-40B4-BE49-F238E27FC236}">
                <a16:creationId xmlns:a16="http://schemas.microsoft.com/office/drawing/2014/main" id="{646A051A-DEA7-427B-A55E-F697DC885067}"/>
              </a:ext>
            </a:extLst>
          </p:cNvPr>
          <p:cNvSpPr>
            <a:spLocks noChangeAspect="1" noChangeArrowheads="1"/>
          </p:cNvSpPr>
          <p:nvPr/>
        </p:nvSpPr>
        <p:spPr bwMode="auto">
          <a:xfrm>
            <a:off x="156397" y="1441622"/>
            <a:ext cx="8961438" cy="4257675"/>
          </a:xfrm>
          <a:prstGeom prst="rect">
            <a:avLst/>
          </a:prstGeom>
          <a:solidFill>
            <a:schemeClr val="bg1"/>
          </a:solidFill>
          <a:ln w="12700">
            <a:solidFill>
              <a:srgbClr val="FF993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187200" rIns="90000" bIns="2527200" anchor="ctr"/>
          <a:lstStyle/>
          <a:p>
            <a:pPr algn="ctr">
              <a:lnSpc>
                <a:spcPct val="110000"/>
              </a:lnSpc>
              <a:spcBef>
                <a:spcPct val="30000"/>
              </a:spcBef>
              <a:buClr>
                <a:srgbClr val="004785"/>
              </a:buClr>
              <a:buSzPct val="80000"/>
              <a:buFont typeface="Wingdings" pitchFamily="2" charset="2"/>
              <a:buNone/>
              <a:defRPr/>
            </a:pPr>
            <a:endParaRPr lang="it-IT" sz="900">
              <a:solidFill>
                <a:srgbClr val="004785"/>
              </a:solidFill>
              <a:cs typeface="+mn-cs"/>
            </a:endParaRPr>
          </a:p>
        </p:txBody>
      </p:sp>
      <p:sp>
        <p:nvSpPr>
          <p:cNvPr id="18" name="Rectangle 3">
            <a:extLst>
              <a:ext uri="{FF2B5EF4-FFF2-40B4-BE49-F238E27FC236}">
                <a16:creationId xmlns:a16="http://schemas.microsoft.com/office/drawing/2014/main" id="{89119111-15F6-44AE-8C5D-8E4C210D622C}"/>
              </a:ext>
            </a:extLst>
          </p:cNvPr>
          <p:cNvSpPr>
            <a:spLocks noChangeArrowheads="1"/>
          </p:cNvSpPr>
          <p:nvPr/>
        </p:nvSpPr>
        <p:spPr bwMode="auto">
          <a:xfrm>
            <a:off x="7180555" y="2679872"/>
            <a:ext cx="76623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lnSpc>
                <a:spcPct val="90000"/>
              </a:lnSpc>
              <a:defRPr/>
            </a:pPr>
            <a:r>
              <a:rPr lang="it-IT" sz="1000" b="1">
                <a:solidFill>
                  <a:srgbClr val="4D4D4C"/>
                </a:solidFill>
                <a:cs typeface="+mn-cs"/>
              </a:rPr>
              <a:t>Banca Passiva </a:t>
            </a:r>
          </a:p>
          <a:p>
            <a:pPr algn="ctr">
              <a:lnSpc>
                <a:spcPct val="90000"/>
              </a:lnSpc>
              <a:defRPr/>
            </a:pPr>
            <a:r>
              <a:rPr lang="it-IT" sz="1000" b="1">
                <a:solidFill>
                  <a:srgbClr val="4D4D4C"/>
                </a:solidFill>
                <a:cs typeface="+mn-cs"/>
              </a:rPr>
              <a:t>Ordinante</a:t>
            </a:r>
            <a:endParaRPr lang="it-IT" sz="1000" b="1" baseline="-25000">
              <a:solidFill>
                <a:srgbClr val="4D4D4C"/>
              </a:solidFill>
              <a:cs typeface="+mn-cs"/>
            </a:endParaRPr>
          </a:p>
        </p:txBody>
      </p:sp>
      <p:grpSp>
        <p:nvGrpSpPr>
          <p:cNvPr id="19" name="Group 4">
            <a:extLst>
              <a:ext uri="{FF2B5EF4-FFF2-40B4-BE49-F238E27FC236}">
                <a16:creationId xmlns:a16="http://schemas.microsoft.com/office/drawing/2014/main" id="{028F5610-EA5C-4252-A3DC-C890D3D49968}"/>
              </a:ext>
            </a:extLst>
          </p:cNvPr>
          <p:cNvGrpSpPr>
            <a:grpSpLocks/>
          </p:cNvGrpSpPr>
          <p:nvPr/>
        </p:nvGrpSpPr>
        <p:grpSpPr bwMode="auto">
          <a:xfrm>
            <a:off x="3982272" y="2268709"/>
            <a:ext cx="577850" cy="427038"/>
            <a:chOff x="1952" y="1450"/>
            <a:chExt cx="336" cy="269"/>
          </a:xfrm>
        </p:grpSpPr>
        <p:sp>
          <p:nvSpPr>
            <p:cNvPr id="20" name="Freeform 5">
              <a:extLst>
                <a:ext uri="{FF2B5EF4-FFF2-40B4-BE49-F238E27FC236}">
                  <a16:creationId xmlns:a16="http://schemas.microsoft.com/office/drawing/2014/main" id="{73452CDB-08FA-498D-8C2D-2EEDA26D96C2}"/>
                </a:ext>
              </a:extLst>
            </p:cNvPr>
            <p:cNvSpPr>
              <a:spLocks/>
            </p:cNvSpPr>
            <p:nvPr/>
          </p:nvSpPr>
          <p:spPr bwMode="auto">
            <a:xfrm>
              <a:off x="1963" y="1452"/>
              <a:ext cx="314" cy="262"/>
            </a:xfrm>
            <a:custGeom>
              <a:avLst/>
              <a:gdLst>
                <a:gd name="T0" fmla="*/ 8 w 314"/>
                <a:gd name="T1" fmla="*/ 74 h 262"/>
                <a:gd name="T2" fmla="*/ 175 w 314"/>
                <a:gd name="T3" fmla="*/ 0 h 262"/>
                <a:gd name="T4" fmla="*/ 305 w 314"/>
                <a:gd name="T5" fmla="*/ 80 h 262"/>
                <a:gd name="T6" fmla="*/ 292 w 314"/>
                <a:gd name="T7" fmla="*/ 87 h 262"/>
                <a:gd name="T8" fmla="*/ 290 w 314"/>
                <a:gd name="T9" fmla="*/ 107 h 262"/>
                <a:gd name="T10" fmla="*/ 279 w 314"/>
                <a:gd name="T11" fmla="*/ 109 h 262"/>
                <a:gd name="T12" fmla="*/ 279 w 314"/>
                <a:gd name="T13" fmla="*/ 194 h 262"/>
                <a:gd name="T14" fmla="*/ 285 w 314"/>
                <a:gd name="T15" fmla="*/ 194 h 262"/>
                <a:gd name="T16" fmla="*/ 284 w 314"/>
                <a:gd name="T17" fmla="*/ 212 h 262"/>
                <a:gd name="T18" fmla="*/ 289 w 314"/>
                <a:gd name="T19" fmla="*/ 217 h 262"/>
                <a:gd name="T20" fmla="*/ 286 w 314"/>
                <a:gd name="T21" fmla="*/ 226 h 262"/>
                <a:gd name="T22" fmla="*/ 299 w 314"/>
                <a:gd name="T23" fmla="*/ 229 h 262"/>
                <a:gd name="T24" fmla="*/ 297 w 314"/>
                <a:gd name="T25" fmla="*/ 239 h 262"/>
                <a:gd name="T26" fmla="*/ 314 w 314"/>
                <a:gd name="T27" fmla="*/ 244 h 262"/>
                <a:gd name="T28" fmla="*/ 312 w 314"/>
                <a:gd name="T29" fmla="*/ 262 h 262"/>
                <a:gd name="T30" fmla="*/ 0 w 314"/>
                <a:gd name="T31" fmla="*/ 259 h 262"/>
                <a:gd name="T32" fmla="*/ 25 w 314"/>
                <a:gd name="T33" fmla="*/ 221 h 262"/>
                <a:gd name="T34" fmla="*/ 29 w 314"/>
                <a:gd name="T35" fmla="*/ 195 h 262"/>
                <a:gd name="T36" fmla="*/ 36 w 314"/>
                <a:gd name="T37" fmla="*/ 197 h 262"/>
                <a:gd name="T38" fmla="*/ 40 w 314"/>
                <a:gd name="T39" fmla="*/ 107 h 262"/>
                <a:gd name="T40" fmla="*/ 33 w 314"/>
                <a:gd name="T41" fmla="*/ 106 h 262"/>
                <a:gd name="T42" fmla="*/ 30 w 314"/>
                <a:gd name="T43" fmla="*/ 87 h 262"/>
                <a:gd name="T44" fmla="*/ 17 w 314"/>
                <a:gd name="T45" fmla="*/ 83 h 262"/>
                <a:gd name="T46" fmla="*/ 8 w 314"/>
                <a:gd name="T47" fmla="*/ 74 h 262"/>
                <a:gd name="T48" fmla="*/ 8 w 314"/>
                <a:gd name="T49" fmla="*/ 74 h 2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4" h="262">
                  <a:moveTo>
                    <a:pt x="8" y="74"/>
                  </a:moveTo>
                  <a:lnTo>
                    <a:pt x="175" y="0"/>
                  </a:lnTo>
                  <a:lnTo>
                    <a:pt x="305" y="80"/>
                  </a:lnTo>
                  <a:lnTo>
                    <a:pt x="292" y="87"/>
                  </a:lnTo>
                  <a:lnTo>
                    <a:pt x="290" y="107"/>
                  </a:lnTo>
                  <a:lnTo>
                    <a:pt x="279" y="109"/>
                  </a:lnTo>
                  <a:lnTo>
                    <a:pt x="279" y="194"/>
                  </a:lnTo>
                  <a:lnTo>
                    <a:pt x="285" y="194"/>
                  </a:lnTo>
                  <a:lnTo>
                    <a:pt x="284" y="212"/>
                  </a:lnTo>
                  <a:lnTo>
                    <a:pt x="289" y="217"/>
                  </a:lnTo>
                  <a:lnTo>
                    <a:pt x="286" y="226"/>
                  </a:lnTo>
                  <a:lnTo>
                    <a:pt x="299" y="229"/>
                  </a:lnTo>
                  <a:lnTo>
                    <a:pt x="297" y="239"/>
                  </a:lnTo>
                  <a:lnTo>
                    <a:pt x="314" y="244"/>
                  </a:lnTo>
                  <a:lnTo>
                    <a:pt x="312" y="262"/>
                  </a:lnTo>
                  <a:lnTo>
                    <a:pt x="0" y="259"/>
                  </a:lnTo>
                  <a:lnTo>
                    <a:pt x="25" y="221"/>
                  </a:lnTo>
                  <a:lnTo>
                    <a:pt x="29" y="195"/>
                  </a:lnTo>
                  <a:lnTo>
                    <a:pt x="36" y="197"/>
                  </a:lnTo>
                  <a:lnTo>
                    <a:pt x="40" y="107"/>
                  </a:lnTo>
                  <a:lnTo>
                    <a:pt x="33" y="106"/>
                  </a:lnTo>
                  <a:lnTo>
                    <a:pt x="30" y="87"/>
                  </a:lnTo>
                  <a:lnTo>
                    <a:pt x="17" y="83"/>
                  </a:lnTo>
                  <a:lnTo>
                    <a:pt x="8"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3" name="Freeform 6">
              <a:extLst>
                <a:ext uri="{FF2B5EF4-FFF2-40B4-BE49-F238E27FC236}">
                  <a16:creationId xmlns:a16="http://schemas.microsoft.com/office/drawing/2014/main" id="{84473FAC-CAD9-4AF2-8AA0-AD6347496F03}"/>
                </a:ext>
              </a:extLst>
            </p:cNvPr>
            <p:cNvSpPr>
              <a:spLocks/>
            </p:cNvSpPr>
            <p:nvPr/>
          </p:nvSpPr>
          <p:spPr bwMode="auto">
            <a:xfrm>
              <a:off x="1988" y="1654"/>
              <a:ext cx="37" cy="19"/>
            </a:xfrm>
            <a:custGeom>
              <a:avLst/>
              <a:gdLst>
                <a:gd name="T0" fmla="*/ 0 w 37"/>
                <a:gd name="T1" fmla="*/ 10 h 19"/>
                <a:gd name="T2" fmla="*/ 7 w 37"/>
                <a:gd name="T3" fmla="*/ 1 h 19"/>
                <a:gd name="T4" fmla="*/ 22 w 37"/>
                <a:gd name="T5" fmla="*/ 0 h 19"/>
                <a:gd name="T6" fmla="*/ 37 w 37"/>
                <a:gd name="T7" fmla="*/ 13 h 19"/>
                <a:gd name="T8" fmla="*/ 0 w 37"/>
                <a:gd name="T9" fmla="*/ 19 h 19"/>
                <a:gd name="T10" fmla="*/ 0 w 37"/>
                <a:gd name="T11" fmla="*/ 10 h 19"/>
                <a:gd name="T12" fmla="*/ 0 w 37"/>
                <a:gd name="T13" fmla="*/ 1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19">
                  <a:moveTo>
                    <a:pt x="0" y="10"/>
                  </a:moveTo>
                  <a:lnTo>
                    <a:pt x="7" y="1"/>
                  </a:lnTo>
                  <a:lnTo>
                    <a:pt x="22" y="0"/>
                  </a:lnTo>
                  <a:lnTo>
                    <a:pt x="37" y="13"/>
                  </a:lnTo>
                  <a:lnTo>
                    <a:pt x="0" y="19"/>
                  </a:lnTo>
                  <a:lnTo>
                    <a:pt x="0" y="1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4" name="Freeform 7">
              <a:extLst>
                <a:ext uri="{FF2B5EF4-FFF2-40B4-BE49-F238E27FC236}">
                  <a16:creationId xmlns:a16="http://schemas.microsoft.com/office/drawing/2014/main" id="{5B0DEC48-75D2-4EAF-8DAC-A1F404747F73}"/>
                </a:ext>
              </a:extLst>
            </p:cNvPr>
            <p:cNvSpPr>
              <a:spLocks/>
            </p:cNvSpPr>
            <p:nvPr/>
          </p:nvSpPr>
          <p:spPr bwMode="auto">
            <a:xfrm>
              <a:off x="2045" y="1652"/>
              <a:ext cx="42" cy="18"/>
            </a:xfrm>
            <a:custGeom>
              <a:avLst/>
              <a:gdLst>
                <a:gd name="T0" fmla="*/ 0 w 44"/>
                <a:gd name="T1" fmla="*/ 14 h 18"/>
                <a:gd name="T2" fmla="*/ 8 w 44"/>
                <a:gd name="T3" fmla="*/ 7 h 18"/>
                <a:gd name="T4" fmla="*/ 38 w 44"/>
                <a:gd name="T5" fmla="*/ 0 h 18"/>
                <a:gd name="T6" fmla="*/ 44 w 44"/>
                <a:gd name="T7" fmla="*/ 16 h 18"/>
                <a:gd name="T8" fmla="*/ 1 w 44"/>
                <a:gd name="T9" fmla="*/ 18 h 18"/>
                <a:gd name="T10" fmla="*/ 0 w 44"/>
                <a:gd name="T11" fmla="*/ 14 h 18"/>
                <a:gd name="T12" fmla="*/ 0 w 44"/>
                <a:gd name="T13" fmla="*/ 14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 h="18">
                  <a:moveTo>
                    <a:pt x="0" y="14"/>
                  </a:moveTo>
                  <a:lnTo>
                    <a:pt x="8" y="7"/>
                  </a:lnTo>
                  <a:lnTo>
                    <a:pt x="38" y="0"/>
                  </a:lnTo>
                  <a:lnTo>
                    <a:pt x="44" y="16"/>
                  </a:lnTo>
                  <a:lnTo>
                    <a:pt x="1" y="18"/>
                  </a:lnTo>
                  <a:lnTo>
                    <a:pt x="0" y="14"/>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5" name="Freeform 8">
              <a:extLst>
                <a:ext uri="{FF2B5EF4-FFF2-40B4-BE49-F238E27FC236}">
                  <a16:creationId xmlns:a16="http://schemas.microsoft.com/office/drawing/2014/main" id="{F692BC7E-2AD8-4900-85A5-C60C5186758E}"/>
                </a:ext>
              </a:extLst>
            </p:cNvPr>
            <p:cNvSpPr>
              <a:spLocks/>
            </p:cNvSpPr>
            <p:nvPr/>
          </p:nvSpPr>
          <p:spPr bwMode="auto">
            <a:xfrm>
              <a:off x="2136" y="1650"/>
              <a:ext cx="49" cy="18"/>
            </a:xfrm>
            <a:custGeom>
              <a:avLst/>
              <a:gdLst>
                <a:gd name="T0" fmla="*/ 0 w 49"/>
                <a:gd name="T1" fmla="*/ 17 h 18"/>
                <a:gd name="T2" fmla="*/ 14 w 49"/>
                <a:gd name="T3" fmla="*/ 0 h 18"/>
                <a:gd name="T4" fmla="*/ 34 w 49"/>
                <a:gd name="T5" fmla="*/ 7 h 18"/>
                <a:gd name="T6" fmla="*/ 43 w 49"/>
                <a:gd name="T7" fmla="*/ 6 h 18"/>
                <a:gd name="T8" fmla="*/ 49 w 49"/>
                <a:gd name="T9" fmla="*/ 18 h 18"/>
                <a:gd name="T10" fmla="*/ 0 w 49"/>
                <a:gd name="T11" fmla="*/ 17 h 18"/>
                <a:gd name="T12" fmla="*/ 0 w 49"/>
                <a:gd name="T13" fmla="*/ 17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 h="18">
                  <a:moveTo>
                    <a:pt x="0" y="17"/>
                  </a:moveTo>
                  <a:lnTo>
                    <a:pt x="14" y="0"/>
                  </a:lnTo>
                  <a:lnTo>
                    <a:pt x="34" y="7"/>
                  </a:lnTo>
                  <a:lnTo>
                    <a:pt x="43" y="6"/>
                  </a:lnTo>
                  <a:lnTo>
                    <a:pt x="49" y="18"/>
                  </a:lnTo>
                  <a:lnTo>
                    <a:pt x="0" y="17"/>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6" name="Freeform 9">
              <a:extLst>
                <a:ext uri="{FF2B5EF4-FFF2-40B4-BE49-F238E27FC236}">
                  <a16:creationId xmlns:a16="http://schemas.microsoft.com/office/drawing/2014/main" id="{18CE3CD8-8FA3-4191-90FE-9B685D94B19F}"/>
                </a:ext>
              </a:extLst>
            </p:cNvPr>
            <p:cNvSpPr>
              <a:spLocks/>
            </p:cNvSpPr>
            <p:nvPr/>
          </p:nvSpPr>
          <p:spPr bwMode="auto">
            <a:xfrm>
              <a:off x="2204" y="1645"/>
              <a:ext cx="39" cy="22"/>
            </a:xfrm>
            <a:custGeom>
              <a:avLst/>
              <a:gdLst>
                <a:gd name="T0" fmla="*/ 0 w 39"/>
                <a:gd name="T1" fmla="*/ 22 h 22"/>
                <a:gd name="T2" fmla="*/ 8 w 39"/>
                <a:gd name="T3" fmla="*/ 0 h 22"/>
                <a:gd name="T4" fmla="*/ 32 w 39"/>
                <a:gd name="T5" fmla="*/ 13 h 22"/>
                <a:gd name="T6" fmla="*/ 39 w 39"/>
                <a:gd name="T7" fmla="*/ 20 h 22"/>
                <a:gd name="T8" fmla="*/ 0 w 39"/>
                <a:gd name="T9" fmla="*/ 22 h 22"/>
                <a:gd name="T10" fmla="*/ 0 w 39"/>
                <a:gd name="T11" fmla="*/ 22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 h="22">
                  <a:moveTo>
                    <a:pt x="0" y="22"/>
                  </a:moveTo>
                  <a:lnTo>
                    <a:pt x="8" y="0"/>
                  </a:lnTo>
                  <a:lnTo>
                    <a:pt x="32" y="13"/>
                  </a:lnTo>
                  <a:lnTo>
                    <a:pt x="39" y="20"/>
                  </a:lnTo>
                  <a:lnTo>
                    <a:pt x="0" y="22"/>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7" name="Freeform 10">
              <a:extLst>
                <a:ext uri="{FF2B5EF4-FFF2-40B4-BE49-F238E27FC236}">
                  <a16:creationId xmlns:a16="http://schemas.microsoft.com/office/drawing/2014/main" id="{24B2A12C-F5E5-4BDD-AC94-4EF7A796D14D}"/>
                </a:ext>
              </a:extLst>
            </p:cNvPr>
            <p:cNvSpPr>
              <a:spLocks/>
            </p:cNvSpPr>
            <p:nvPr/>
          </p:nvSpPr>
          <p:spPr bwMode="auto">
            <a:xfrm>
              <a:off x="1976" y="1527"/>
              <a:ext cx="282" cy="11"/>
            </a:xfrm>
            <a:custGeom>
              <a:avLst/>
              <a:gdLst>
                <a:gd name="T0" fmla="*/ 0 w 282"/>
                <a:gd name="T1" fmla="*/ 0 h 11"/>
                <a:gd name="T2" fmla="*/ 53 w 282"/>
                <a:gd name="T3" fmla="*/ 2 h 11"/>
                <a:gd name="T4" fmla="*/ 264 w 282"/>
                <a:gd name="T5" fmla="*/ 3 h 11"/>
                <a:gd name="T6" fmla="*/ 282 w 282"/>
                <a:gd name="T7" fmla="*/ 11 h 11"/>
                <a:gd name="T8" fmla="*/ 12 w 282"/>
                <a:gd name="T9" fmla="*/ 9 h 11"/>
                <a:gd name="T10" fmla="*/ 0 w 282"/>
                <a:gd name="T11" fmla="*/ 0 h 11"/>
                <a:gd name="T12" fmla="*/ 0 w 282"/>
                <a:gd name="T13" fmla="*/ 0 h 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2" h="11">
                  <a:moveTo>
                    <a:pt x="0" y="0"/>
                  </a:moveTo>
                  <a:lnTo>
                    <a:pt x="53" y="2"/>
                  </a:lnTo>
                  <a:lnTo>
                    <a:pt x="264" y="3"/>
                  </a:lnTo>
                  <a:lnTo>
                    <a:pt x="282" y="11"/>
                  </a:lnTo>
                  <a:lnTo>
                    <a:pt x="12" y="9"/>
                  </a:lnTo>
                  <a:lnTo>
                    <a:pt x="0"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8" name="Freeform 11">
              <a:extLst>
                <a:ext uri="{FF2B5EF4-FFF2-40B4-BE49-F238E27FC236}">
                  <a16:creationId xmlns:a16="http://schemas.microsoft.com/office/drawing/2014/main" id="{3E185574-CB53-4DFC-9193-BD8A49C4E7CB}"/>
                </a:ext>
              </a:extLst>
            </p:cNvPr>
            <p:cNvSpPr>
              <a:spLocks/>
            </p:cNvSpPr>
            <p:nvPr/>
          </p:nvSpPr>
          <p:spPr bwMode="auto">
            <a:xfrm>
              <a:off x="2019" y="1466"/>
              <a:ext cx="197" cy="59"/>
            </a:xfrm>
            <a:custGeom>
              <a:avLst/>
              <a:gdLst>
                <a:gd name="T0" fmla="*/ 0 w 197"/>
                <a:gd name="T1" fmla="*/ 54 h 59"/>
                <a:gd name="T2" fmla="*/ 114 w 197"/>
                <a:gd name="T3" fmla="*/ 0 h 59"/>
                <a:gd name="T4" fmla="*/ 197 w 197"/>
                <a:gd name="T5" fmla="*/ 57 h 59"/>
                <a:gd name="T6" fmla="*/ 23 w 197"/>
                <a:gd name="T7" fmla="*/ 59 h 59"/>
                <a:gd name="T8" fmla="*/ 0 w 197"/>
                <a:gd name="T9" fmla="*/ 54 h 59"/>
                <a:gd name="T10" fmla="*/ 0 w 197"/>
                <a:gd name="T11" fmla="*/ 54 h 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7" h="59">
                  <a:moveTo>
                    <a:pt x="0" y="54"/>
                  </a:moveTo>
                  <a:lnTo>
                    <a:pt x="114" y="0"/>
                  </a:lnTo>
                  <a:lnTo>
                    <a:pt x="197" y="57"/>
                  </a:lnTo>
                  <a:lnTo>
                    <a:pt x="23" y="59"/>
                  </a:lnTo>
                  <a:lnTo>
                    <a:pt x="0" y="54"/>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9" name="Freeform 12">
              <a:extLst>
                <a:ext uri="{FF2B5EF4-FFF2-40B4-BE49-F238E27FC236}">
                  <a16:creationId xmlns:a16="http://schemas.microsoft.com/office/drawing/2014/main" id="{D221B853-86C3-49E2-847D-677ED9E5439C}"/>
                </a:ext>
              </a:extLst>
            </p:cNvPr>
            <p:cNvSpPr>
              <a:spLocks/>
            </p:cNvSpPr>
            <p:nvPr/>
          </p:nvSpPr>
          <p:spPr bwMode="auto">
            <a:xfrm>
              <a:off x="2178" y="1570"/>
              <a:ext cx="41" cy="100"/>
            </a:xfrm>
            <a:custGeom>
              <a:avLst/>
              <a:gdLst>
                <a:gd name="T0" fmla="*/ 41 w 41"/>
                <a:gd name="T1" fmla="*/ 0 h 100"/>
                <a:gd name="T2" fmla="*/ 34 w 41"/>
                <a:gd name="T3" fmla="*/ 75 h 100"/>
                <a:gd name="T4" fmla="*/ 28 w 41"/>
                <a:gd name="T5" fmla="*/ 77 h 100"/>
                <a:gd name="T6" fmla="*/ 26 w 41"/>
                <a:gd name="T7" fmla="*/ 97 h 100"/>
                <a:gd name="T8" fmla="*/ 14 w 41"/>
                <a:gd name="T9" fmla="*/ 100 h 100"/>
                <a:gd name="T10" fmla="*/ 7 w 41"/>
                <a:gd name="T11" fmla="*/ 77 h 100"/>
                <a:gd name="T12" fmla="*/ 3 w 41"/>
                <a:gd name="T13" fmla="*/ 79 h 100"/>
                <a:gd name="T14" fmla="*/ 0 w 41"/>
                <a:gd name="T15" fmla="*/ 42 h 100"/>
                <a:gd name="T16" fmla="*/ 41 w 41"/>
                <a:gd name="T17" fmla="*/ 0 h 100"/>
                <a:gd name="T18" fmla="*/ 41 w 41"/>
                <a:gd name="T19" fmla="*/ 0 h 1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100">
                  <a:moveTo>
                    <a:pt x="41" y="0"/>
                  </a:moveTo>
                  <a:lnTo>
                    <a:pt x="34" y="75"/>
                  </a:lnTo>
                  <a:lnTo>
                    <a:pt x="28" y="77"/>
                  </a:lnTo>
                  <a:lnTo>
                    <a:pt x="26" y="97"/>
                  </a:lnTo>
                  <a:lnTo>
                    <a:pt x="14" y="100"/>
                  </a:lnTo>
                  <a:lnTo>
                    <a:pt x="7" y="77"/>
                  </a:lnTo>
                  <a:lnTo>
                    <a:pt x="3" y="79"/>
                  </a:lnTo>
                  <a:lnTo>
                    <a:pt x="0" y="42"/>
                  </a:lnTo>
                  <a:lnTo>
                    <a:pt x="41"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0" name="Freeform 13">
              <a:extLst>
                <a:ext uri="{FF2B5EF4-FFF2-40B4-BE49-F238E27FC236}">
                  <a16:creationId xmlns:a16="http://schemas.microsoft.com/office/drawing/2014/main" id="{F31A7FBC-6DDF-4810-8B54-13633DD72F61}"/>
                </a:ext>
              </a:extLst>
            </p:cNvPr>
            <p:cNvSpPr>
              <a:spLocks/>
            </p:cNvSpPr>
            <p:nvPr/>
          </p:nvSpPr>
          <p:spPr bwMode="auto">
            <a:xfrm>
              <a:off x="2094" y="1623"/>
              <a:ext cx="52" cy="47"/>
            </a:xfrm>
            <a:custGeom>
              <a:avLst/>
              <a:gdLst>
                <a:gd name="T0" fmla="*/ 52 w 52"/>
                <a:gd name="T1" fmla="*/ 0 h 47"/>
                <a:gd name="T2" fmla="*/ 51 w 52"/>
                <a:gd name="T3" fmla="*/ 27 h 47"/>
                <a:gd name="T4" fmla="*/ 47 w 52"/>
                <a:gd name="T5" fmla="*/ 29 h 47"/>
                <a:gd name="T6" fmla="*/ 42 w 52"/>
                <a:gd name="T7" fmla="*/ 46 h 47"/>
                <a:gd name="T8" fmla="*/ 3 w 52"/>
                <a:gd name="T9" fmla="*/ 47 h 47"/>
                <a:gd name="T10" fmla="*/ 0 w 52"/>
                <a:gd name="T11" fmla="*/ 18 h 47"/>
                <a:gd name="T12" fmla="*/ 52 w 52"/>
                <a:gd name="T13" fmla="*/ 0 h 47"/>
                <a:gd name="T14" fmla="*/ 52 w 52"/>
                <a:gd name="T15" fmla="*/ 0 h 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 h="47">
                  <a:moveTo>
                    <a:pt x="52" y="0"/>
                  </a:moveTo>
                  <a:lnTo>
                    <a:pt x="51" y="27"/>
                  </a:lnTo>
                  <a:lnTo>
                    <a:pt x="47" y="29"/>
                  </a:lnTo>
                  <a:lnTo>
                    <a:pt x="42" y="46"/>
                  </a:lnTo>
                  <a:lnTo>
                    <a:pt x="3" y="47"/>
                  </a:lnTo>
                  <a:lnTo>
                    <a:pt x="0" y="18"/>
                  </a:lnTo>
                  <a:lnTo>
                    <a:pt x="52" y="0"/>
                  </a:lnTo>
                  <a:close/>
                </a:path>
              </a:pathLst>
            </a:custGeom>
            <a:solidFill>
              <a:srgbClr val="B2FA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1" name="Freeform 14">
              <a:extLst>
                <a:ext uri="{FF2B5EF4-FFF2-40B4-BE49-F238E27FC236}">
                  <a16:creationId xmlns:a16="http://schemas.microsoft.com/office/drawing/2014/main" id="{0D18C73F-616B-456D-A0E4-1ED2AB9B7ACA}"/>
                </a:ext>
              </a:extLst>
            </p:cNvPr>
            <p:cNvSpPr>
              <a:spLocks/>
            </p:cNvSpPr>
            <p:nvPr/>
          </p:nvSpPr>
          <p:spPr bwMode="auto">
            <a:xfrm>
              <a:off x="2083" y="1615"/>
              <a:ext cx="61" cy="56"/>
            </a:xfrm>
            <a:custGeom>
              <a:avLst/>
              <a:gdLst>
                <a:gd name="T0" fmla="*/ 2 w 61"/>
                <a:gd name="T1" fmla="*/ 2 h 56"/>
                <a:gd name="T2" fmla="*/ 60 w 61"/>
                <a:gd name="T3" fmla="*/ 0 h 56"/>
                <a:gd name="T4" fmla="*/ 61 w 61"/>
                <a:gd name="T5" fmla="*/ 12 h 56"/>
                <a:gd name="T6" fmla="*/ 17 w 61"/>
                <a:gd name="T7" fmla="*/ 39 h 56"/>
                <a:gd name="T8" fmla="*/ 46 w 61"/>
                <a:gd name="T9" fmla="*/ 37 h 56"/>
                <a:gd name="T10" fmla="*/ 25 w 61"/>
                <a:gd name="T11" fmla="*/ 56 h 56"/>
                <a:gd name="T12" fmla="*/ 10 w 61"/>
                <a:gd name="T13" fmla="*/ 54 h 56"/>
                <a:gd name="T14" fmla="*/ 8 w 61"/>
                <a:gd name="T15" fmla="*/ 40 h 56"/>
                <a:gd name="T16" fmla="*/ 0 w 61"/>
                <a:gd name="T17" fmla="*/ 37 h 56"/>
                <a:gd name="T18" fmla="*/ 2 w 61"/>
                <a:gd name="T19" fmla="*/ 2 h 56"/>
                <a:gd name="T20" fmla="*/ 2 w 61"/>
                <a:gd name="T21" fmla="*/ 2 h 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56">
                  <a:moveTo>
                    <a:pt x="2" y="2"/>
                  </a:moveTo>
                  <a:lnTo>
                    <a:pt x="60" y="0"/>
                  </a:lnTo>
                  <a:lnTo>
                    <a:pt x="61" y="12"/>
                  </a:lnTo>
                  <a:lnTo>
                    <a:pt x="17" y="39"/>
                  </a:lnTo>
                  <a:lnTo>
                    <a:pt x="46" y="37"/>
                  </a:lnTo>
                  <a:lnTo>
                    <a:pt x="25" y="56"/>
                  </a:lnTo>
                  <a:lnTo>
                    <a:pt x="10" y="54"/>
                  </a:lnTo>
                  <a:lnTo>
                    <a:pt x="8" y="40"/>
                  </a:lnTo>
                  <a:lnTo>
                    <a:pt x="0" y="37"/>
                  </a:lnTo>
                  <a:lnTo>
                    <a:pt x="2" y="2"/>
                  </a:lnTo>
                  <a:close/>
                </a:path>
              </a:pathLst>
            </a:custGeom>
            <a:solidFill>
              <a:srgbClr val="A3A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2" name="Freeform 15">
              <a:extLst>
                <a:ext uri="{FF2B5EF4-FFF2-40B4-BE49-F238E27FC236}">
                  <a16:creationId xmlns:a16="http://schemas.microsoft.com/office/drawing/2014/main" id="{7941D88D-0804-4ED1-8841-384AED7D80AC}"/>
                </a:ext>
              </a:extLst>
            </p:cNvPr>
            <p:cNvSpPr>
              <a:spLocks/>
            </p:cNvSpPr>
            <p:nvPr/>
          </p:nvSpPr>
          <p:spPr bwMode="auto">
            <a:xfrm>
              <a:off x="2021" y="1540"/>
              <a:ext cx="37" cy="131"/>
            </a:xfrm>
            <a:custGeom>
              <a:avLst/>
              <a:gdLst>
                <a:gd name="T0" fmla="*/ 12 w 37"/>
                <a:gd name="T1" fmla="*/ 0 h 131"/>
                <a:gd name="T2" fmla="*/ 25 w 37"/>
                <a:gd name="T3" fmla="*/ 1 h 131"/>
                <a:gd name="T4" fmla="*/ 26 w 37"/>
                <a:gd name="T5" fmla="*/ 16 h 131"/>
                <a:gd name="T6" fmla="*/ 37 w 37"/>
                <a:gd name="T7" fmla="*/ 18 h 131"/>
                <a:gd name="T8" fmla="*/ 36 w 37"/>
                <a:gd name="T9" fmla="*/ 109 h 131"/>
                <a:gd name="T10" fmla="*/ 27 w 37"/>
                <a:gd name="T11" fmla="*/ 108 h 131"/>
                <a:gd name="T12" fmla="*/ 25 w 37"/>
                <a:gd name="T13" fmla="*/ 130 h 131"/>
                <a:gd name="T14" fmla="*/ 16 w 37"/>
                <a:gd name="T15" fmla="*/ 131 h 131"/>
                <a:gd name="T16" fmla="*/ 11 w 37"/>
                <a:gd name="T17" fmla="*/ 112 h 131"/>
                <a:gd name="T18" fmla="*/ 0 w 37"/>
                <a:gd name="T19" fmla="*/ 20 h 131"/>
                <a:gd name="T20" fmla="*/ 8 w 37"/>
                <a:gd name="T21" fmla="*/ 17 h 131"/>
                <a:gd name="T22" fmla="*/ 12 w 37"/>
                <a:gd name="T23" fmla="*/ 0 h 131"/>
                <a:gd name="T24" fmla="*/ 12 w 37"/>
                <a:gd name="T25" fmla="*/ 0 h 1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7" h="131">
                  <a:moveTo>
                    <a:pt x="12" y="0"/>
                  </a:moveTo>
                  <a:lnTo>
                    <a:pt x="25" y="1"/>
                  </a:lnTo>
                  <a:lnTo>
                    <a:pt x="26" y="16"/>
                  </a:lnTo>
                  <a:lnTo>
                    <a:pt x="37" y="18"/>
                  </a:lnTo>
                  <a:lnTo>
                    <a:pt x="36" y="109"/>
                  </a:lnTo>
                  <a:lnTo>
                    <a:pt x="27" y="108"/>
                  </a:lnTo>
                  <a:lnTo>
                    <a:pt x="25" y="130"/>
                  </a:lnTo>
                  <a:lnTo>
                    <a:pt x="16" y="131"/>
                  </a:lnTo>
                  <a:lnTo>
                    <a:pt x="11" y="112"/>
                  </a:lnTo>
                  <a:lnTo>
                    <a:pt x="0" y="20"/>
                  </a:lnTo>
                  <a:lnTo>
                    <a:pt x="8" y="17"/>
                  </a:lnTo>
                  <a:lnTo>
                    <a:pt x="12"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3" name="Freeform 16">
              <a:extLst>
                <a:ext uri="{FF2B5EF4-FFF2-40B4-BE49-F238E27FC236}">
                  <a16:creationId xmlns:a16="http://schemas.microsoft.com/office/drawing/2014/main" id="{DE4D1B50-5756-486B-98BD-EC02A78549B3}"/>
                </a:ext>
              </a:extLst>
            </p:cNvPr>
            <p:cNvSpPr>
              <a:spLocks/>
            </p:cNvSpPr>
            <p:nvPr/>
          </p:nvSpPr>
          <p:spPr bwMode="auto">
            <a:xfrm>
              <a:off x="2076" y="1540"/>
              <a:ext cx="73" cy="73"/>
            </a:xfrm>
            <a:custGeom>
              <a:avLst/>
              <a:gdLst>
                <a:gd name="T0" fmla="*/ 16 w 73"/>
                <a:gd name="T1" fmla="*/ 2 h 73"/>
                <a:gd name="T2" fmla="*/ 14 w 73"/>
                <a:gd name="T3" fmla="*/ 18 h 73"/>
                <a:gd name="T4" fmla="*/ 1 w 73"/>
                <a:gd name="T5" fmla="*/ 19 h 73"/>
                <a:gd name="T6" fmla="*/ 0 w 73"/>
                <a:gd name="T7" fmla="*/ 72 h 73"/>
                <a:gd name="T8" fmla="*/ 71 w 73"/>
                <a:gd name="T9" fmla="*/ 73 h 73"/>
                <a:gd name="T10" fmla="*/ 32 w 73"/>
                <a:gd name="T11" fmla="*/ 65 h 73"/>
                <a:gd name="T12" fmla="*/ 60 w 73"/>
                <a:gd name="T13" fmla="*/ 62 h 73"/>
                <a:gd name="T14" fmla="*/ 36 w 73"/>
                <a:gd name="T15" fmla="*/ 42 h 73"/>
                <a:gd name="T16" fmla="*/ 14 w 73"/>
                <a:gd name="T17" fmla="*/ 51 h 73"/>
                <a:gd name="T18" fmla="*/ 34 w 73"/>
                <a:gd name="T19" fmla="*/ 31 h 73"/>
                <a:gd name="T20" fmla="*/ 71 w 73"/>
                <a:gd name="T21" fmla="*/ 51 h 73"/>
                <a:gd name="T22" fmla="*/ 73 w 73"/>
                <a:gd name="T23" fmla="*/ 22 h 73"/>
                <a:gd name="T24" fmla="*/ 62 w 73"/>
                <a:gd name="T25" fmla="*/ 19 h 73"/>
                <a:gd name="T26" fmla="*/ 65 w 73"/>
                <a:gd name="T27" fmla="*/ 1 h 73"/>
                <a:gd name="T28" fmla="*/ 27 w 73"/>
                <a:gd name="T29" fmla="*/ 0 h 73"/>
                <a:gd name="T30" fmla="*/ 16 w 73"/>
                <a:gd name="T31" fmla="*/ 2 h 73"/>
                <a:gd name="T32" fmla="*/ 16 w 73"/>
                <a:gd name="T33" fmla="*/ 2 h 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3" h="73">
                  <a:moveTo>
                    <a:pt x="16" y="2"/>
                  </a:moveTo>
                  <a:lnTo>
                    <a:pt x="14" y="18"/>
                  </a:lnTo>
                  <a:lnTo>
                    <a:pt x="1" y="19"/>
                  </a:lnTo>
                  <a:lnTo>
                    <a:pt x="0" y="72"/>
                  </a:lnTo>
                  <a:lnTo>
                    <a:pt x="71" y="73"/>
                  </a:lnTo>
                  <a:lnTo>
                    <a:pt x="32" y="65"/>
                  </a:lnTo>
                  <a:lnTo>
                    <a:pt x="60" y="62"/>
                  </a:lnTo>
                  <a:lnTo>
                    <a:pt x="36" y="42"/>
                  </a:lnTo>
                  <a:lnTo>
                    <a:pt x="14" y="51"/>
                  </a:lnTo>
                  <a:lnTo>
                    <a:pt x="34" y="31"/>
                  </a:lnTo>
                  <a:lnTo>
                    <a:pt x="71" y="51"/>
                  </a:lnTo>
                  <a:lnTo>
                    <a:pt x="73" y="22"/>
                  </a:lnTo>
                  <a:lnTo>
                    <a:pt x="62" y="19"/>
                  </a:lnTo>
                  <a:lnTo>
                    <a:pt x="65" y="1"/>
                  </a:lnTo>
                  <a:lnTo>
                    <a:pt x="27" y="0"/>
                  </a:lnTo>
                  <a:lnTo>
                    <a:pt x="16" y="2"/>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4" name="Freeform 17">
              <a:extLst>
                <a:ext uri="{FF2B5EF4-FFF2-40B4-BE49-F238E27FC236}">
                  <a16:creationId xmlns:a16="http://schemas.microsoft.com/office/drawing/2014/main" id="{B755E37E-02FD-4B36-900A-86E85C9CE72D}"/>
                </a:ext>
              </a:extLst>
            </p:cNvPr>
            <p:cNvSpPr>
              <a:spLocks/>
            </p:cNvSpPr>
            <p:nvPr/>
          </p:nvSpPr>
          <p:spPr bwMode="auto">
            <a:xfrm>
              <a:off x="2179" y="1539"/>
              <a:ext cx="40" cy="82"/>
            </a:xfrm>
            <a:custGeom>
              <a:avLst/>
              <a:gdLst>
                <a:gd name="T0" fmla="*/ 11 w 40"/>
                <a:gd name="T1" fmla="*/ 0 h 82"/>
                <a:gd name="T2" fmla="*/ 35 w 40"/>
                <a:gd name="T3" fmla="*/ 0 h 82"/>
                <a:gd name="T4" fmla="*/ 29 w 40"/>
                <a:gd name="T5" fmla="*/ 22 h 82"/>
                <a:gd name="T6" fmla="*/ 40 w 40"/>
                <a:gd name="T7" fmla="*/ 23 h 82"/>
                <a:gd name="T8" fmla="*/ 37 w 40"/>
                <a:gd name="T9" fmla="*/ 40 h 82"/>
                <a:gd name="T10" fmla="*/ 0 w 40"/>
                <a:gd name="T11" fmla="*/ 82 h 82"/>
                <a:gd name="T12" fmla="*/ 1 w 40"/>
                <a:gd name="T13" fmla="*/ 21 h 82"/>
                <a:gd name="T14" fmla="*/ 7 w 40"/>
                <a:gd name="T15" fmla="*/ 18 h 82"/>
                <a:gd name="T16" fmla="*/ 11 w 40"/>
                <a:gd name="T17" fmla="*/ 0 h 82"/>
                <a:gd name="T18" fmla="*/ 11 w 40"/>
                <a:gd name="T19" fmla="*/ 0 h 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 h="82">
                  <a:moveTo>
                    <a:pt x="11" y="0"/>
                  </a:moveTo>
                  <a:lnTo>
                    <a:pt x="35" y="0"/>
                  </a:lnTo>
                  <a:lnTo>
                    <a:pt x="29" y="22"/>
                  </a:lnTo>
                  <a:lnTo>
                    <a:pt x="40" y="23"/>
                  </a:lnTo>
                  <a:lnTo>
                    <a:pt x="37" y="40"/>
                  </a:lnTo>
                  <a:lnTo>
                    <a:pt x="0" y="82"/>
                  </a:lnTo>
                  <a:lnTo>
                    <a:pt x="1" y="21"/>
                  </a:lnTo>
                  <a:lnTo>
                    <a:pt x="7" y="18"/>
                  </a:lnTo>
                  <a:lnTo>
                    <a:pt x="11"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5" name="Freeform 18">
              <a:extLst>
                <a:ext uri="{FF2B5EF4-FFF2-40B4-BE49-F238E27FC236}">
                  <a16:creationId xmlns:a16="http://schemas.microsoft.com/office/drawing/2014/main" id="{A5979D41-4EE7-46E4-9E9A-3D5EDBE37BB9}"/>
                </a:ext>
              </a:extLst>
            </p:cNvPr>
            <p:cNvSpPr>
              <a:spLocks/>
            </p:cNvSpPr>
            <p:nvPr/>
          </p:nvSpPr>
          <p:spPr bwMode="auto">
            <a:xfrm>
              <a:off x="1993" y="1536"/>
              <a:ext cx="42" cy="16"/>
            </a:xfrm>
            <a:custGeom>
              <a:avLst/>
              <a:gdLst>
                <a:gd name="T0" fmla="*/ 0 w 40"/>
                <a:gd name="T1" fmla="*/ 3 h 16"/>
                <a:gd name="T2" fmla="*/ 4 w 40"/>
                <a:gd name="T3" fmla="*/ 11 h 16"/>
                <a:gd name="T4" fmla="*/ 40 w 40"/>
                <a:gd name="T5" fmla="*/ 16 h 16"/>
                <a:gd name="T6" fmla="*/ 40 w 40"/>
                <a:gd name="T7" fmla="*/ 0 h 16"/>
                <a:gd name="T8" fmla="*/ 0 w 40"/>
                <a:gd name="T9" fmla="*/ 3 h 16"/>
                <a:gd name="T10" fmla="*/ 0 w 40"/>
                <a:gd name="T11" fmla="*/ 3 h 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16">
                  <a:moveTo>
                    <a:pt x="0" y="3"/>
                  </a:moveTo>
                  <a:lnTo>
                    <a:pt x="4" y="11"/>
                  </a:lnTo>
                  <a:lnTo>
                    <a:pt x="40" y="16"/>
                  </a:lnTo>
                  <a:lnTo>
                    <a:pt x="40" y="0"/>
                  </a:lnTo>
                  <a:lnTo>
                    <a:pt x="0" y="3"/>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6" name="Freeform 19">
              <a:extLst>
                <a:ext uri="{FF2B5EF4-FFF2-40B4-BE49-F238E27FC236}">
                  <a16:creationId xmlns:a16="http://schemas.microsoft.com/office/drawing/2014/main" id="{3E28C031-8444-4506-92BA-D32CF79A1555}"/>
                </a:ext>
              </a:extLst>
            </p:cNvPr>
            <p:cNvSpPr>
              <a:spLocks/>
            </p:cNvSpPr>
            <p:nvPr/>
          </p:nvSpPr>
          <p:spPr bwMode="auto">
            <a:xfrm>
              <a:off x="2050" y="1538"/>
              <a:ext cx="44" cy="13"/>
            </a:xfrm>
            <a:custGeom>
              <a:avLst/>
              <a:gdLst>
                <a:gd name="T0" fmla="*/ 0 w 44"/>
                <a:gd name="T1" fmla="*/ 2 h 13"/>
                <a:gd name="T2" fmla="*/ 0 w 44"/>
                <a:gd name="T3" fmla="*/ 13 h 13"/>
                <a:gd name="T4" fmla="*/ 44 w 44"/>
                <a:gd name="T5" fmla="*/ 13 h 13"/>
                <a:gd name="T6" fmla="*/ 42 w 44"/>
                <a:gd name="T7" fmla="*/ 0 h 13"/>
                <a:gd name="T8" fmla="*/ 0 w 44"/>
                <a:gd name="T9" fmla="*/ 2 h 13"/>
                <a:gd name="T10" fmla="*/ 0 w 44"/>
                <a:gd name="T11" fmla="*/ 2 h 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 h="13">
                  <a:moveTo>
                    <a:pt x="0" y="2"/>
                  </a:moveTo>
                  <a:lnTo>
                    <a:pt x="0" y="13"/>
                  </a:lnTo>
                  <a:lnTo>
                    <a:pt x="44" y="13"/>
                  </a:lnTo>
                  <a:lnTo>
                    <a:pt x="42" y="0"/>
                  </a:lnTo>
                  <a:lnTo>
                    <a:pt x="0" y="2"/>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7" name="Freeform 20">
              <a:extLst>
                <a:ext uri="{FF2B5EF4-FFF2-40B4-BE49-F238E27FC236}">
                  <a16:creationId xmlns:a16="http://schemas.microsoft.com/office/drawing/2014/main" id="{D836FC19-B943-4DAE-AEFB-404DE65CBB89}"/>
                </a:ext>
              </a:extLst>
            </p:cNvPr>
            <p:cNvSpPr>
              <a:spLocks/>
            </p:cNvSpPr>
            <p:nvPr/>
          </p:nvSpPr>
          <p:spPr bwMode="auto">
            <a:xfrm>
              <a:off x="2140" y="1537"/>
              <a:ext cx="42" cy="12"/>
            </a:xfrm>
            <a:custGeom>
              <a:avLst/>
              <a:gdLst>
                <a:gd name="T0" fmla="*/ 1 w 45"/>
                <a:gd name="T1" fmla="*/ 4 h 12"/>
                <a:gd name="T2" fmla="*/ 0 w 45"/>
                <a:gd name="T3" fmla="*/ 12 h 12"/>
                <a:gd name="T4" fmla="*/ 43 w 45"/>
                <a:gd name="T5" fmla="*/ 11 h 12"/>
                <a:gd name="T6" fmla="*/ 45 w 45"/>
                <a:gd name="T7" fmla="*/ 0 h 12"/>
                <a:gd name="T8" fmla="*/ 1 w 45"/>
                <a:gd name="T9" fmla="*/ 4 h 12"/>
                <a:gd name="T10" fmla="*/ 1 w 45"/>
                <a:gd name="T11" fmla="*/ 4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5" h="12">
                  <a:moveTo>
                    <a:pt x="1" y="4"/>
                  </a:moveTo>
                  <a:lnTo>
                    <a:pt x="0" y="12"/>
                  </a:lnTo>
                  <a:lnTo>
                    <a:pt x="43" y="11"/>
                  </a:lnTo>
                  <a:lnTo>
                    <a:pt x="45" y="0"/>
                  </a:lnTo>
                  <a:lnTo>
                    <a:pt x="1" y="4"/>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8" name="Freeform 21">
              <a:extLst>
                <a:ext uri="{FF2B5EF4-FFF2-40B4-BE49-F238E27FC236}">
                  <a16:creationId xmlns:a16="http://schemas.microsoft.com/office/drawing/2014/main" id="{4DA4C92C-7FA6-45EC-888C-3BC3EAD1CF38}"/>
                </a:ext>
              </a:extLst>
            </p:cNvPr>
            <p:cNvSpPr>
              <a:spLocks/>
            </p:cNvSpPr>
            <p:nvPr/>
          </p:nvSpPr>
          <p:spPr bwMode="auto">
            <a:xfrm>
              <a:off x="2211" y="1537"/>
              <a:ext cx="37" cy="14"/>
            </a:xfrm>
            <a:custGeom>
              <a:avLst/>
              <a:gdLst>
                <a:gd name="T0" fmla="*/ 3 w 37"/>
                <a:gd name="T1" fmla="*/ 2 h 14"/>
                <a:gd name="T2" fmla="*/ 0 w 37"/>
                <a:gd name="T3" fmla="*/ 14 h 14"/>
                <a:gd name="T4" fmla="*/ 37 w 37"/>
                <a:gd name="T5" fmla="*/ 10 h 14"/>
                <a:gd name="T6" fmla="*/ 37 w 37"/>
                <a:gd name="T7" fmla="*/ 0 h 14"/>
                <a:gd name="T8" fmla="*/ 3 w 37"/>
                <a:gd name="T9" fmla="*/ 2 h 14"/>
                <a:gd name="T10" fmla="*/ 3 w 37"/>
                <a:gd name="T11" fmla="*/ 2 h 1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7" h="14">
                  <a:moveTo>
                    <a:pt x="3" y="2"/>
                  </a:moveTo>
                  <a:lnTo>
                    <a:pt x="0" y="14"/>
                  </a:lnTo>
                  <a:lnTo>
                    <a:pt x="37" y="10"/>
                  </a:lnTo>
                  <a:lnTo>
                    <a:pt x="37" y="0"/>
                  </a:lnTo>
                  <a:lnTo>
                    <a:pt x="3" y="2"/>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9" name="Freeform 22">
              <a:extLst>
                <a:ext uri="{FF2B5EF4-FFF2-40B4-BE49-F238E27FC236}">
                  <a16:creationId xmlns:a16="http://schemas.microsoft.com/office/drawing/2014/main" id="{DC779F6A-BB18-4258-AE63-881ADF73FE8C}"/>
                </a:ext>
              </a:extLst>
            </p:cNvPr>
            <p:cNvSpPr>
              <a:spLocks/>
            </p:cNvSpPr>
            <p:nvPr/>
          </p:nvSpPr>
          <p:spPr bwMode="auto">
            <a:xfrm>
              <a:off x="2209" y="1561"/>
              <a:ext cx="33" cy="85"/>
            </a:xfrm>
            <a:custGeom>
              <a:avLst/>
              <a:gdLst>
                <a:gd name="T0" fmla="*/ 32 w 33"/>
                <a:gd name="T1" fmla="*/ 5 h 85"/>
                <a:gd name="T2" fmla="*/ 17 w 33"/>
                <a:gd name="T3" fmla="*/ 9 h 85"/>
                <a:gd name="T4" fmla="*/ 19 w 33"/>
                <a:gd name="T5" fmla="*/ 85 h 85"/>
                <a:gd name="T6" fmla="*/ 0 w 33"/>
                <a:gd name="T7" fmla="*/ 85 h 85"/>
                <a:gd name="T8" fmla="*/ 10 w 33"/>
                <a:gd name="T9" fmla="*/ 1 h 85"/>
                <a:gd name="T10" fmla="*/ 33 w 33"/>
                <a:gd name="T11" fmla="*/ 0 h 85"/>
                <a:gd name="T12" fmla="*/ 32 w 33"/>
                <a:gd name="T13" fmla="*/ 5 h 85"/>
                <a:gd name="T14" fmla="*/ 32 w 33"/>
                <a:gd name="T15" fmla="*/ 5 h 8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3" h="85">
                  <a:moveTo>
                    <a:pt x="32" y="5"/>
                  </a:moveTo>
                  <a:lnTo>
                    <a:pt x="17" y="9"/>
                  </a:lnTo>
                  <a:lnTo>
                    <a:pt x="19" y="85"/>
                  </a:lnTo>
                  <a:lnTo>
                    <a:pt x="0" y="85"/>
                  </a:lnTo>
                  <a:lnTo>
                    <a:pt x="10" y="1"/>
                  </a:lnTo>
                  <a:lnTo>
                    <a:pt x="33" y="0"/>
                  </a:lnTo>
                  <a:lnTo>
                    <a:pt x="32" y="5"/>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0" name="Freeform 23">
              <a:extLst>
                <a:ext uri="{FF2B5EF4-FFF2-40B4-BE49-F238E27FC236}">
                  <a16:creationId xmlns:a16="http://schemas.microsoft.com/office/drawing/2014/main" id="{319A4531-7206-48C7-8363-D013B206A235}"/>
                </a:ext>
              </a:extLst>
            </p:cNvPr>
            <p:cNvSpPr>
              <a:spLocks/>
            </p:cNvSpPr>
            <p:nvPr/>
          </p:nvSpPr>
          <p:spPr bwMode="auto">
            <a:xfrm>
              <a:off x="2145" y="1562"/>
              <a:ext cx="32" cy="88"/>
            </a:xfrm>
            <a:custGeom>
              <a:avLst/>
              <a:gdLst>
                <a:gd name="T0" fmla="*/ 32 w 32"/>
                <a:gd name="T1" fmla="*/ 0 h 88"/>
                <a:gd name="T2" fmla="*/ 29 w 32"/>
                <a:gd name="T3" fmla="*/ 7 h 88"/>
                <a:gd name="T4" fmla="*/ 13 w 32"/>
                <a:gd name="T5" fmla="*/ 37 h 88"/>
                <a:gd name="T6" fmla="*/ 12 w 32"/>
                <a:gd name="T7" fmla="*/ 87 h 88"/>
                <a:gd name="T8" fmla="*/ 0 w 32"/>
                <a:gd name="T9" fmla="*/ 88 h 88"/>
                <a:gd name="T10" fmla="*/ 4 w 32"/>
                <a:gd name="T11" fmla="*/ 0 h 88"/>
                <a:gd name="T12" fmla="*/ 32 w 32"/>
                <a:gd name="T13" fmla="*/ 0 h 88"/>
                <a:gd name="T14" fmla="*/ 32 w 32"/>
                <a:gd name="T15" fmla="*/ 0 h 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2" h="88">
                  <a:moveTo>
                    <a:pt x="32" y="0"/>
                  </a:moveTo>
                  <a:lnTo>
                    <a:pt x="29" y="7"/>
                  </a:lnTo>
                  <a:lnTo>
                    <a:pt x="13" y="37"/>
                  </a:lnTo>
                  <a:lnTo>
                    <a:pt x="12" y="87"/>
                  </a:lnTo>
                  <a:lnTo>
                    <a:pt x="0" y="88"/>
                  </a:lnTo>
                  <a:lnTo>
                    <a:pt x="4" y="0"/>
                  </a:lnTo>
                  <a:lnTo>
                    <a:pt x="32" y="0"/>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1" name="Freeform 24">
              <a:extLst>
                <a:ext uri="{FF2B5EF4-FFF2-40B4-BE49-F238E27FC236}">
                  <a16:creationId xmlns:a16="http://schemas.microsoft.com/office/drawing/2014/main" id="{3FD16955-58DF-4D3F-8781-AD7520559998}"/>
                </a:ext>
              </a:extLst>
            </p:cNvPr>
            <p:cNvSpPr>
              <a:spLocks/>
            </p:cNvSpPr>
            <p:nvPr/>
          </p:nvSpPr>
          <p:spPr bwMode="auto">
            <a:xfrm>
              <a:off x="2057" y="1559"/>
              <a:ext cx="23" cy="93"/>
            </a:xfrm>
            <a:custGeom>
              <a:avLst/>
              <a:gdLst>
                <a:gd name="T0" fmla="*/ 0 w 23"/>
                <a:gd name="T1" fmla="*/ 2 h 93"/>
                <a:gd name="T2" fmla="*/ 2 w 23"/>
                <a:gd name="T3" fmla="*/ 16 h 93"/>
                <a:gd name="T4" fmla="*/ 11 w 23"/>
                <a:gd name="T5" fmla="*/ 46 h 93"/>
                <a:gd name="T6" fmla="*/ 11 w 23"/>
                <a:gd name="T7" fmla="*/ 92 h 93"/>
                <a:gd name="T8" fmla="*/ 21 w 23"/>
                <a:gd name="T9" fmla="*/ 93 h 93"/>
                <a:gd name="T10" fmla="*/ 23 w 23"/>
                <a:gd name="T11" fmla="*/ 0 h 93"/>
                <a:gd name="T12" fmla="*/ 0 w 23"/>
                <a:gd name="T13" fmla="*/ 2 h 93"/>
                <a:gd name="T14" fmla="*/ 0 w 23"/>
                <a:gd name="T15" fmla="*/ 2 h 9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 h="93">
                  <a:moveTo>
                    <a:pt x="0" y="2"/>
                  </a:moveTo>
                  <a:lnTo>
                    <a:pt x="2" y="16"/>
                  </a:lnTo>
                  <a:lnTo>
                    <a:pt x="11" y="46"/>
                  </a:lnTo>
                  <a:lnTo>
                    <a:pt x="11" y="92"/>
                  </a:lnTo>
                  <a:lnTo>
                    <a:pt x="21" y="93"/>
                  </a:lnTo>
                  <a:lnTo>
                    <a:pt x="23" y="0"/>
                  </a:lnTo>
                  <a:lnTo>
                    <a:pt x="0" y="2"/>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2" name="Freeform 25">
              <a:extLst>
                <a:ext uri="{FF2B5EF4-FFF2-40B4-BE49-F238E27FC236}">
                  <a16:creationId xmlns:a16="http://schemas.microsoft.com/office/drawing/2014/main" id="{F37BE3A6-6587-4E31-8C40-A19CE3567411}"/>
                </a:ext>
              </a:extLst>
            </p:cNvPr>
            <p:cNvSpPr>
              <a:spLocks/>
            </p:cNvSpPr>
            <p:nvPr/>
          </p:nvSpPr>
          <p:spPr bwMode="auto">
            <a:xfrm>
              <a:off x="2001" y="1561"/>
              <a:ext cx="26" cy="89"/>
            </a:xfrm>
            <a:custGeom>
              <a:avLst/>
              <a:gdLst>
                <a:gd name="T0" fmla="*/ 0 w 26"/>
                <a:gd name="T1" fmla="*/ 0 h 89"/>
                <a:gd name="T2" fmla="*/ 1 w 26"/>
                <a:gd name="T3" fmla="*/ 18 h 89"/>
                <a:gd name="T4" fmla="*/ 15 w 26"/>
                <a:gd name="T5" fmla="*/ 89 h 89"/>
                <a:gd name="T6" fmla="*/ 26 w 26"/>
                <a:gd name="T7" fmla="*/ 89 h 89"/>
                <a:gd name="T8" fmla="*/ 23 w 26"/>
                <a:gd name="T9" fmla="*/ 0 h 89"/>
                <a:gd name="T10" fmla="*/ 0 w 26"/>
                <a:gd name="T11" fmla="*/ 0 h 89"/>
                <a:gd name="T12" fmla="*/ 0 w 26"/>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6" h="89">
                  <a:moveTo>
                    <a:pt x="0" y="0"/>
                  </a:moveTo>
                  <a:lnTo>
                    <a:pt x="1" y="18"/>
                  </a:lnTo>
                  <a:lnTo>
                    <a:pt x="15" y="89"/>
                  </a:lnTo>
                  <a:lnTo>
                    <a:pt x="26" y="89"/>
                  </a:lnTo>
                  <a:lnTo>
                    <a:pt x="23" y="0"/>
                  </a:lnTo>
                  <a:lnTo>
                    <a:pt x="0" y="0"/>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3" name="Freeform 26">
              <a:extLst>
                <a:ext uri="{FF2B5EF4-FFF2-40B4-BE49-F238E27FC236}">
                  <a16:creationId xmlns:a16="http://schemas.microsoft.com/office/drawing/2014/main" id="{10E3E52A-4CDB-4851-8CA1-99E80A003087}"/>
                </a:ext>
              </a:extLst>
            </p:cNvPr>
            <p:cNvSpPr>
              <a:spLocks/>
            </p:cNvSpPr>
            <p:nvPr/>
          </p:nvSpPr>
          <p:spPr bwMode="auto">
            <a:xfrm>
              <a:off x="1963" y="1672"/>
              <a:ext cx="299" cy="43"/>
            </a:xfrm>
            <a:custGeom>
              <a:avLst/>
              <a:gdLst>
                <a:gd name="T0" fmla="*/ 45 w 299"/>
                <a:gd name="T1" fmla="*/ 1 h 43"/>
                <a:gd name="T2" fmla="*/ 267 w 299"/>
                <a:gd name="T3" fmla="*/ 0 h 43"/>
                <a:gd name="T4" fmla="*/ 263 w 299"/>
                <a:gd name="T5" fmla="*/ 8 h 43"/>
                <a:gd name="T6" fmla="*/ 29 w 299"/>
                <a:gd name="T7" fmla="*/ 9 h 43"/>
                <a:gd name="T8" fmla="*/ 26 w 299"/>
                <a:gd name="T9" fmla="*/ 13 h 43"/>
                <a:gd name="T10" fmla="*/ 271 w 299"/>
                <a:gd name="T11" fmla="*/ 15 h 43"/>
                <a:gd name="T12" fmla="*/ 283 w 299"/>
                <a:gd name="T13" fmla="*/ 23 h 43"/>
                <a:gd name="T14" fmla="*/ 12 w 299"/>
                <a:gd name="T15" fmla="*/ 22 h 43"/>
                <a:gd name="T16" fmla="*/ 27 w 299"/>
                <a:gd name="T17" fmla="*/ 25 h 43"/>
                <a:gd name="T18" fmla="*/ 299 w 299"/>
                <a:gd name="T19" fmla="*/ 31 h 43"/>
                <a:gd name="T20" fmla="*/ 297 w 299"/>
                <a:gd name="T21" fmla="*/ 43 h 43"/>
                <a:gd name="T22" fmla="*/ 0 w 299"/>
                <a:gd name="T23" fmla="*/ 39 h 43"/>
                <a:gd name="T24" fmla="*/ 8 w 299"/>
                <a:gd name="T25" fmla="*/ 16 h 43"/>
                <a:gd name="T26" fmla="*/ 28 w 299"/>
                <a:gd name="T27" fmla="*/ 3 h 43"/>
                <a:gd name="T28" fmla="*/ 45 w 299"/>
                <a:gd name="T29" fmla="*/ 1 h 43"/>
                <a:gd name="T30" fmla="*/ 45 w 299"/>
                <a:gd name="T31" fmla="*/ 1 h 4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99" h="43">
                  <a:moveTo>
                    <a:pt x="45" y="1"/>
                  </a:moveTo>
                  <a:lnTo>
                    <a:pt x="267" y="0"/>
                  </a:lnTo>
                  <a:lnTo>
                    <a:pt x="263" y="8"/>
                  </a:lnTo>
                  <a:lnTo>
                    <a:pt x="29" y="9"/>
                  </a:lnTo>
                  <a:lnTo>
                    <a:pt x="26" y="13"/>
                  </a:lnTo>
                  <a:lnTo>
                    <a:pt x="271" y="15"/>
                  </a:lnTo>
                  <a:lnTo>
                    <a:pt x="283" y="23"/>
                  </a:lnTo>
                  <a:lnTo>
                    <a:pt x="12" y="22"/>
                  </a:lnTo>
                  <a:lnTo>
                    <a:pt x="27" y="25"/>
                  </a:lnTo>
                  <a:lnTo>
                    <a:pt x="299" y="31"/>
                  </a:lnTo>
                  <a:lnTo>
                    <a:pt x="297" y="43"/>
                  </a:lnTo>
                  <a:lnTo>
                    <a:pt x="0" y="39"/>
                  </a:lnTo>
                  <a:lnTo>
                    <a:pt x="8" y="16"/>
                  </a:lnTo>
                  <a:lnTo>
                    <a:pt x="28" y="3"/>
                  </a:lnTo>
                  <a:lnTo>
                    <a:pt x="45" y="1"/>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4" name="Freeform 27">
              <a:extLst>
                <a:ext uri="{FF2B5EF4-FFF2-40B4-BE49-F238E27FC236}">
                  <a16:creationId xmlns:a16="http://schemas.microsoft.com/office/drawing/2014/main" id="{30428617-871C-4796-B6A3-F1A6E892BA41}"/>
                </a:ext>
              </a:extLst>
            </p:cNvPr>
            <p:cNvSpPr>
              <a:spLocks/>
            </p:cNvSpPr>
            <p:nvPr/>
          </p:nvSpPr>
          <p:spPr bwMode="auto">
            <a:xfrm>
              <a:off x="2016" y="1466"/>
              <a:ext cx="214" cy="59"/>
            </a:xfrm>
            <a:custGeom>
              <a:avLst/>
              <a:gdLst>
                <a:gd name="T0" fmla="*/ 0 w 214"/>
                <a:gd name="T1" fmla="*/ 53 h 59"/>
                <a:gd name="T2" fmla="*/ 120 w 214"/>
                <a:gd name="T3" fmla="*/ 0 h 59"/>
                <a:gd name="T4" fmla="*/ 214 w 214"/>
                <a:gd name="T5" fmla="*/ 59 h 59"/>
                <a:gd name="T6" fmla="*/ 118 w 214"/>
                <a:gd name="T7" fmla="*/ 58 h 59"/>
                <a:gd name="T8" fmla="*/ 63 w 214"/>
                <a:gd name="T9" fmla="*/ 40 h 59"/>
                <a:gd name="T10" fmla="*/ 16 w 214"/>
                <a:gd name="T11" fmla="*/ 55 h 59"/>
                <a:gd name="T12" fmla="*/ 0 w 214"/>
                <a:gd name="T13" fmla="*/ 53 h 59"/>
                <a:gd name="T14" fmla="*/ 0 w 214"/>
                <a:gd name="T15" fmla="*/ 53 h 5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4" h="59">
                  <a:moveTo>
                    <a:pt x="0" y="53"/>
                  </a:moveTo>
                  <a:lnTo>
                    <a:pt x="120" y="0"/>
                  </a:lnTo>
                  <a:lnTo>
                    <a:pt x="214" y="59"/>
                  </a:lnTo>
                  <a:lnTo>
                    <a:pt x="118" y="58"/>
                  </a:lnTo>
                  <a:lnTo>
                    <a:pt x="63" y="40"/>
                  </a:lnTo>
                  <a:lnTo>
                    <a:pt x="16" y="55"/>
                  </a:lnTo>
                  <a:lnTo>
                    <a:pt x="0" y="53"/>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5" name="Freeform 28">
              <a:extLst>
                <a:ext uri="{FF2B5EF4-FFF2-40B4-BE49-F238E27FC236}">
                  <a16:creationId xmlns:a16="http://schemas.microsoft.com/office/drawing/2014/main" id="{D8991E95-C769-490E-84FF-51D07009BD27}"/>
                </a:ext>
              </a:extLst>
            </p:cNvPr>
            <p:cNvSpPr>
              <a:spLocks/>
            </p:cNvSpPr>
            <p:nvPr/>
          </p:nvSpPr>
          <p:spPr bwMode="auto">
            <a:xfrm>
              <a:off x="2028" y="1473"/>
              <a:ext cx="198" cy="51"/>
            </a:xfrm>
            <a:custGeom>
              <a:avLst/>
              <a:gdLst>
                <a:gd name="T0" fmla="*/ 0 w 196"/>
                <a:gd name="T1" fmla="*/ 48 h 51"/>
                <a:gd name="T2" fmla="*/ 115 w 196"/>
                <a:gd name="T3" fmla="*/ 0 h 51"/>
                <a:gd name="T4" fmla="*/ 196 w 196"/>
                <a:gd name="T5" fmla="*/ 51 h 51"/>
                <a:gd name="T6" fmla="*/ 149 w 196"/>
                <a:gd name="T7" fmla="*/ 50 h 51"/>
                <a:gd name="T8" fmla="*/ 104 w 196"/>
                <a:gd name="T9" fmla="*/ 22 h 51"/>
                <a:gd name="T10" fmla="*/ 0 w 196"/>
                <a:gd name="T11" fmla="*/ 48 h 51"/>
                <a:gd name="T12" fmla="*/ 0 w 196"/>
                <a:gd name="T13" fmla="*/ 48 h 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51">
                  <a:moveTo>
                    <a:pt x="0" y="48"/>
                  </a:moveTo>
                  <a:lnTo>
                    <a:pt x="115" y="0"/>
                  </a:lnTo>
                  <a:lnTo>
                    <a:pt x="196" y="51"/>
                  </a:lnTo>
                  <a:lnTo>
                    <a:pt x="149" y="50"/>
                  </a:lnTo>
                  <a:lnTo>
                    <a:pt x="104" y="22"/>
                  </a:lnTo>
                  <a:lnTo>
                    <a:pt x="0"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6" name="Freeform 29">
              <a:extLst>
                <a:ext uri="{FF2B5EF4-FFF2-40B4-BE49-F238E27FC236}">
                  <a16:creationId xmlns:a16="http://schemas.microsoft.com/office/drawing/2014/main" id="{7E3BA05D-1390-4373-BB47-D46DBA95CE89}"/>
                </a:ext>
              </a:extLst>
            </p:cNvPr>
            <p:cNvSpPr>
              <a:spLocks/>
            </p:cNvSpPr>
            <p:nvPr/>
          </p:nvSpPr>
          <p:spPr bwMode="auto">
            <a:xfrm>
              <a:off x="1971" y="1450"/>
              <a:ext cx="306" cy="94"/>
            </a:xfrm>
            <a:custGeom>
              <a:avLst/>
              <a:gdLst>
                <a:gd name="T0" fmla="*/ 0 w 306"/>
                <a:gd name="T1" fmla="*/ 76 h 94"/>
                <a:gd name="T2" fmla="*/ 24 w 306"/>
                <a:gd name="T3" fmla="*/ 85 h 94"/>
                <a:gd name="T4" fmla="*/ 289 w 306"/>
                <a:gd name="T5" fmla="*/ 84 h 94"/>
                <a:gd name="T6" fmla="*/ 164 w 306"/>
                <a:gd name="T7" fmla="*/ 6 h 94"/>
                <a:gd name="T8" fmla="*/ 25 w 306"/>
                <a:gd name="T9" fmla="*/ 65 h 94"/>
                <a:gd name="T10" fmla="*/ 154 w 306"/>
                <a:gd name="T11" fmla="*/ 2 h 94"/>
                <a:gd name="T12" fmla="*/ 169 w 306"/>
                <a:gd name="T13" fmla="*/ 0 h 94"/>
                <a:gd name="T14" fmla="*/ 306 w 306"/>
                <a:gd name="T15" fmla="*/ 83 h 94"/>
                <a:gd name="T16" fmla="*/ 300 w 306"/>
                <a:gd name="T17" fmla="*/ 94 h 94"/>
                <a:gd name="T18" fmla="*/ 12 w 306"/>
                <a:gd name="T19" fmla="*/ 92 h 94"/>
                <a:gd name="T20" fmla="*/ 0 w 306"/>
                <a:gd name="T21" fmla="*/ 76 h 94"/>
                <a:gd name="T22" fmla="*/ 0 w 306"/>
                <a:gd name="T23" fmla="*/ 76 h 9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06" h="94">
                  <a:moveTo>
                    <a:pt x="0" y="76"/>
                  </a:moveTo>
                  <a:lnTo>
                    <a:pt x="24" y="85"/>
                  </a:lnTo>
                  <a:lnTo>
                    <a:pt x="289" y="84"/>
                  </a:lnTo>
                  <a:lnTo>
                    <a:pt x="164" y="6"/>
                  </a:lnTo>
                  <a:lnTo>
                    <a:pt x="25" y="65"/>
                  </a:lnTo>
                  <a:lnTo>
                    <a:pt x="154" y="2"/>
                  </a:lnTo>
                  <a:lnTo>
                    <a:pt x="169" y="0"/>
                  </a:lnTo>
                  <a:lnTo>
                    <a:pt x="306" y="83"/>
                  </a:lnTo>
                  <a:lnTo>
                    <a:pt x="300" y="94"/>
                  </a:lnTo>
                  <a:lnTo>
                    <a:pt x="12" y="92"/>
                  </a:lnTo>
                  <a:lnTo>
                    <a:pt x="0"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7" name="Freeform 30">
              <a:extLst>
                <a:ext uri="{FF2B5EF4-FFF2-40B4-BE49-F238E27FC236}">
                  <a16:creationId xmlns:a16="http://schemas.microsoft.com/office/drawing/2014/main" id="{9507514F-3204-4094-8688-557220B5EAA2}"/>
                </a:ext>
              </a:extLst>
            </p:cNvPr>
            <p:cNvSpPr>
              <a:spLocks/>
            </p:cNvSpPr>
            <p:nvPr/>
          </p:nvSpPr>
          <p:spPr bwMode="auto">
            <a:xfrm>
              <a:off x="1987" y="1539"/>
              <a:ext cx="54" cy="23"/>
            </a:xfrm>
            <a:custGeom>
              <a:avLst/>
              <a:gdLst>
                <a:gd name="T0" fmla="*/ 0 w 54"/>
                <a:gd name="T1" fmla="*/ 1 h 23"/>
                <a:gd name="T2" fmla="*/ 8 w 54"/>
                <a:gd name="T3" fmla="*/ 23 h 23"/>
                <a:gd name="T4" fmla="*/ 49 w 54"/>
                <a:gd name="T5" fmla="*/ 22 h 23"/>
                <a:gd name="T6" fmla="*/ 54 w 54"/>
                <a:gd name="T7" fmla="*/ 0 h 23"/>
                <a:gd name="T8" fmla="*/ 36 w 54"/>
                <a:gd name="T9" fmla="*/ 1 h 23"/>
                <a:gd name="T10" fmla="*/ 37 w 54"/>
                <a:gd name="T11" fmla="*/ 17 h 23"/>
                <a:gd name="T12" fmla="*/ 11 w 54"/>
                <a:gd name="T13" fmla="*/ 16 h 23"/>
                <a:gd name="T14" fmla="*/ 11 w 54"/>
                <a:gd name="T15" fmla="*/ 1 h 23"/>
                <a:gd name="T16" fmla="*/ 0 w 54"/>
                <a:gd name="T17" fmla="*/ 1 h 23"/>
                <a:gd name="T18" fmla="*/ 0 w 54"/>
                <a:gd name="T19" fmla="*/ 1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4" h="23">
                  <a:moveTo>
                    <a:pt x="0" y="1"/>
                  </a:moveTo>
                  <a:lnTo>
                    <a:pt x="8" y="23"/>
                  </a:lnTo>
                  <a:lnTo>
                    <a:pt x="49" y="22"/>
                  </a:lnTo>
                  <a:lnTo>
                    <a:pt x="54" y="0"/>
                  </a:lnTo>
                  <a:lnTo>
                    <a:pt x="36" y="1"/>
                  </a:lnTo>
                  <a:lnTo>
                    <a:pt x="37"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8" name="Freeform 31">
              <a:extLst>
                <a:ext uri="{FF2B5EF4-FFF2-40B4-BE49-F238E27FC236}">
                  <a16:creationId xmlns:a16="http://schemas.microsoft.com/office/drawing/2014/main" id="{BD71AE1D-339B-4BB1-BDB1-93B6BF461CFF}"/>
                </a:ext>
              </a:extLst>
            </p:cNvPr>
            <p:cNvSpPr>
              <a:spLocks/>
            </p:cNvSpPr>
            <p:nvPr/>
          </p:nvSpPr>
          <p:spPr bwMode="auto">
            <a:xfrm>
              <a:off x="2044" y="1540"/>
              <a:ext cx="59" cy="22"/>
            </a:xfrm>
            <a:custGeom>
              <a:avLst/>
              <a:gdLst>
                <a:gd name="T0" fmla="*/ 0 w 59"/>
                <a:gd name="T1" fmla="*/ 0 h 22"/>
                <a:gd name="T2" fmla="*/ 2 w 59"/>
                <a:gd name="T3" fmla="*/ 20 h 22"/>
                <a:gd name="T4" fmla="*/ 51 w 59"/>
                <a:gd name="T5" fmla="*/ 22 h 22"/>
                <a:gd name="T6" fmla="*/ 59 w 59"/>
                <a:gd name="T7" fmla="*/ 0 h 22"/>
                <a:gd name="T8" fmla="*/ 35 w 59"/>
                <a:gd name="T9" fmla="*/ 0 h 22"/>
                <a:gd name="T10" fmla="*/ 43 w 59"/>
                <a:gd name="T11" fmla="*/ 15 h 22"/>
                <a:gd name="T12" fmla="*/ 9 w 59"/>
                <a:gd name="T13" fmla="*/ 15 h 22"/>
                <a:gd name="T14" fmla="*/ 9 w 59"/>
                <a:gd name="T15" fmla="*/ 0 h 22"/>
                <a:gd name="T16" fmla="*/ 0 w 59"/>
                <a:gd name="T17" fmla="*/ 0 h 22"/>
                <a:gd name="T18" fmla="*/ 0 w 59"/>
                <a:gd name="T19" fmla="*/ 0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9" h="22">
                  <a:moveTo>
                    <a:pt x="0" y="0"/>
                  </a:moveTo>
                  <a:lnTo>
                    <a:pt x="2" y="20"/>
                  </a:lnTo>
                  <a:lnTo>
                    <a:pt x="51" y="22"/>
                  </a:lnTo>
                  <a:lnTo>
                    <a:pt x="59" y="0"/>
                  </a:lnTo>
                  <a:lnTo>
                    <a:pt x="35" y="0"/>
                  </a:lnTo>
                  <a:lnTo>
                    <a:pt x="43" y="15"/>
                  </a:lnTo>
                  <a:lnTo>
                    <a:pt x="9" y="15"/>
                  </a:lnTo>
                  <a:lnTo>
                    <a:pt x="9"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9" name="Freeform 32">
              <a:extLst>
                <a:ext uri="{FF2B5EF4-FFF2-40B4-BE49-F238E27FC236}">
                  <a16:creationId xmlns:a16="http://schemas.microsoft.com/office/drawing/2014/main" id="{470C3F4D-8213-44DF-BEED-8A40F5746CDC}"/>
                </a:ext>
              </a:extLst>
            </p:cNvPr>
            <p:cNvSpPr>
              <a:spLocks/>
            </p:cNvSpPr>
            <p:nvPr/>
          </p:nvSpPr>
          <p:spPr bwMode="auto">
            <a:xfrm>
              <a:off x="2134" y="1540"/>
              <a:ext cx="62" cy="23"/>
            </a:xfrm>
            <a:custGeom>
              <a:avLst/>
              <a:gdLst>
                <a:gd name="T0" fmla="*/ 0 w 62"/>
                <a:gd name="T1" fmla="*/ 0 h 23"/>
                <a:gd name="T2" fmla="*/ 4 w 62"/>
                <a:gd name="T3" fmla="*/ 23 h 23"/>
                <a:gd name="T4" fmla="*/ 53 w 62"/>
                <a:gd name="T5" fmla="*/ 22 h 23"/>
                <a:gd name="T6" fmla="*/ 62 w 62"/>
                <a:gd name="T7" fmla="*/ 0 h 23"/>
                <a:gd name="T8" fmla="*/ 44 w 62"/>
                <a:gd name="T9" fmla="*/ 0 h 23"/>
                <a:gd name="T10" fmla="*/ 45 w 62"/>
                <a:gd name="T11" fmla="*/ 17 h 23"/>
                <a:gd name="T12" fmla="*/ 10 w 62"/>
                <a:gd name="T13" fmla="*/ 17 h 23"/>
                <a:gd name="T14" fmla="*/ 13 w 62"/>
                <a:gd name="T15" fmla="*/ 2 h 23"/>
                <a:gd name="T16" fmla="*/ 0 w 62"/>
                <a:gd name="T17" fmla="*/ 0 h 23"/>
                <a:gd name="T18" fmla="*/ 0 w 62"/>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23">
                  <a:moveTo>
                    <a:pt x="0" y="0"/>
                  </a:moveTo>
                  <a:lnTo>
                    <a:pt x="4" y="23"/>
                  </a:lnTo>
                  <a:lnTo>
                    <a:pt x="53" y="22"/>
                  </a:lnTo>
                  <a:lnTo>
                    <a:pt x="62" y="0"/>
                  </a:lnTo>
                  <a:lnTo>
                    <a:pt x="44" y="0"/>
                  </a:lnTo>
                  <a:lnTo>
                    <a:pt x="45" y="17"/>
                  </a:lnTo>
                  <a:lnTo>
                    <a:pt x="10" y="17"/>
                  </a:lnTo>
                  <a:lnTo>
                    <a:pt x="13"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0" name="Freeform 33">
              <a:extLst>
                <a:ext uri="{FF2B5EF4-FFF2-40B4-BE49-F238E27FC236}">
                  <a16:creationId xmlns:a16="http://schemas.microsoft.com/office/drawing/2014/main" id="{68B951FA-97A1-479B-A516-94AF68EF6CE4}"/>
                </a:ext>
              </a:extLst>
            </p:cNvPr>
            <p:cNvSpPr>
              <a:spLocks/>
            </p:cNvSpPr>
            <p:nvPr/>
          </p:nvSpPr>
          <p:spPr bwMode="auto">
            <a:xfrm>
              <a:off x="2199" y="1537"/>
              <a:ext cx="63" cy="28"/>
            </a:xfrm>
            <a:custGeom>
              <a:avLst/>
              <a:gdLst>
                <a:gd name="T0" fmla="*/ 0 w 63"/>
                <a:gd name="T1" fmla="*/ 1 h 28"/>
                <a:gd name="T2" fmla="*/ 9 w 63"/>
                <a:gd name="T3" fmla="*/ 26 h 28"/>
                <a:gd name="T4" fmla="*/ 53 w 63"/>
                <a:gd name="T5" fmla="*/ 28 h 28"/>
                <a:gd name="T6" fmla="*/ 63 w 63"/>
                <a:gd name="T7" fmla="*/ 0 h 28"/>
                <a:gd name="T8" fmla="*/ 43 w 63"/>
                <a:gd name="T9" fmla="*/ 0 h 28"/>
                <a:gd name="T10" fmla="*/ 43 w 63"/>
                <a:gd name="T11" fmla="*/ 21 h 28"/>
                <a:gd name="T12" fmla="*/ 14 w 63"/>
                <a:gd name="T13" fmla="*/ 19 h 28"/>
                <a:gd name="T14" fmla="*/ 24 w 63"/>
                <a:gd name="T15" fmla="*/ 0 h 28"/>
                <a:gd name="T16" fmla="*/ 0 w 63"/>
                <a:gd name="T17" fmla="*/ 1 h 28"/>
                <a:gd name="T18" fmla="*/ 0 w 63"/>
                <a:gd name="T19" fmla="*/ 1 h 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3" h="28">
                  <a:moveTo>
                    <a:pt x="0" y="1"/>
                  </a:moveTo>
                  <a:lnTo>
                    <a:pt x="9" y="26"/>
                  </a:lnTo>
                  <a:lnTo>
                    <a:pt x="53" y="28"/>
                  </a:lnTo>
                  <a:lnTo>
                    <a:pt x="63" y="0"/>
                  </a:lnTo>
                  <a:lnTo>
                    <a:pt x="43" y="0"/>
                  </a:lnTo>
                  <a:lnTo>
                    <a:pt x="43" y="21"/>
                  </a:lnTo>
                  <a:lnTo>
                    <a:pt x="14" y="19"/>
                  </a:lnTo>
                  <a:lnTo>
                    <a:pt x="24"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1" name="Freeform 34">
              <a:extLst>
                <a:ext uri="{FF2B5EF4-FFF2-40B4-BE49-F238E27FC236}">
                  <a16:creationId xmlns:a16="http://schemas.microsoft.com/office/drawing/2014/main" id="{DB5387FC-C4E7-4549-8D60-723429E2C6A7}"/>
                </a:ext>
              </a:extLst>
            </p:cNvPr>
            <p:cNvSpPr>
              <a:spLocks/>
            </p:cNvSpPr>
            <p:nvPr/>
          </p:nvSpPr>
          <p:spPr bwMode="auto">
            <a:xfrm>
              <a:off x="2010" y="1559"/>
              <a:ext cx="23" cy="95"/>
            </a:xfrm>
            <a:custGeom>
              <a:avLst/>
              <a:gdLst>
                <a:gd name="T0" fmla="*/ 17 w 23"/>
                <a:gd name="T1" fmla="*/ 0 h 95"/>
                <a:gd name="T2" fmla="*/ 23 w 23"/>
                <a:gd name="T3" fmla="*/ 95 h 95"/>
                <a:gd name="T4" fmla="*/ 15 w 23"/>
                <a:gd name="T5" fmla="*/ 94 h 95"/>
                <a:gd name="T6" fmla="*/ 10 w 23"/>
                <a:gd name="T7" fmla="*/ 22 h 95"/>
                <a:gd name="T8" fmla="*/ 6 w 23"/>
                <a:gd name="T9" fmla="*/ 93 h 95"/>
                <a:gd name="T10" fmla="*/ 0 w 23"/>
                <a:gd name="T11" fmla="*/ 95 h 95"/>
                <a:gd name="T12" fmla="*/ 1 w 23"/>
                <a:gd name="T13" fmla="*/ 0 h 95"/>
                <a:gd name="T14" fmla="*/ 17 w 23"/>
                <a:gd name="T15" fmla="*/ 0 h 95"/>
                <a:gd name="T16" fmla="*/ 17 w 23"/>
                <a:gd name="T17" fmla="*/ 0 h 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 h="95">
                  <a:moveTo>
                    <a:pt x="17" y="0"/>
                  </a:moveTo>
                  <a:lnTo>
                    <a:pt x="23" y="95"/>
                  </a:lnTo>
                  <a:lnTo>
                    <a:pt x="15" y="94"/>
                  </a:lnTo>
                  <a:lnTo>
                    <a:pt x="10" y="22"/>
                  </a:lnTo>
                  <a:lnTo>
                    <a:pt x="6" y="93"/>
                  </a:lnTo>
                  <a:lnTo>
                    <a:pt x="0" y="95"/>
                  </a:lnTo>
                  <a:lnTo>
                    <a:pt x="1"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2" name="Freeform 35">
              <a:extLst>
                <a:ext uri="{FF2B5EF4-FFF2-40B4-BE49-F238E27FC236}">
                  <a16:creationId xmlns:a16="http://schemas.microsoft.com/office/drawing/2014/main" id="{36A7E105-3873-4DB5-9C79-B026AFAE267C}"/>
                </a:ext>
              </a:extLst>
            </p:cNvPr>
            <p:cNvSpPr>
              <a:spLocks/>
            </p:cNvSpPr>
            <p:nvPr/>
          </p:nvSpPr>
          <p:spPr bwMode="auto">
            <a:xfrm>
              <a:off x="1999" y="1561"/>
              <a:ext cx="7" cy="90"/>
            </a:xfrm>
            <a:custGeom>
              <a:avLst/>
              <a:gdLst>
                <a:gd name="T0" fmla="*/ 2 w 7"/>
                <a:gd name="T1" fmla="*/ 0 h 90"/>
                <a:gd name="T2" fmla="*/ 0 w 7"/>
                <a:gd name="T3" fmla="*/ 88 h 90"/>
                <a:gd name="T4" fmla="*/ 3 w 7"/>
                <a:gd name="T5" fmla="*/ 90 h 90"/>
                <a:gd name="T6" fmla="*/ 7 w 7"/>
                <a:gd name="T7" fmla="*/ 0 h 90"/>
                <a:gd name="T8" fmla="*/ 2 w 7"/>
                <a:gd name="T9" fmla="*/ 0 h 90"/>
                <a:gd name="T10" fmla="*/ 2 w 7"/>
                <a:gd name="T11" fmla="*/ 0 h 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90">
                  <a:moveTo>
                    <a:pt x="2" y="0"/>
                  </a:moveTo>
                  <a:lnTo>
                    <a:pt x="0" y="88"/>
                  </a:lnTo>
                  <a:lnTo>
                    <a:pt x="3" y="90"/>
                  </a:lnTo>
                  <a:lnTo>
                    <a:pt x="7"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3" name="Freeform 36">
              <a:extLst>
                <a:ext uri="{FF2B5EF4-FFF2-40B4-BE49-F238E27FC236}">
                  <a16:creationId xmlns:a16="http://schemas.microsoft.com/office/drawing/2014/main" id="{9C50BAB3-AC8A-4A16-A468-421D3CEC004A}"/>
                </a:ext>
              </a:extLst>
            </p:cNvPr>
            <p:cNvSpPr>
              <a:spLocks/>
            </p:cNvSpPr>
            <p:nvPr/>
          </p:nvSpPr>
          <p:spPr bwMode="auto">
            <a:xfrm>
              <a:off x="2051" y="1558"/>
              <a:ext cx="11" cy="91"/>
            </a:xfrm>
            <a:custGeom>
              <a:avLst/>
              <a:gdLst>
                <a:gd name="T0" fmla="*/ 3 w 11"/>
                <a:gd name="T1" fmla="*/ 1 h 91"/>
                <a:gd name="T2" fmla="*/ 0 w 11"/>
                <a:gd name="T3" fmla="*/ 91 h 91"/>
                <a:gd name="T4" fmla="*/ 6 w 11"/>
                <a:gd name="T5" fmla="*/ 91 h 91"/>
                <a:gd name="T6" fmla="*/ 11 w 11"/>
                <a:gd name="T7" fmla="*/ 0 h 91"/>
                <a:gd name="T8" fmla="*/ 3 w 11"/>
                <a:gd name="T9" fmla="*/ 1 h 91"/>
                <a:gd name="T10" fmla="*/ 3 w 11"/>
                <a:gd name="T11" fmla="*/ 1 h 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 h="91">
                  <a:moveTo>
                    <a:pt x="3" y="1"/>
                  </a:moveTo>
                  <a:lnTo>
                    <a:pt x="0" y="91"/>
                  </a:lnTo>
                  <a:lnTo>
                    <a:pt x="6" y="91"/>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4" name="Freeform 37">
              <a:extLst>
                <a:ext uri="{FF2B5EF4-FFF2-40B4-BE49-F238E27FC236}">
                  <a16:creationId xmlns:a16="http://schemas.microsoft.com/office/drawing/2014/main" id="{C7F7F7E5-BE9D-4955-9144-143E517BC298}"/>
                </a:ext>
              </a:extLst>
            </p:cNvPr>
            <p:cNvSpPr>
              <a:spLocks/>
            </p:cNvSpPr>
            <p:nvPr/>
          </p:nvSpPr>
          <p:spPr bwMode="auto">
            <a:xfrm>
              <a:off x="2064" y="1558"/>
              <a:ext cx="23" cy="96"/>
            </a:xfrm>
            <a:custGeom>
              <a:avLst/>
              <a:gdLst>
                <a:gd name="T0" fmla="*/ 4 w 23"/>
                <a:gd name="T1" fmla="*/ 0 h 96"/>
                <a:gd name="T2" fmla="*/ 0 w 23"/>
                <a:gd name="T3" fmla="*/ 93 h 96"/>
                <a:gd name="T4" fmla="*/ 4 w 23"/>
                <a:gd name="T5" fmla="*/ 93 h 96"/>
                <a:gd name="T6" fmla="*/ 12 w 23"/>
                <a:gd name="T7" fmla="*/ 13 h 96"/>
                <a:gd name="T8" fmla="*/ 14 w 23"/>
                <a:gd name="T9" fmla="*/ 94 h 96"/>
                <a:gd name="T10" fmla="*/ 23 w 23"/>
                <a:gd name="T11" fmla="*/ 96 h 96"/>
                <a:gd name="T12" fmla="*/ 20 w 23"/>
                <a:gd name="T13" fmla="*/ 0 h 96"/>
                <a:gd name="T14" fmla="*/ 4 w 23"/>
                <a:gd name="T15" fmla="*/ 0 h 96"/>
                <a:gd name="T16" fmla="*/ 4 w 23"/>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 h="96">
                  <a:moveTo>
                    <a:pt x="4" y="0"/>
                  </a:moveTo>
                  <a:lnTo>
                    <a:pt x="0" y="93"/>
                  </a:lnTo>
                  <a:lnTo>
                    <a:pt x="4" y="93"/>
                  </a:lnTo>
                  <a:lnTo>
                    <a:pt x="12" y="13"/>
                  </a:lnTo>
                  <a:lnTo>
                    <a:pt x="14" y="94"/>
                  </a:lnTo>
                  <a:lnTo>
                    <a:pt x="23" y="96"/>
                  </a:lnTo>
                  <a:lnTo>
                    <a:pt x="20"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5" name="Freeform 38">
              <a:extLst>
                <a:ext uri="{FF2B5EF4-FFF2-40B4-BE49-F238E27FC236}">
                  <a16:creationId xmlns:a16="http://schemas.microsoft.com/office/drawing/2014/main" id="{44EA0025-7A29-491D-804C-CBE3441B162C}"/>
                </a:ext>
              </a:extLst>
            </p:cNvPr>
            <p:cNvSpPr>
              <a:spLocks/>
            </p:cNvSpPr>
            <p:nvPr/>
          </p:nvSpPr>
          <p:spPr bwMode="auto">
            <a:xfrm>
              <a:off x="2142" y="1561"/>
              <a:ext cx="26" cy="89"/>
            </a:xfrm>
            <a:custGeom>
              <a:avLst/>
              <a:gdLst>
                <a:gd name="T0" fmla="*/ 3 w 26"/>
                <a:gd name="T1" fmla="*/ 0 h 89"/>
                <a:gd name="T2" fmla="*/ 0 w 26"/>
                <a:gd name="T3" fmla="*/ 89 h 89"/>
                <a:gd name="T4" fmla="*/ 9 w 26"/>
                <a:gd name="T5" fmla="*/ 87 h 89"/>
                <a:gd name="T6" fmla="*/ 15 w 26"/>
                <a:gd name="T7" fmla="*/ 12 h 89"/>
                <a:gd name="T8" fmla="*/ 20 w 26"/>
                <a:gd name="T9" fmla="*/ 88 h 89"/>
                <a:gd name="T10" fmla="*/ 26 w 26"/>
                <a:gd name="T11" fmla="*/ 88 h 89"/>
                <a:gd name="T12" fmla="*/ 25 w 26"/>
                <a:gd name="T13" fmla="*/ 0 h 89"/>
                <a:gd name="T14" fmla="*/ 3 w 26"/>
                <a:gd name="T15" fmla="*/ 0 h 89"/>
                <a:gd name="T16" fmla="*/ 3 w 26"/>
                <a:gd name="T17" fmla="*/ 0 h 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 h="89">
                  <a:moveTo>
                    <a:pt x="3" y="0"/>
                  </a:moveTo>
                  <a:lnTo>
                    <a:pt x="0" y="89"/>
                  </a:lnTo>
                  <a:lnTo>
                    <a:pt x="9" y="87"/>
                  </a:lnTo>
                  <a:lnTo>
                    <a:pt x="15" y="12"/>
                  </a:lnTo>
                  <a:lnTo>
                    <a:pt x="20" y="88"/>
                  </a:lnTo>
                  <a:lnTo>
                    <a:pt x="26" y="88"/>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6" name="Freeform 39">
              <a:extLst>
                <a:ext uri="{FF2B5EF4-FFF2-40B4-BE49-F238E27FC236}">
                  <a16:creationId xmlns:a16="http://schemas.microsoft.com/office/drawing/2014/main" id="{42C54D0F-E0CB-43F2-B8EB-AECAB2D5A216}"/>
                </a:ext>
              </a:extLst>
            </p:cNvPr>
            <p:cNvSpPr>
              <a:spLocks/>
            </p:cNvSpPr>
            <p:nvPr/>
          </p:nvSpPr>
          <p:spPr bwMode="auto">
            <a:xfrm>
              <a:off x="2174" y="1560"/>
              <a:ext cx="6" cy="89"/>
            </a:xfrm>
            <a:custGeom>
              <a:avLst/>
              <a:gdLst>
                <a:gd name="T0" fmla="*/ 0 w 7"/>
                <a:gd name="T1" fmla="*/ 1 h 89"/>
                <a:gd name="T2" fmla="*/ 1 w 7"/>
                <a:gd name="T3" fmla="*/ 88 h 89"/>
                <a:gd name="T4" fmla="*/ 7 w 7"/>
                <a:gd name="T5" fmla="*/ 89 h 89"/>
                <a:gd name="T6" fmla="*/ 6 w 7"/>
                <a:gd name="T7" fmla="*/ 0 h 89"/>
                <a:gd name="T8" fmla="*/ 0 w 7"/>
                <a:gd name="T9" fmla="*/ 1 h 89"/>
                <a:gd name="T10" fmla="*/ 0 w 7"/>
                <a:gd name="T11" fmla="*/ 1 h 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89">
                  <a:moveTo>
                    <a:pt x="0" y="1"/>
                  </a:moveTo>
                  <a:lnTo>
                    <a:pt x="1" y="88"/>
                  </a:lnTo>
                  <a:lnTo>
                    <a:pt x="7" y="89"/>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7" name="Freeform 40">
              <a:extLst>
                <a:ext uri="{FF2B5EF4-FFF2-40B4-BE49-F238E27FC236}">
                  <a16:creationId xmlns:a16="http://schemas.microsoft.com/office/drawing/2014/main" id="{6D5931C3-882F-4CF6-BE4C-A553809EE360}"/>
                </a:ext>
              </a:extLst>
            </p:cNvPr>
            <p:cNvSpPr>
              <a:spLocks/>
            </p:cNvSpPr>
            <p:nvPr/>
          </p:nvSpPr>
          <p:spPr bwMode="auto">
            <a:xfrm>
              <a:off x="2207" y="1559"/>
              <a:ext cx="24" cy="87"/>
            </a:xfrm>
            <a:custGeom>
              <a:avLst/>
              <a:gdLst>
                <a:gd name="T0" fmla="*/ 8 w 24"/>
                <a:gd name="T1" fmla="*/ 1 h 87"/>
                <a:gd name="T2" fmla="*/ 0 w 24"/>
                <a:gd name="T3" fmla="*/ 84 h 87"/>
                <a:gd name="T4" fmla="*/ 9 w 24"/>
                <a:gd name="T5" fmla="*/ 87 h 87"/>
                <a:gd name="T6" fmla="*/ 15 w 24"/>
                <a:gd name="T7" fmla="*/ 19 h 87"/>
                <a:gd name="T8" fmla="*/ 21 w 24"/>
                <a:gd name="T9" fmla="*/ 87 h 87"/>
                <a:gd name="T10" fmla="*/ 24 w 24"/>
                <a:gd name="T11" fmla="*/ 82 h 87"/>
                <a:gd name="T12" fmla="*/ 21 w 24"/>
                <a:gd name="T13" fmla="*/ 0 h 87"/>
                <a:gd name="T14" fmla="*/ 8 w 24"/>
                <a:gd name="T15" fmla="*/ 1 h 87"/>
                <a:gd name="T16" fmla="*/ 8 w 24"/>
                <a:gd name="T17" fmla="*/ 1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87">
                  <a:moveTo>
                    <a:pt x="8" y="1"/>
                  </a:moveTo>
                  <a:lnTo>
                    <a:pt x="0" y="84"/>
                  </a:lnTo>
                  <a:lnTo>
                    <a:pt x="9" y="87"/>
                  </a:lnTo>
                  <a:lnTo>
                    <a:pt x="15" y="19"/>
                  </a:lnTo>
                  <a:lnTo>
                    <a:pt x="21" y="87"/>
                  </a:lnTo>
                  <a:lnTo>
                    <a:pt x="24" y="82"/>
                  </a:lnTo>
                  <a:lnTo>
                    <a:pt x="21" y="0"/>
                  </a:lnTo>
                  <a:lnTo>
                    <a:pt x="8"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8" name="Freeform 41">
              <a:extLst>
                <a:ext uri="{FF2B5EF4-FFF2-40B4-BE49-F238E27FC236}">
                  <a16:creationId xmlns:a16="http://schemas.microsoft.com/office/drawing/2014/main" id="{D1025E19-66F4-4C4C-8CA7-06186970AE0D}"/>
                </a:ext>
              </a:extLst>
            </p:cNvPr>
            <p:cNvSpPr>
              <a:spLocks/>
            </p:cNvSpPr>
            <p:nvPr/>
          </p:nvSpPr>
          <p:spPr bwMode="auto">
            <a:xfrm>
              <a:off x="2236" y="1560"/>
              <a:ext cx="11" cy="86"/>
            </a:xfrm>
            <a:custGeom>
              <a:avLst/>
              <a:gdLst>
                <a:gd name="T0" fmla="*/ 0 w 11"/>
                <a:gd name="T1" fmla="*/ 1 h 86"/>
                <a:gd name="T2" fmla="*/ 11 w 11"/>
                <a:gd name="T3" fmla="*/ 0 h 86"/>
                <a:gd name="T4" fmla="*/ 6 w 11"/>
                <a:gd name="T5" fmla="*/ 86 h 86"/>
                <a:gd name="T6" fmla="*/ 3 w 11"/>
                <a:gd name="T7" fmla="*/ 85 h 86"/>
                <a:gd name="T8" fmla="*/ 0 w 11"/>
                <a:gd name="T9" fmla="*/ 1 h 86"/>
                <a:gd name="T10" fmla="*/ 0 w 11"/>
                <a:gd name="T11" fmla="*/ 1 h 8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 h="86">
                  <a:moveTo>
                    <a:pt x="0" y="1"/>
                  </a:moveTo>
                  <a:lnTo>
                    <a:pt x="11" y="0"/>
                  </a:lnTo>
                  <a:lnTo>
                    <a:pt x="6" y="86"/>
                  </a:lnTo>
                  <a:lnTo>
                    <a:pt x="3" y="85"/>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9" name="Freeform 42">
              <a:extLst>
                <a:ext uri="{FF2B5EF4-FFF2-40B4-BE49-F238E27FC236}">
                  <a16:creationId xmlns:a16="http://schemas.microsoft.com/office/drawing/2014/main" id="{F36F2C19-3D1F-4EF2-A20A-6AFA3D3433E7}"/>
                </a:ext>
              </a:extLst>
            </p:cNvPr>
            <p:cNvSpPr>
              <a:spLocks/>
            </p:cNvSpPr>
            <p:nvPr/>
          </p:nvSpPr>
          <p:spPr bwMode="auto">
            <a:xfrm>
              <a:off x="1984" y="1647"/>
              <a:ext cx="54" cy="24"/>
            </a:xfrm>
            <a:custGeom>
              <a:avLst/>
              <a:gdLst>
                <a:gd name="T0" fmla="*/ 11 w 56"/>
                <a:gd name="T1" fmla="*/ 0 h 24"/>
                <a:gd name="T2" fmla="*/ 51 w 56"/>
                <a:gd name="T3" fmla="*/ 2 h 24"/>
                <a:gd name="T4" fmla="*/ 56 w 56"/>
                <a:gd name="T5" fmla="*/ 24 h 24"/>
                <a:gd name="T6" fmla="*/ 0 w 56"/>
                <a:gd name="T7" fmla="*/ 24 h 24"/>
                <a:gd name="T8" fmla="*/ 6 w 56"/>
                <a:gd name="T9" fmla="*/ 9 h 24"/>
                <a:gd name="T10" fmla="*/ 9 w 56"/>
                <a:gd name="T11" fmla="*/ 20 h 24"/>
                <a:gd name="T12" fmla="*/ 45 w 56"/>
                <a:gd name="T13" fmla="*/ 19 h 24"/>
                <a:gd name="T14" fmla="*/ 41 w 56"/>
                <a:gd name="T15" fmla="*/ 6 h 24"/>
                <a:gd name="T16" fmla="*/ 23 w 56"/>
                <a:gd name="T17" fmla="*/ 10 h 24"/>
                <a:gd name="T18" fmla="*/ 11 w 56"/>
                <a:gd name="T19" fmla="*/ 0 h 24"/>
                <a:gd name="T20" fmla="*/ 11 w 56"/>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24">
                  <a:moveTo>
                    <a:pt x="11" y="0"/>
                  </a:moveTo>
                  <a:lnTo>
                    <a:pt x="51" y="2"/>
                  </a:lnTo>
                  <a:lnTo>
                    <a:pt x="56" y="24"/>
                  </a:lnTo>
                  <a:lnTo>
                    <a:pt x="0" y="24"/>
                  </a:lnTo>
                  <a:lnTo>
                    <a:pt x="6" y="9"/>
                  </a:lnTo>
                  <a:lnTo>
                    <a:pt x="9" y="20"/>
                  </a:lnTo>
                  <a:lnTo>
                    <a:pt x="45" y="19"/>
                  </a:lnTo>
                  <a:lnTo>
                    <a:pt x="41" y="6"/>
                  </a:lnTo>
                  <a:lnTo>
                    <a:pt x="23" y="10"/>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60" name="Freeform 43">
              <a:extLst>
                <a:ext uri="{FF2B5EF4-FFF2-40B4-BE49-F238E27FC236}">
                  <a16:creationId xmlns:a16="http://schemas.microsoft.com/office/drawing/2014/main" id="{FF7E0806-B0A7-44AD-866E-10868B965E3C}"/>
                </a:ext>
              </a:extLst>
            </p:cNvPr>
            <p:cNvSpPr>
              <a:spLocks/>
            </p:cNvSpPr>
            <p:nvPr/>
          </p:nvSpPr>
          <p:spPr bwMode="auto">
            <a:xfrm>
              <a:off x="2042" y="1648"/>
              <a:ext cx="54" cy="24"/>
            </a:xfrm>
            <a:custGeom>
              <a:avLst/>
              <a:gdLst>
                <a:gd name="T0" fmla="*/ 6 w 58"/>
                <a:gd name="T1" fmla="*/ 0 h 24"/>
                <a:gd name="T2" fmla="*/ 49 w 58"/>
                <a:gd name="T3" fmla="*/ 1 h 24"/>
                <a:gd name="T4" fmla="*/ 58 w 58"/>
                <a:gd name="T5" fmla="*/ 22 h 24"/>
                <a:gd name="T6" fmla="*/ 0 w 58"/>
                <a:gd name="T7" fmla="*/ 24 h 24"/>
                <a:gd name="T8" fmla="*/ 2 w 58"/>
                <a:gd name="T9" fmla="*/ 12 h 24"/>
                <a:gd name="T10" fmla="*/ 9 w 58"/>
                <a:gd name="T11" fmla="*/ 19 h 24"/>
                <a:gd name="T12" fmla="*/ 42 w 58"/>
                <a:gd name="T13" fmla="*/ 18 h 24"/>
                <a:gd name="T14" fmla="*/ 38 w 58"/>
                <a:gd name="T15" fmla="*/ 8 h 24"/>
                <a:gd name="T16" fmla="*/ 2 w 58"/>
                <a:gd name="T17" fmla="*/ 5 h 24"/>
                <a:gd name="T18" fmla="*/ 6 w 58"/>
                <a:gd name="T19" fmla="*/ 0 h 24"/>
                <a:gd name="T20" fmla="*/ 6 w 58"/>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8" h="24">
                  <a:moveTo>
                    <a:pt x="6" y="0"/>
                  </a:moveTo>
                  <a:lnTo>
                    <a:pt x="49" y="1"/>
                  </a:lnTo>
                  <a:lnTo>
                    <a:pt x="58" y="22"/>
                  </a:lnTo>
                  <a:lnTo>
                    <a:pt x="0" y="24"/>
                  </a:lnTo>
                  <a:lnTo>
                    <a:pt x="2" y="12"/>
                  </a:lnTo>
                  <a:lnTo>
                    <a:pt x="9" y="19"/>
                  </a:lnTo>
                  <a:lnTo>
                    <a:pt x="42" y="18"/>
                  </a:lnTo>
                  <a:lnTo>
                    <a:pt x="38" y="8"/>
                  </a:lnTo>
                  <a:lnTo>
                    <a:pt x="2" y="5"/>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61" name="Freeform 44">
              <a:extLst>
                <a:ext uri="{FF2B5EF4-FFF2-40B4-BE49-F238E27FC236}">
                  <a16:creationId xmlns:a16="http://schemas.microsoft.com/office/drawing/2014/main" id="{FB960569-1915-46BD-B776-EC2CC45AEEB8}"/>
                </a:ext>
              </a:extLst>
            </p:cNvPr>
            <p:cNvSpPr>
              <a:spLocks/>
            </p:cNvSpPr>
            <p:nvPr/>
          </p:nvSpPr>
          <p:spPr bwMode="auto">
            <a:xfrm>
              <a:off x="2131" y="1647"/>
              <a:ext cx="61" cy="23"/>
            </a:xfrm>
            <a:custGeom>
              <a:avLst/>
              <a:gdLst>
                <a:gd name="T0" fmla="*/ 6 w 61"/>
                <a:gd name="T1" fmla="*/ 2 h 23"/>
                <a:gd name="T2" fmla="*/ 54 w 61"/>
                <a:gd name="T3" fmla="*/ 0 h 23"/>
                <a:gd name="T4" fmla="*/ 39 w 61"/>
                <a:gd name="T5" fmla="*/ 7 h 23"/>
                <a:gd name="T6" fmla="*/ 22 w 61"/>
                <a:gd name="T7" fmla="*/ 4 h 23"/>
                <a:gd name="T8" fmla="*/ 11 w 61"/>
                <a:gd name="T9" fmla="*/ 17 h 23"/>
                <a:gd name="T10" fmla="*/ 51 w 61"/>
                <a:gd name="T11" fmla="*/ 17 h 23"/>
                <a:gd name="T12" fmla="*/ 56 w 61"/>
                <a:gd name="T13" fmla="*/ 9 h 23"/>
                <a:gd name="T14" fmla="*/ 61 w 61"/>
                <a:gd name="T15" fmla="*/ 23 h 23"/>
                <a:gd name="T16" fmla="*/ 0 w 61"/>
                <a:gd name="T17" fmla="*/ 23 h 23"/>
                <a:gd name="T18" fmla="*/ 6 w 61"/>
                <a:gd name="T19" fmla="*/ 2 h 23"/>
                <a:gd name="T20" fmla="*/ 6 w 61"/>
                <a:gd name="T21" fmla="*/ 2 h 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23">
                  <a:moveTo>
                    <a:pt x="6" y="2"/>
                  </a:moveTo>
                  <a:lnTo>
                    <a:pt x="54" y="0"/>
                  </a:lnTo>
                  <a:lnTo>
                    <a:pt x="39" y="7"/>
                  </a:lnTo>
                  <a:lnTo>
                    <a:pt x="22" y="4"/>
                  </a:lnTo>
                  <a:lnTo>
                    <a:pt x="11" y="17"/>
                  </a:lnTo>
                  <a:lnTo>
                    <a:pt x="51" y="17"/>
                  </a:lnTo>
                  <a:lnTo>
                    <a:pt x="56" y="9"/>
                  </a:lnTo>
                  <a:lnTo>
                    <a:pt x="61" y="23"/>
                  </a:lnTo>
                  <a:lnTo>
                    <a:pt x="0" y="23"/>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62" name="Freeform 45">
              <a:extLst>
                <a:ext uri="{FF2B5EF4-FFF2-40B4-BE49-F238E27FC236}">
                  <a16:creationId xmlns:a16="http://schemas.microsoft.com/office/drawing/2014/main" id="{E83BB15F-F376-44DC-82DF-3151DD6DD259}"/>
                </a:ext>
              </a:extLst>
            </p:cNvPr>
            <p:cNvSpPr>
              <a:spLocks/>
            </p:cNvSpPr>
            <p:nvPr/>
          </p:nvSpPr>
          <p:spPr bwMode="auto">
            <a:xfrm>
              <a:off x="2198" y="1643"/>
              <a:ext cx="50" cy="27"/>
            </a:xfrm>
            <a:custGeom>
              <a:avLst/>
              <a:gdLst>
                <a:gd name="T0" fmla="*/ 4 w 50"/>
                <a:gd name="T1" fmla="*/ 0 h 27"/>
                <a:gd name="T2" fmla="*/ 47 w 50"/>
                <a:gd name="T3" fmla="*/ 2 h 27"/>
                <a:gd name="T4" fmla="*/ 37 w 50"/>
                <a:gd name="T5" fmla="*/ 10 h 27"/>
                <a:gd name="T6" fmla="*/ 19 w 50"/>
                <a:gd name="T7" fmla="*/ 7 h 27"/>
                <a:gd name="T8" fmla="*/ 9 w 50"/>
                <a:gd name="T9" fmla="*/ 20 h 27"/>
                <a:gd name="T10" fmla="*/ 45 w 50"/>
                <a:gd name="T11" fmla="*/ 19 h 27"/>
                <a:gd name="T12" fmla="*/ 50 w 50"/>
                <a:gd name="T13" fmla="*/ 9 h 27"/>
                <a:gd name="T14" fmla="*/ 50 w 50"/>
                <a:gd name="T15" fmla="*/ 25 h 27"/>
                <a:gd name="T16" fmla="*/ 0 w 50"/>
                <a:gd name="T17" fmla="*/ 27 h 27"/>
                <a:gd name="T18" fmla="*/ 4 w 50"/>
                <a:gd name="T19" fmla="*/ 0 h 27"/>
                <a:gd name="T20" fmla="*/ 4 w 50"/>
                <a:gd name="T21" fmla="*/ 0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 h="27">
                  <a:moveTo>
                    <a:pt x="4" y="0"/>
                  </a:moveTo>
                  <a:lnTo>
                    <a:pt x="47" y="2"/>
                  </a:lnTo>
                  <a:lnTo>
                    <a:pt x="37" y="10"/>
                  </a:lnTo>
                  <a:lnTo>
                    <a:pt x="19" y="7"/>
                  </a:lnTo>
                  <a:lnTo>
                    <a:pt x="9" y="20"/>
                  </a:lnTo>
                  <a:lnTo>
                    <a:pt x="45" y="19"/>
                  </a:lnTo>
                  <a:lnTo>
                    <a:pt x="50" y="9"/>
                  </a:lnTo>
                  <a:lnTo>
                    <a:pt x="50" y="25"/>
                  </a:lnTo>
                  <a:lnTo>
                    <a:pt x="0" y="27"/>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63" name="Freeform 46">
              <a:extLst>
                <a:ext uri="{FF2B5EF4-FFF2-40B4-BE49-F238E27FC236}">
                  <a16:creationId xmlns:a16="http://schemas.microsoft.com/office/drawing/2014/main" id="{19E4052A-E159-497D-B6F2-62AF94877304}"/>
                </a:ext>
              </a:extLst>
            </p:cNvPr>
            <p:cNvSpPr>
              <a:spLocks/>
            </p:cNvSpPr>
            <p:nvPr/>
          </p:nvSpPr>
          <p:spPr bwMode="auto">
            <a:xfrm>
              <a:off x="2083" y="1577"/>
              <a:ext cx="65" cy="29"/>
            </a:xfrm>
            <a:custGeom>
              <a:avLst/>
              <a:gdLst>
                <a:gd name="T0" fmla="*/ 2 w 65"/>
                <a:gd name="T1" fmla="*/ 20 h 29"/>
                <a:gd name="T2" fmla="*/ 29 w 65"/>
                <a:gd name="T3" fmla="*/ 10 h 29"/>
                <a:gd name="T4" fmla="*/ 50 w 65"/>
                <a:gd name="T5" fmla="*/ 23 h 29"/>
                <a:gd name="T6" fmla="*/ 16 w 65"/>
                <a:gd name="T7" fmla="*/ 29 h 29"/>
                <a:gd name="T8" fmla="*/ 65 w 65"/>
                <a:gd name="T9" fmla="*/ 29 h 29"/>
                <a:gd name="T10" fmla="*/ 64 w 65"/>
                <a:gd name="T11" fmla="*/ 21 h 29"/>
                <a:gd name="T12" fmla="*/ 28 w 65"/>
                <a:gd name="T13" fmla="*/ 0 h 29"/>
                <a:gd name="T14" fmla="*/ 0 w 65"/>
                <a:gd name="T15" fmla="*/ 15 h 29"/>
                <a:gd name="T16" fmla="*/ 2 w 65"/>
                <a:gd name="T17" fmla="*/ 20 h 29"/>
                <a:gd name="T18" fmla="*/ 2 w 65"/>
                <a:gd name="T19" fmla="*/ 20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5" h="29">
                  <a:moveTo>
                    <a:pt x="2" y="20"/>
                  </a:moveTo>
                  <a:lnTo>
                    <a:pt x="29" y="10"/>
                  </a:lnTo>
                  <a:lnTo>
                    <a:pt x="50" y="23"/>
                  </a:lnTo>
                  <a:lnTo>
                    <a:pt x="16" y="29"/>
                  </a:lnTo>
                  <a:lnTo>
                    <a:pt x="65" y="29"/>
                  </a:lnTo>
                  <a:lnTo>
                    <a:pt x="64" y="21"/>
                  </a:lnTo>
                  <a:lnTo>
                    <a:pt x="28" y="0"/>
                  </a:lnTo>
                  <a:lnTo>
                    <a:pt x="0" y="15"/>
                  </a:lnTo>
                  <a:lnTo>
                    <a:pt x="2"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64" name="Freeform 47">
              <a:extLst>
                <a:ext uri="{FF2B5EF4-FFF2-40B4-BE49-F238E27FC236}">
                  <a16:creationId xmlns:a16="http://schemas.microsoft.com/office/drawing/2014/main" id="{F3DA04EC-1138-4DCD-94A4-2E9FD147F3C6}"/>
                </a:ext>
              </a:extLst>
            </p:cNvPr>
            <p:cNvSpPr>
              <a:spLocks/>
            </p:cNvSpPr>
            <p:nvPr/>
          </p:nvSpPr>
          <p:spPr bwMode="auto">
            <a:xfrm>
              <a:off x="2084" y="1612"/>
              <a:ext cx="63" cy="58"/>
            </a:xfrm>
            <a:custGeom>
              <a:avLst/>
              <a:gdLst>
                <a:gd name="T0" fmla="*/ 24 w 63"/>
                <a:gd name="T1" fmla="*/ 4 h 58"/>
                <a:gd name="T2" fmla="*/ 24 w 63"/>
                <a:gd name="T3" fmla="*/ 20 h 58"/>
                <a:gd name="T4" fmla="*/ 2 w 63"/>
                <a:gd name="T5" fmla="*/ 26 h 58"/>
                <a:gd name="T6" fmla="*/ 3 w 63"/>
                <a:gd name="T7" fmla="*/ 32 h 58"/>
                <a:gd name="T8" fmla="*/ 25 w 63"/>
                <a:gd name="T9" fmla="*/ 27 h 58"/>
                <a:gd name="T10" fmla="*/ 26 w 63"/>
                <a:gd name="T11" fmla="*/ 57 h 58"/>
                <a:gd name="T12" fmla="*/ 31 w 63"/>
                <a:gd name="T13" fmla="*/ 58 h 58"/>
                <a:gd name="T14" fmla="*/ 32 w 63"/>
                <a:gd name="T15" fmla="*/ 26 h 58"/>
                <a:gd name="T16" fmla="*/ 58 w 63"/>
                <a:gd name="T17" fmla="*/ 32 h 58"/>
                <a:gd name="T18" fmla="*/ 60 w 63"/>
                <a:gd name="T19" fmla="*/ 28 h 58"/>
                <a:gd name="T20" fmla="*/ 33 w 63"/>
                <a:gd name="T21" fmla="*/ 19 h 58"/>
                <a:gd name="T22" fmla="*/ 32 w 63"/>
                <a:gd name="T23" fmla="*/ 5 h 58"/>
                <a:gd name="T24" fmla="*/ 63 w 63"/>
                <a:gd name="T25" fmla="*/ 5 h 58"/>
                <a:gd name="T26" fmla="*/ 63 w 63"/>
                <a:gd name="T27" fmla="*/ 1 h 58"/>
                <a:gd name="T28" fmla="*/ 0 w 63"/>
                <a:gd name="T29" fmla="*/ 0 h 58"/>
                <a:gd name="T30" fmla="*/ 1 w 63"/>
                <a:gd name="T31" fmla="*/ 5 h 58"/>
                <a:gd name="T32" fmla="*/ 24 w 63"/>
                <a:gd name="T33" fmla="*/ 4 h 58"/>
                <a:gd name="T34" fmla="*/ 24 w 63"/>
                <a:gd name="T35" fmla="*/ 4 h 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3" h="58">
                  <a:moveTo>
                    <a:pt x="24" y="4"/>
                  </a:moveTo>
                  <a:lnTo>
                    <a:pt x="24" y="20"/>
                  </a:lnTo>
                  <a:lnTo>
                    <a:pt x="2" y="26"/>
                  </a:lnTo>
                  <a:lnTo>
                    <a:pt x="3" y="32"/>
                  </a:lnTo>
                  <a:lnTo>
                    <a:pt x="25" y="27"/>
                  </a:lnTo>
                  <a:lnTo>
                    <a:pt x="26" y="57"/>
                  </a:lnTo>
                  <a:lnTo>
                    <a:pt x="31" y="58"/>
                  </a:lnTo>
                  <a:lnTo>
                    <a:pt x="32" y="26"/>
                  </a:lnTo>
                  <a:lnTo>
                    <a:pt x="58" y="32"/>
                  </a:lnTo>
                  <a:lnTo>
                    <a:pt x="60" y="28"/>
                  </a:lnTo>
                  <a:lnTo>
                    <a:pt x="33" y="19"/>
                  </a:lnTo>
                  <a:lnTo>
                    <a:pt x="32" y="5"/>
                  </a:lnTo>
                  <a:lnTo>
                    <a:pt x="63" y="5"/>
                  </a:lnTo>
                  <a:lnTo>
                    <a:pt x="63" y="1"/>
                  </a:lnTo>
                  <a:lnTo>
                    <a:pt x="0" y="0"/>
                  </a:lnTo>
                  <a:lnTo>
                    <a:pt x="1" y="5"/>
                  </a:lnTo>
                  <a:lnTo>
                    <a:pt x="24"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65" name="Freeform 48">
              <a:extLst>
                <a:ext uri="{FF2B5EF4-FFF2-40B4-BE49-F238E27FC236}">
                  <a16:creationId xmlns:a16="http://schemas.microsoft.com/office/drawing/2014/main" id="{AF0D7557-CF66-4346-966A-EFB7B4560270}"/>
                </a:ext>
              </a:extLst>
            </p:cNvPr>
            <p:cNvSpPr>
              <a:spLocks/>
            </p:cNvSpPr>
            <p:nvPr/>
          </p:nvSpPr>
          <p:spPr bwMode="auto">
            <a:xfrm>
              <a:off x="1952" y="1666"/>
              <a:ext cx="336" cy="53"/>
            </a:xfrm>
            <a:custGeom>
              <a:avLst/>
              <a:gdLst>
                <a:gd name="T0" fmla="*/ 258 w 336"/>
                <a:gd name="T1" fmla="*/ 3 h 53"/>
                <a:gd name="T2" fmla="*/ 31 w 336"/>
                <a:gd name="T3" fmla="*/ 2 h 53"/>
                <a:gd name="T4" fmla="*/ 30 w 336"/>
                <a:gd name="T5" fmla="*/ 13 h 53"/>
                <a:gd name="T6" fmla="*/ 17 w 336"/>
                <a:gd name="T7" fmla="*/ 13 h 53"/>
                <a:gd name="T8" fmla="*/ 17 w 336"/>
                <a:gd name="T9" fmla="*/ 24 h 53"/>
                <a:gd name="T10" fmla="*/ 4 w 336"/>
                <a:gd name="T11" fmla="*/ 27 h 53"/>
                <a:gd name="T12" fmla="*/ 0 w 336"/>
                <a:gd name="T13" fmla="*/ 51 h 53"/>
                <a:gd name="T14" fmla="*/ 336 w 336"/>
                <a:gd name="T15" fmla="*/ 53 h 53"/>
                <a:gd name="T16" fmla="*/ 331 w 336"/>
                <a:gd name="T17" fmla="*/ 29 h 53"/>
                <a:gd name="T18" fmla="*/ 315 w 336"/>
                <a:gd name="T19" fmla="*/ 26 h 53"/>
                <a:gd name="T20" fmla="*/ 318 w 336"/>
                <a:gd name="T21" fmla="*/ 12 h 53"/>
                <a:gd name="T22" fmla="*/ 304 w 336"/>
                <a:gd name="T23" fmla="*/ 13 h 53"/>
                <a:gd name="T24" fmla="*/ 303 w 336"/>
                <a:gd name="T25" fmla="*/ 0 h 53"/>
                <a:gd name="T26" fmla="*/ 285 w 336"/>
                <a:gd name="T27" fmla="*/ 0 h 53"/>
                <a:gd name="T28" fmla="*/ 295 w 336"/>
                <a:gd name="T29" fmla="*/ 4 h 53"/>
                <a:gd name="T30" fmla="*/ 289 w 336"/>
                <a:gd name="T31" fmla="*/ 16 h 53"/>
                <a:gd name="T32" fmla="*/ 306 w 336"/>
                <a:gd name="T33" fmla="*/ 17 h 53"/>
                <a:gd name="T34" fmla="*/ 303 w 336"/>
                <a:gd name="T35" fmla="*/ 28 h 53"/>
                <a:gd name="T36" fmla="*/ 314 w 336"/>
                <a:gd name="T37" fmla="*/ 32 h 53"/>
                <a:gd name="T38" fmla="*/ 323 w 336"/>
                <a:gd name="T39" fmla="*/ 46 h 53"/>
                <a:gd name="T40" fmla="*/ 13 w 336"/>
                <a:gd name="T41" fmla="*/ 44 h 53"/>
                <a:gd name="T42" fmla="*/ 22 w 336"/>
                <a:gd name="T43" fmla="*/ 33 h 53"/>
                <a:gd name="T44" fmla="*/ 237 w 336"/>
                <a:gd name="T45" fmla="*/ 27 h 53"/>
                <a:gd name="T46" fmla="*/ 36 w 336"/>
                <a:gd name="T47" fmla="*/ 25 h 53"/>
                <a:gd name="T48" fmla="*/ 41 w 336"/>
                <a:gd name="T49" fmla="*/ 19 h 53"/>
                <a:gd name="T50" fmla="*/ 265 w 336"/>
                <a:gd name="T51" fmla="*/ 13 h 53"/>
                <a:gd name="T52" fmla="*/ 58 w 336"/>
                <a:gd name="T53" fmla="*/ 14 h 53"/>
                <a:gd name="T54" fmla="*/ 65 w 336"/>
                <a:gd name="T55" fmla="*/ 8 h 53"/>
                <a:gd name="T56" fmla="*/ 258 w 336"/>
                <a:gd name="T57" fmla="*/ 3 h 53"/>
                <a:gd name="T58" fmla="*/ 258 w 336"/>
                <a:gd name="T59" fmla="*/ 3 h 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36" h="53">
                  <a:moveTo>
                    <a:pt x="258" y="3"/>
                  </a:moveTo>
                  <a:lnTo>
                    <a:pt x="31" y="2"/>
                  </a:lnTo>
                  <a:lnTo>
                    <a:pt x="30" y="13"/>
                  </a:lnTo>
                  <a:lnTo>
                    <a:pt x="17" y="13"/>
                  </a:lnTo>
                  <a:lnTo>
                    <a:pt x="17" y="24"/>
                  </a:lnTo>
                  <a:lnTo>
                    <a:pt x="4" y="27"/>
                  </a:lnTo>
                  <a:lnTo>
                    <a:pt x="0" y="51"/>
                  </a:lnTo>
                  <a:lnTo>
                    <a:pt x="336" y="53"/>
                  </a:lnTo>
                  <a:lnTo>
                    <a:pt x="331" y="29"/>
                  </a:lnTo>
                  <a:lnTo>
                    <a:pt x="315" y="26"/>
                  </a:lnTo>
                  <a:lnTo>
                    <a:pt x="318" y="12"/>
                  </a:lnTo>
                  <a:lnTo>
                    <a:pt x="304" y="13"/>
                  </a:lnTo>
                  <a:lnTo>
                    <a:pt x="303" y="0"/>
                  </a:lnTo>
                  <a:lnTo>
                    <a:pt x="285" y="0"/>
                  </a:lnTo>
                  <a:lnTo>
                    <a:pt x="295" y="4"/>
                  </a:lnTo>
                  <a:lnTo>
                    <a:pt x="289" y="16"/>
                  </a:lnTo>
                  <a:lnTo>
                    <a:pt x="306" y="17"/>
                  </a:lnTo>
                  <a:lnTo>
                    <a:pt x="303" y="28"/>
                  </a:lnTo>
                  <a:lnTo>
                    <a:pt x="314" y="32"/>
                  </a:lnTo>
                  <a:lnTo>
                    <a:pt x="323" y="46"/>
                  </a:lnTo>
                  <a:lnTo>
                    <a:pt x="13" y="44"/>
                  </a:lnTo>
                  <a:lnTo>
                    <a:pt x="22" y="33"/>
                  </a:lnTo>
                  <a:lnTo>
                    <a:pt x="237" y="27"/>
                  </a:lnTo>
                  <a:lnTo>
                    <a:pt x="36" y="25"/>
                  </a:lnTo>
                  <a:lnTo>
                    <a:pt x="41" y="19"/>
                  </a:lnTo>
                  <a:lnTo>
                    <a:pt x="265" y="13"/>
                  </a:lnTo>
                  <a:lnTo>
                    <a:pt x="58" y="14"/>
                  </a:lnTo>
                  <a:lnTo>
                    <a:pt x="65" y="8"/>
                  </a:lnTo>
                  <a:lnTo>
                    <a:pt x="258"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grpSp>
      <p:sp>
        <p:nvSpPr>
          <p:cNvPr id="66" name="Rectangle 49">
            <a:extLst>
              <a:ext uri="{FF2B5EF4-FFF2-40B4-BE49-F238E27FC236}">
                <a16:creationId xmlns:a16="http://schemas.microsoft.com/office/drawing/2014/main" id="{7ED23F2D-A890-4AC1-89F6-0953AA5968A5}"/>
              </a:ext>
            </a:extLst>
          </p:cNvPr>
          <p:cNvSpPr>
            <a:spLocks noChangeArrowheads="1"/>
          </p:cNvSpPr>
          <p:nvPr/>
        </p:nvSpPr>
        <p:spPr bwMode="auto">
          <a:xfrm>
            <a:off x="3834635" y="2767184"/>
            <a:ext cx="9461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90000"/>
              </a:lnSpc>
              <a:defRPr/>
            </a:pPr>
            <a:r>
              <a:rPr lang="it-IT" sz="1000" b="1">
                <a:solidFill>
                  <a:srgbClr val="4D4D4C"/>
                </a:solidFill>
                <a:cs typeface="+mn-cs"/>
              </a:rPr>
              <a:t>Banca Proponente</a:t>
            </a:r>
            <a:endParaRPr lang="it-IT" sz="1000" b="1" baseline="-25000">
              <a:solidFill>
                <a:srgbClr val="4D4D4C"/>
              </a:solidFill>
              <a:cs typeface="+mn-cs"/>
            </a:endParaRPr>
          </a:p>
        </p:txBody>
      </p:sp>
      <p:sp>
        <p:nvSpPr>
          <p:cNvPr id="67" name="Rectangle 50">
            <a:extLst>
              <a:ext uri="{FF2B5EF4-FFF2-40B4-BE49-F238E27FC236}">
                <a16:creationId xmlns:a16="http://schemas.microsoft.com/office/drawing/2014/main" id="{90432B49-5025-4779-A56C-3463CBFEF4EC}"/>
              </a:ext>
            </a:extLst>
          </p:cNvPr>
          <p:cNvSpPr>
            <a:spLocks noChangeArrowheads="1"/>
          </p:cNvSpPr>
          <p:nvPr/>
        </p:nvSpPr>
        <p:spPr bwMode="auto">
          <a:xfrm>
            <a:off x="3418710" y="1567034"/>
            <a:ext cx="1711325" cy="45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90000"/>
              </a:lnSpc>
              <a:defRPr/>
            </a:pPr>
            <a:r>
              <a:rPr lang="it-IT" sz="1100">
                <a:solidFill>
                  <a:srgbClr val="4D4D4C"/>
                </a:solidFill>
                <a:cs typeface="+mn-cs"/>
              </a:rPr>
              <a:t>Verifica della rispondenza delle informazioni allo standard definito </a:t>
            </a:r>
            <a:endParaRPr lang="it-IT" sz="1100" b="1" baseline="-25000">
              <a:solidFill>
                <a:srgbClr val="4D4D4C"/>
              </a:solidFill>
              <a:cs typeface="+mn-cs"/>
            </a:endParaRPr>
          </a:p>
        </p:txBody>
      </p:sp>
      <p:sp>
        <p:nvSpPr>
          <p:cNvPr id="68" name="Freeform 51">
            <a:extLst>
              <a:ext uri="{FF2B5EF4-FFF2-40B4-BE49-F238E27FC236}">
                <a16:creationId xmlns:a16="http://schemas.microsoft.com/office/drawing/2014/main" id="{EAF7EAF2-20CD-4632-A69A-13AFEEF41710}"/>
              </a:ext>
            </a:extLst>
          </p:cNvPr>
          <p:cNvSpPr>
            <a:spLocks noEditPoints="1"/>
          </p:cNvSpPr>
          <p:nvPr/>
        </p:nvSpPr>
        <p:spPr bwMode="auto">
          <a:xfrm>
            <a:off x="4655372" y="2203622"/>
            <a:ext cx="2312988" cy="90487"/>
          </a:xfrm>
          <a:custGeom>
            <a:avLst/>
            <a:gdLst>
              <a:gd name="T0" fmla="*/ 8322 w 9450"/>
              <a:gd name="T1" fmla="*/ 37778 h 400"/>
              <a:gd name="T2" fmla="*/ 2231483 w 9450"/>
              <a:gd name="T3" fmla="*/ 37778 h 400"/>
              <a:gd name="T4" fmla="*/ 2239560 w 9450"/>
              <a:gd name="T5" fmla="*/ 45244 h 400"/>
              <a:gd name="T6" fmla="*/ 2231483 w 9450"/>
              <a:gd name="T7" fmla="*/ 52709 h 400"/>
              <a:gd name="T8" fmla="*/ 8322 w 9450"/>
              <a:gd name="T9" fmla="*/ 52709 h 400"/>
              <a:gd name="T10" fmla="*/ 0 w 9450"/>
              <a:gd name="T11" fmla="*/ 45244 h 400"/>
              <a:gd name="T12" fmla="*/ 8322 w 9450"/>
              <a:gd name="T13" fmla="*/ 37778 h 400"/>
              <a:gd name="T14" fmla="*/ 2215084 w 9450"/>
              <a:gd name="T15" fmla="*/ 0 h 400"/>
              <a:gd name="T16" fmla="*/ 2312988 w 9450"/>
              <a:gd name="T17" fmla="*/ 45244 h 400"/>
              <a:gd name="T18" fmla="*/ 2215084 w 9450"/>
              <a:gd name="T19" fmla="*/ 90487 h 400"/>
              <a:gd name="T20" fmla="*/ 2215084 w 9450"/>
              <a:gd name="T21" fmla="*/ 0 h 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450" h="400">
                <a:moveTo>
                  <a:pt x="34" y="167"/>
                </a:moveTo>
                <a:lnTo>
                  <a:pt x="9117" y="167"/>
                </a:lnTo>
                <a:cubicBezTo>
                  <a:pt x="9136" y="167"/>
                  <a:pt x="9150" y="182"/>
                  <a:pt x="9150" y="200"/>
                </a:cubicBezTo>
                <a:cubicBezTo>
                  <a:pt x="9150" y="219"/>
                  <a:pt x="9136" y="233"/>
                  <a:pt x="9117" y="233"/>
                </a:cubicBezTo>
                <a:lnTo>
                  <a:pt x="34" y="233"/>
                </a:lnTo>
                <a:cubicBezTo>
                  <a:pt x="15" y="233"/>
                  <a:pt x="0" y="219"/>
                  <a:pt x="0" y="200"/>
                </a:cubicBezTo>
                <a:cubicBezTo>
                  <a:pt x="0" y="182"/>
                  <a:pt x="15" y="167"/>
                  <a:pt x="34" y="167"/>
                </a:cubicBezTo>
                <a:close/>
                <a:moveTo>
                  <a:pt x="9050" y="0"/>
                </a:moveTo>
                <a:lnTo>
                  <a:pt x="9450" y="200"/>
                </a:lnTo>
                <a:lnTo>
                  <a:pt x="9050" y="400"/>
                </a:lnTo>
                <a:lnTo>
                  <a:pt x="9050" y="0"/>
                </a:lnTo>
                <a:close/>
              </a:path>
            </a:pathLst>
          </a:custGeom>
          <a:solidFill>
            <a:schemeClr val="tx1"/>
          </a:solidFill>
          <a:ln w="1588" cap="flat">
            <a:solidFill>
              <a:schemeClr val="tx1"/>
            </a:solidFill>
            <a:prstDash val="solid"/>
            <a:bevel/>
            <a:headEnd/>
            <a:tailEnd/>
          </a:ln>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69" name="Rectangle 52">
            <a:extLst>
              <a:ext uri="{FF2B5EF4-FFF2-40B4-BE49-F238E27FC236}">
                <a16:creationId xmlns:a16="http://schemas.microsoft.com/office/drawing/2014/main" id="{5466BDC4-4C6D-4F81-BDCF-6CF56AFC8AFC}"/>
              </a:ext>
            </a:extLst>
          </p:cNvPr>
          <p:cNvSpPr>
            <a:spLocks noChangeArrowheads="1"/>
          </p:cNvSpPr>
          <p:nvPr/>
        </p:nvSpPr>
        <p:spPr bwMode="auto">
          <a:xfrm>
            <a:off x="5026847" y="1589259"/>
            <a:ext cx="1528763" cy="30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90000"/>
              </a:lnSpc>
              <a:defRPr/>
            </a:pPr>
            <a:r>
              <a:rPr lang="it-IT" sz="1100">
                <a:solidFill>
                  <a:srgbClr val="4D4D4C"/>
                </a:solidFill>
                <a:cs typeface="+mn-cs"/>
              </a:rPr>
              <a:t>Inoltro della richiesta con indicazione tipologia </a:t>
            </a:r>
            <a:endParaRPr lang="it-IT" sz="1100" b="1" baseline="-25000">
              <a:solidFill>
                <a:srgbClr val="4D4D4C"/>
              </a:solidFill>
              <a:cs typeface="+mn-cs"/>
            </a:endParaRPr>
          </a:p>
        </p:txBody>
      </p:sp>
      <p:sp>
        <p:nvSpPr>
          <p:cNvPr id="70" name="Freeform 53">
            <a:extLst>
              <a:ext uri="{FF2B5EF4-FFF2-40B4-BE49-F238E27FC236}">
                <a16:creationId xmlns:a16="http://schemas.microsoft.com/office/drawing/2014/main" id="{983772BC-D947-4350-9ED5-197A6036C584}"/>
              </a:ext>
            </a:extLst>
          </p:cNvPr>
          <p:cNvSpPr>
            <a:spLocks noEditPoints="1"/>
          </p:cNvSpPr>
          <p:nvPr/>
        </p:nvSpPr>
        <p:spPr bwMode="auto">
          <a:xfrm>
            <a:off x="4644260" y="2533822"/>
            <a:ext cx="2312987" cy="90487"/>
          </a:xfrm>
          <a:custGeom>
            <a:avLst/>
            <a:gdLst>
              <a:gd name="T0" fmla="*/ 81505 w 9450"/>
              <a:gd name="T1" fmla="*/ 37778 h 400"/>
              <a:gd name="T2" fmla="*/ 2304665 w 9450"/>
              <a:gd name="T3" fmla="*/ 37778 h 400"/>
              <a:gd name="T4" fmla="*/ 2312987 w 9450"/>
              <a:gd name="T5" fmla="*/ 45244 h 400"/>
              <a:gd name="T6" fmla="*/ 2304665 w 9450"/>
              <a:gd name="T7" fmla="*/ 52935 h 400"/>
              <a:gd name="T8" fmla="*/ 81505 w 9450"/>
              <a:gd name="T9" fmla="*/ 52935 h 400"/>
              <a:gd name="T10" fmla="*/ 73428 w 9450"/>
              <a:gd name="T11" fmla="*/ 45244 h 400"/>
              <a:gd name="T12" fmla="*/ 81505 w 9450"/>
              <a:gd name="T13" fmla="*/ 37778 h 400"/>
              <a:gd name="T14" fmla="*/ 97904 w 9450"/>
              <a:gd name="T15" fmla="*/ 90487 h 400"/>
              <a:gd name="T16" fmla="*/ 0 w 9450"/>
              <a:gd name="T17" fmla="*/ 45244 h 400"/>
              <a:gd name="T18" fmla="*/ 97904 w 9450"/>
              <a:gd name="T19" fmla="*/ 0 h 400"/>
              <a:gd name="T20" fmla="*/ 97904 w 9450"/>
              <a:gd name="T21" fmla="*/ 90487 h 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450" h="400">
                <a:moveTo>
                  <a:pt x="333" y="167"/>
                </a:moveTo>
                <a:lnTo>
                  <a:pt x="9416" y="167"/>
                </a:lnTo>
                <a:cubicBezTo>
                  <a:pt x="9435" y="167"/>
                  <a:pt x="9450" y="182"/>
                  <a:pt x="9450" y="200"/>
                </a:cubicBezTo>
                <a:cubicBezTo>
                  <a:pt x="9450" y="219"/>
                  <a:pt x="9435" y="234"/>
                  <a:pt x="9416" y="234"/>
                </a:cubicBezTo>
                <a:lnTo>
                  <a:pt x="333" y="234"/>
                </a:lnTo>
                <a:cubicBezTo>
                  <a:pt x="315" y="234"/>
                  <a:pt x="300" y="219"/>
                  <a:pt x="300" y="200"/>
                </a:cubicBezTo>
                <a:cubicBezTo>
                  <a:pt x="300" y="182"/>
                  <a:pt x="315" y="167"/>
                  <a:pt x="333" y="167"/>
                </a:cubicBezTo>
                <a:close/>
                <a:moveTo>
                  <a:pt x="400" y="400"/>
                </a:moveTo>
                <a:lnTo>
                  <a:pt x="0" y="200"/>
                </a:lnTo>
                <a:lnTo>
                  <a:pt x="400" y="0"/>
                </a:lnTo>
                <a:lnTo>
                  <a:pt x="400" y="400"/>
                </a:lnTo>
                <a:close/>
              </a:path>
            </a:pathLst>
          </a:custGeom>
          <a:solidFill>
            <a:schemeClr val="tx1"/>
          </a:solidFill>
          <a:ln w="1588" cap="flat">
            <a:solidFill>
              <a:schemeClr val="tx1"/>
            </a:solidFill>
            <a:prstDash val="solid"/>
            <a:bevel/>
            <a:headEnd/>
            <a:tailEnd/>
          </a:ln>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71" name="Rectangle 54">
            <a:extLst>
              <a:ext uri="{FF2B5EF4-FFF2-40B4-BE49-F238E27FC236}">
                <a16:creationId xmlns:a16="http://schemas.microsoft.com/office/drawing/2014/main" id="{9F6467A9-A686-4174-A87A-5656A16F6DC8}"/>
              </a:ext>
            </a:extLst>
          </p:cNvPr>
          <p:cNvSpPr>
            <a:spLocks noChangeArrowheads="1"/>
          </p:cNvSpPr>
          <p:nvPr/>
        </p:nvSpPr>
        <p:spPr bwMode="auto">
          <a:xfrm>
            <a:off x="5163372" y="2411584"/>
            <a:ext cx="1269578" cy="152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90000"/>
              </a:lnSpc>
              <a:defRPr/>
            </a:pPr>
            <a:r>
              <a:rPr lang="it-IT" sz="1100">
                <a:solidFill>
                  <a:srgbClr val="4D4D4C"/>
                </a:solidFill>
                <a:cs typeface="+mn-cs"/>
              </a:rPr>
              <a:t>Invio esito di addebito</a:t>
            </a:r>
            <a:endParaRPr lang="it-IT" sz="1200" b="1" baseline="-25000">
              <a:solidFill>
                <a:srgbClr val="4D4D4C"/>
              </a:solidFill>
              <a:cs typeface="+mn-cs"/>
            </a:endParaRPr>
          </a:p>
        </p:txBody>
      </p:sp>
      <p:sp>
        <p:nvSpPr>
          <p:cNvPr id="72" name="Freeform 55">
            <a:extLst>
              <a:ext uri="{FF2B5EF4-FFF2-40B4-BE49-F238E27FC236}">
                <a16:creationId xmlns:a16="http://schemas.microsoft.com/office/drawing/2014/main" id="{F21F07B9-B6C1-4661-AC1F-ABF29C9D2337}"/>
              </a:ext>
            </a:extLst>
          </p:cNvPr>
          <p:cNvSpPr>
            <a:spLocks noEditPoints="1"/>
          </p:cNvSpPr>
          <p:nvPr/>
        </p:nvSpPr>
        <p:spPr bwMode="auto">
          <a:xfrm>
            <a:off x="1580385" y="2216322"/>
            <a:ext cx="2312987" cy="90487"/>
          </a:xfrm>
          <a:custGeom>
            <a:avLst/>
            <a:gdLst>
              <a:gd name="T0" fmla="*/ 8077 w 9450"/>
              <a:gd name="T1" fmla="*/ 37778 h 400"/>
              <a:gd name="T2" fmla="*/ 2231482 w 9450"/>
              <a:gd name="T3" fmla="*/ 37778 h 400"/>
              <a:gd name="T4" fmla="*/ 2239559 w 9450"/>
              <a:gd name="T5" fmla="*/ 45244 h 400"/>
              <a:gd name="T6" fmla="*/ 2231482 w 9450"/>
              <a:gd name="T7" fmla="*/ 52709 h 400"/>
              <a:gd name="T8" fmla="*/ 8077 w 9450"/>
              <a:gd name="T9" fmla="*/ 52709 h 400"/>
              <a:gd name="T10" fmla="*/ 0 w 9450"/>
              <a:gd name="T11" fmla="*/ 45244 h 400"/>
              <a:gd name="T12" fmla="*/ 8077 w 9450"/>
              <a:gd name="T13" fmla="*/ 37778 h 400"/>
              <a:gd name="T14" fmla="*/ 2215083 w 9450"/>
              <a:gd name="T15" fmla="*/ 0 h 400"/>
              <a:gd name="T16" fmla="*/ 2312987 w 9450"/>
              <a:gd name="T17" fmla="*/ 45244 h 400"/>
              <a:gd name="T18" fmla="*/ 2215083 w 9450"/>
              <a:gd name="T19" fmla="*/ 90487 h 400"/>
              <a:gd name="T20" fmla="*/ 2215083 w 9450"/>
              <a:gd name="T21" fmla="*/ 0 h 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450" h="400">
                <a:moveTo>
                  <a:pt x="33" y="167"/>
                </a:moveTo>
                <a:lnTo>
                  <a:pt x="9117" y="167"/>
                </a:lnTo>
                <a:cubicBezTo>
                  <a:pt x="9135" y="167"/>
                  <a:pt x="9150" y="182"/>
                  <a:pt x="9150" y="200"/>
                </a:cubicBezTo>
                <a:cubicBezTo>
                  <a:pt x="9150" y="219"/>
                  <a:pt x="9135" y="233"/>
                  <a:pt x="9117" y="233"/>
                </a:cubicBezTo>
                <a:lnTo>
                  <a:pt x="33" y="233"/>
                </a:lnTo>
                <a:cubicBezTo>
                  <a:pt x="15" y="233"/>
                  <a:pt x="0" y="219"/>
                  <a:pt x="0" y="200"/>
                </a:cubicBezTo>
                <a:cubicBezTo>
                  <a:pt x="0" y="182"/>
                  <a:pt x="15" y="167"/>
                  <a:pt x="33" y="167"/>
                </a:cubicBezTo>
                <a:close/>
                <a:moveTo>
                  <a:pt x="9050" y="0"/>
                </a:moveTo>
                <a:lnTo>
                  <a:pt x="9450" y="200"/>
                </a:lnTo>
                <a:lnTo>
                  <a:pt x="9050" y="400"/>
                </a:lnTo>
                <a:lnTo>
                  <a:pt x="9050" y="0"/>
                </a:lnTo>
                <a:close/>
              </a:path>
            </a:pathLst>
          </a:custGeom>
          <a:solidFill>
            <a:schemeClr val="tx1"/>
          </a:solidFill>
          <a:ln w="1588" cap="flat">
            <a:solidFill>
              <a:schemeClr val="tx1"/>
            </a:solidFill>
            <a:prstDash val="solid"/>
            <a:bevel/>
            <a:headEnd/>
            <a:tailEnd/>
          </a:ln>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73" name="Freeform 56">
            <a:extLst>
              <a:ext uri="{FF2B5EF4-FFF2-40B4-BE49-F238E27FC236}">
                <a16:creationId xmlns:a16="http://schemas.microsoft.com/office/drawing/2014/main" id="{FE288E29-5F04-4D9C-A5AC-DF552FB3A089}"/>
              </a:ext>
            </a:extLst>
          </p:cNvPr>
          <p:cNvSpPr>
            <a:spLocks noEditPoints="1"/>
          </p:cNvSpPr>
          <p:nvPr/>
        </p:nvSpPr>
        <p:spPr bwMode="auto">
          <a:xfrm>
            <a:off x="1572447" y="2533822"/>
            <a:ext cx="2312988" cy="90487"/>
          </a:xfrm>
          <a:custGeom>
            <a:avLst/>
            <a:gdLst>
              <a:gd name="T0" fmla="*/ 81505 w 9450"/>
              <a:gd name="T1" fmla="*/ 37778 h 400"/>
              <a:gd name="T2" fmla="*/ 2304666 w 9450"/>
              <a:gd name="T3" fmla="*/ 37778 h 400"/>
              <a:gd name="T4" fmla="*/ 2312988 w 9450"/>
              <a:gd name="T5" fmla="*/ 45244 h 400"/>
              <a:gd name="T6" fmla="*/ 2304666 w 9450"/>
              <a:gd name="T7" fmla="*/ 52935 h 400"/>
              <a:gd name="T8" fmla="*/ 81505 w 9450"/>
              <a:gd name="T9" fmla="*/ 52935 h 400"/>
              <a:gd name="T10" fmla="*/ 73428 w 9450"/>
              <a:gd name="T11" fmla="*/ 45244 h 400"/>
              <a:gd name="T12" fmla="*/ 81505 w 9450"/>
              <a:gd name="T13" fmla="*/ 37778 h 400"/>
              <a:gd name="T14" fmla="*/ 97904 w 9450"/>
              <a:gd name="T15" fmla="*/ 90487 h 400"/>
              <a:gd name="T16" fmla="*/ 0 w 9450"/>
              <a:gd name="T17" fmla="*/ 45244 h 400"/>
              <a:gd name="T18" fmla="*/ 97904 w 9450"/>
              <a:gd name="T19" fmla="*/ 0 h 400"/>
              <a:gd name="T20" fmla="*/ 97904 w 9450"/>
              <a:gd name="T21" fmla="*/ 90487 h 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450" h="400">
                <a:moveTo>
                  <a:pt x="333" y="167"/>
                </a:moveTo>
                <a:lnTo>
                  <a:pt x="9416" y="167"/>
                </a:lnTo>
                <a:cubicBezTo>
                  <a:pt x="9435" y="167"/>
                  <a:pt x="9450" y="182"/>
                  <a:pt x="9450" y="200"/>
                </a:cubicBezTo>
                <a:cubicBezTo>
                  <a:pt x="9450" y="219"/>
                  <a:pt x="9435" y="234"/>
                  <a:pt x="9416" y="234"/>
                </a:cubicBezTo>
                <a:lnTo>
                  <a:pt x="333" y="234"/>
                </a:lnTo>
                <a:cubicBezTo>
                  <a:pt x="315" y="234"/>
                  <a:pt x="300" y="219"/>
                  <a:pt x="300" y="200"/>
                </a:cubicBezTo>
                <a:cubicBezTo>
                  <a:pt x="300" y="182"/>
                  <a:pt x="315" y="167"/>
                  <a:pt x="333" y="167"/>
                </a:cubicBezTo>
                <a:close/>
                <a:moveTo>
                  <a:pt x="400" y="400"/>
                </a:moveTo>
                <a:lnTo>
                  <a:pt x="0" y="200"/>
                </a:lnTo>
                <a:lnTo>
                  <a:pt x="400" y="0"/>
                </a:lnTo>
                <a:lnTo>
                  <a:pt x="400" y="400"/>
                </a:lnTo>
                <a:close/>
              </a:path>
            </a:pathLst>
          </a:custGeom>
          <a:solidFill>
            <a:schemeClr val="tx1"/>
          </a:solidFill>
          <a:ln w="1588" cap="flat">
            <a:solidFill>
              <a:schemeClr val="tx1"/>
            </a:solidFill>
            <a:prstDash val="solid"/>
            <a:bevel/>
            <a:headEnd/>
            <a:tailEnd/>
          </a:ln>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74" name="Rectangle 57">
            <a:extLst>
              <a:ext uri="{FF2B5EF4-FFF2-40B4-BE49-F238E27FC236}">
                <a16:creationId xmlns:a16="http://schemas.microsoft.com/office/drawing/2014/main" id="{EFC87500-6AE4-47AB-8C8C-1D27A327E364}"/>
              </a:ext>
            </a:extLst>
          </p:cNvPr>
          <p:cNvSpPr>
            <a:spLocks noChangeArrowheads="1"/>
          </p:cNvSpPr>
          <p:nvPr/>
        </p:nvSpPr>
        <p:spPr bwMode="auto">
          <a:xfrm>
            <a:off x="2199510" y="2054397"/>
            <a:ext cx="796693" cy="152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90000"/>
              </a:lnSpc>
              <a:defRPr/>
            </a:pPr>
            <a:r>
              <a:rPr lang="it-IT" sz="1100">
                <a:solidFill>
                  <a:srgbClr val="4D4D4C"/>
                </a:solidFill>
                <a:cs typeface="+mn-cs"/>
              </a:rPr>
              <a:t>Invio richiesta</a:t>
            </a:r>
            <a:endParaRPr lang="it-IT" sz="1200" b="1" baseline="-25000">
              <a:solidFill>
                <a:srgbClr val="4D4D4C"/>
              </a:solidFill>
              <a:cs typeface="+mn-cs"/>
            </a:endParaRPr>
          </a:p>
        </p:txBody>
      </p:sp>
      <p:sp>
        <p:nvSpPr>
          <p:cNvPr id="75" name="Rectangle 58">
            <a:extLst>
              <a:ext uri="{FF2B5EF4-FFF2-40B4-BE49-F238E27FC236}">
                <a16:creationId xmlns:a16="http://schemas.microsoft.com/office/drawing/2014/main" id="{0A1615D1-84FC-4438-B580-592F31CD2077}"/>
              </a:ext>
            </a:extLst>
          </p:cNvPr>
          <p:cNvSpPr>
            <a:spLocks noChangeArrowheads="1"/>
          </p:cNvSpPr>
          <p:nvPr/>
        </p:nvSpPr>
        <p:spPr bwMode="auto">
          <a:xfrm>
            <a:off x="1923285" y="2624309"/>
            <a:ext cx="1535677" cy="152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90000"/>
              </a:lnSpc>
              <a:defRPr/>
            </a:pPr>
            <a:r>
              <a:rPr lang="it-IT" sz="1100">
                <a:solidFill>
                  <a:srgbClr val="4D4D4C"/>
                </a:solidFill>
                <a:cs typeface="+mn-cs"/>
              </a:rPr>
              <a:t>Ricezione esito di addebito</a:t>
            </a:r>
            <a:endParaRPr lang="it-IT" sz="1200" b="1" baseline="-25000">
              <a:solidFill>
                <a:srgbClr val="4D4D4C"/>
              </a:solidFill>
              <a:cs typeface="+mn-cs"/>
            </a:endParaRPr>
          </a:p>
        </p:txBody>
      </p:sp>
      <p:sp>
        <p:nvSpPr>
          <p:cNvPr id="76" name="Rectangle 59">
            <a:extLst>
              <a:ext uri="{FF2B5EF4-FFF2-40B4-BE49-F238E27FC236}">
                <a16:creationId xmlns:a16="http://schemas.microsoft.com/office/drawing/2014/main" id="{3EEBEB8B-39B3-425B-8B88-149088C399D3}"/>
              </a:ext>
            </a:extLst>
          </p:cNvPr>
          <p:cNvSpPr>
            <a:spLocks noChangeArrowheads="1"/>
          </p:cNvSpPr>
          <p:nvPr/>
        </p:nvSpPr>
        <p:spPr bwMode="auto">
          <a:xfrm>
            <a:off x="683447" y="2749722"/>
            <a:ext cx="1171575"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90000"/>
              </a:lnSpc>
              <a:defRPr/>
            </a:pPr>
            <a:r>
              <a:rPr lang="it-IT" sz="1200" b="1">
                <a:solidFill>
                  <a:srgbClr val="4D4D4C"/>
                </a:solidFill>
                <a:cs typeface="+mn-cs"/>
              </a:rPr>
              <a:t>Mittente/</a:t>
            </a:r>
          </a:p>
          <a:p>
            <a:pPr algn="ctr">
              <a:lnSpc>
                <a:spcPct val="90000"/>
              </a:lnSpc>
              <a:defRPr/>
            </a:pPr>
            <a:r>
              <a:rPr lang="it-IT" sz="1200" b="1">
                <a:solidFill>
                  <a:srgbClr val="4D4D4C"/>
                </a:solidFill>
                <a:cs typeface="+mn-cs"/>
              </a:rPr>
              <a:t>Ordinante CBI</a:t>
            </a:r>
            <a:endParaRPr lang="it-IT" sz="1200" b="1" baseline="-25000">
              <a:solidFill>
                <a:srgbClr val="4D4D4C"/>
              </a:solidFill>
              <a:cs typeface="+mn-cs"/>
            </a:endParaRPr>
          </a:p>
        </p:txBody>
      </p:sp>
      <p:grpSp>
        <p:nvGrpSpPr>
          <p:cNvPr id="77" name="Group 60">
            <a:extLst>
              <a:ext uri="{FF2B5EF4-FFF2-40B4-BE49-F238E27FC236}">
                <a16:creationId xmlns:a16="http://schemas.microsoft.com/office/drawing/2014/main" id="{ACA95E24-6548-47C3-95A3-6C69A289A962}"/>
              </a:ext>
            </a:extLst>
          </p:cNvPr>
          <p:cNvGrpSpPr>
            <a:grpSpLocks/>
          </p:cNvGrpSpPr>
          <p:nvPr/>
        </p:nvGrpSpPr>
        <p:grpSpPr bwMode="auto">
          <a:xfrm>
            <a:off x="7271572" y="2192509"/>
            <a:ext cx="582613" cy="436563"/>
            <a:chOff x="4494" y="1285"/>
            <a:chExt cx="366" cy="275"/>
          </a:xfrm>
        </p:grpSpPr>
        <p:grpSp>
          <p:nvGrpSpPr>
            <p:cNvPr id="78" name="Group 61">
              <a:extLst>
                <a:ext uri="{FF2B5EF4-FFF2-40B4-BE49-F238E27FC236}">
                  <a16:creationId xmlns:a16="http://schemas.microsoft.com/office/drawing/2014/main" id="{E21E6648-394E-4051-9A90-20B08AED2FB1}"/>
                </a:ext>
              </a:extLst>
            </p:cNvPr>
            <p:cNvGrpSpPr>
              <a:grpSpLocks/>
            </p:cNvGrpSpPr>
            <p:nvPr/>
          </p:nvGrpSpPr>
          <p:grpSpPr bwMode="auto">
            <a:xfrm>
              <a:off x="4494" y="1285"/>
              <a:ext cx="366" cy="275"/>
              <a:chOff x="3815" y="1447"/>
              <a:chExt cx="338" cy="275"/>
            </a:xfrm>
          </p:grpSpPr>
          <p:sp>
            <p:nvSpPr>
              <p:cNvPr id="165" name="Freeform 62">
                <a:extLst>
                  <a:ext uri="{FF2B5EF4-FFF2-40B4-BE49-F238E27FC236}">
                    <a16:creationId xmlns:a16="http://schemas.microsoft.com/office/drawing/2014/main" id="{9D80B0BB-3A4D-4074-AB91-711EB1B38B22}"/>
                  </a:ext>
                </a:extLst>
              </p:cNvPr>
              <p:cNvSpPr>
                <a:spLocks/>
              </p:cNvSpPr>
              <p:nvPr/>
            </p:nvSpPr>
            <p:spPr bwMode="auto">
              <a:xfrm>
                <a:off x="3825" y="1449"/>
                <a:ext cx="317" cy="266"/>
              </a:xfrm>
              <a:custGeom>
                <a:avLst/>
                <a:gdLst>
                  <a:gd name="T0" fmla="*/ 9 w 317"/>
                  <a:gd name="T1" fmla="*/ 75 h 266"/>
                  <a:gd name="T2" fmla="*/ 177 w 317"/>
                  <a:gd name="T3" fmla="*/ 0 h 266"/>
                  <a:gd name="T4" fmla="*/ 308 w 317"/>
                  <a:gd name="T5" fmla="*/ 81 h 266"/>
                  <a:gd name="T6" fmla="*/ 294 w 317"/>
                  <a:gd name="T7" fmla="*/ 88 h 266"/>
                  <a:gd name="T8" fmla="*/ 293 w 317"/>
                  <a:gd name="T9" fmla="*/ 109 h 266"/>
                  <a:gd name="T10" fmla="*/ 282 w 317"/>
                  <a:gd name="T11" fmla="*/ 111 h 266"/>
                  <a:gd name="T12" fmla="*/ 282 w 317"/>
                  <a:gd name="T13" fmla="*/ 197 h 266"/>
                  <a:gd name="T14" fmla="*/ 288 w 317"/>
                  <a:gd name="T15" fmla="*/ 198 h 266"/>
                  <a:gd name="T16" fmla="*/ 286 w 317"/>
                  <a:gd name="T17" fmla="*/ 216 h 266"/>
                  <a:gd name="T18" fmla="*/ 292 w 317"/>
                  <a:gd name="T19" fmla="*/ 221 h 266"/>
                  <a:gd name="T20" fmla="*/ 289 w 317"/>
                  <a:gd name="T21" fmla="*/ 230 h 266"/>
                  <a:gd name="T22" fmla="*/ 302 w 317"/>
                  <a:gd name="T23" fmla="*/ 233 h 266"/>
                  <a:gd name="T24" fmla="*/ 300 w 317"/>
                  <a:gd name="T25" fmla="*/ 243 h 266"/>
                  <a:gd name="T26" fmla="*/ 317 w 317"/>
                  <a:gd name="T27" fmla="*/ 249 h 266"/>
                  <a:gd name="T28" fmla="*/ 315 w 317"/>
                  <a:gd name="T29" fmla="*/ 266 h 266"/>
                  <a:gd name="T30" fmla="*/ 0 w 317"/>
                  <a:gd name="T31" fmla="*/ 263 h 266"/>
                  <a:gd name="T32" fmla="*/ 26 w 317"/>
                  <a:gd name="T33" fmla="*/ 225 h 266"/>
                  <a:gd name="T34" fmla="*/ 30 w 317"/>
                  <a:gd name="T35" fmla="*/ 199 h 266"/>
                  <a:gd name="T36" fmla="*/ 37 w 317"/>
                  <a:gd name="T37" fmla="*/ 201 h 266"/>
                  <a:gd name="T38" fmla="*/ 42 w 317"/>
                  <a:gd name="T39" fmla="*/ 109 h 266"/>
                  <a:gd name="T40" fmla="*/ 34 w 317"/>
                  <a:gd name="T41" fmla="*/ 108 h 266"/>
                  <a:gd name="T42" fmla="*/ 31 w 317"/>
                  <a:gd name="T43" fmla="*/ 88 h 266"/>
                  <a:gd name="T44" fmla="*/ 17 w 317"/>
                  <a:gd name="T45" fmla="*/ 84 h 266"/>
                  <a:gd name="T46" fmla="*/ 9 w 317"/>
                  <a:gd name="T47" fmla="*/ 75 h 26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17" h="266">
                    <a:moveTo>
                      <a:pt x="9" y="75"/>
                    </a:moveTo>
                    <a:lnTo>
                      <a:pt x="177" y="0"/>
                    </a:lnTo>
                    <a:lnTo>
                      <a:pt x="308" y="81"/>
                    </a:lnTo>
                    <a:lnTo>
                      <a:pt x="294" y="88"/>
                    </a:lnTo>
                    <a:lnTo>
                      <a:pt x="293" y="109"/>
                    </a:lnTo>
                    <a:lnTo>
                      <a:pt x="282" y="111"/>
                    </a:lnTo>
                    <a:lnTo>
                      <a:pt x="282" y="197"/>
                    </a:lnTo>
                    <a:lnTo>
                      <a:pt x="288" y="198"/>
                    </a:lnTo>
                    <a:lnTo>
                      <a:pt x="286" y="216"/>
                    </a:lnTo>
                    <a:lnTo>
                      <a:pt x="292" y="221"/>
                    </a:lnTo>
                    <a:lnTo>
                      <a:pt x="289" y="230"/>
                    </a:lnTo>
                    <a:lnTo>
                      <a:pt x="302" y="233"/>
                    </a:lnTo>
                    <a:lnTo>
                      <a:pt x="300" y="243"/>
                    </a:lnTo>
                    <a:lnTo>
                      <a:pt x="317" y="249"/>
                    </a:lnTo>
                    <a:lnTo>
                      <a:pt x="315" y="266"/>
                    </a:lnTo>
                    <a:lnTo>
                      <a:pt x="0" y="263"/>
                    </a:lnTo>
                    <a:lnTo>
                      <a:pt x="26" y="225"/>
                    </a:lnTo>
                    <a:lnTo>
                      <a:pt x="30" y="199"/>
                    </a:lnTo>
                    <a:lnTo>
                      <a:pt x="37" y="201"/>
                    </a:lnTo>
                    <a:lnTo>
                      <a:pt x="42" y="109"/>
                    </a:lnTo>
                    <a:lnTo>
                      <a:pt x="34" y="108"/>
                    </a:lnTo>
                    <a:lnTo>
                      <a:pt x="31" y="88"/>
                    </a:lnTo>
                    <a:lnTo>
                      <a:pt x="17" y="84"/>
                    </a:lnTo>
                    <a:lnTo>
                      <a:pt x="9" y="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66" name="Freeform 63">
                <a:extLst>
                  <a:ext uri="{FF2B5EF4-FFF2-40B4-BE49-F238E27FC236}">
                    <a16:creationId xmlns:a16="http://schemas.microsoft.com/office/drawing/2014/main" id="{296049FE-C04C-4DC3-B0B1-DBB5C26412FA}"/>
                  </a:ext>
                </a:extLst>
              </p:cNvPr>
              <p:cNvSpPr>
                <a:spLocks/>
              </p:cNvSpPr>
              <p:nvPr/>
            </p:nvSpPr>
            <p:spPr bwMode="auto">
              <a:xfrm>
                <a:off x="3850" y="1656"/>
                <a:ext cx="37" cy="19"/>
              </a:xfrm>
              <a:custGeom>
                <a:avLst/>
                <a:gdLst>
                  <a:gd name="T0" fmla="*/ 1 w 37"/>
                  <a:gd name="T1" fmla="*/ 10 h 19"/>
                  <a:gd name="T2" fmla="*/ 7 w 37"/>
                  <a:gd name="T3" fmla="*/ 0 h 19"/>
                  <a:gd name="T4" fmla="*/ 23 w 37"/>
                  <a:gd name="T5" fmla="*/ 0 h 19"/>
                  <a:gd name="T6" fmla="*/ 37 w 37"/>
                  <a:gd name="T7" fmla="*/ 13 h 19"/>
                  <a:gd name="T8" fmla="*/ 0 w 37"/>
                  <a:gd name="T9" fmla="*/ 19 h 19"/>
                  <a:gd name="T10" fmla="*/ 1 w 37"/>
                  <a:gd name="T11" fmla="*/ 10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67" name="Freeform 64">
                <a:extLst>
                  <a:ext uri="{FF2B5EF4-FFF2-40B4-BE49-F238E27FC236}">
                    <a16:creationId xmlns:a16="http://schemas.microsoft.com/office/drawing/2014/main" id="{859BDDF5-11F3-4600-9511-E25276269F7F}"/>
                  </a:ext>
                </a:extLst>
              </p:cNvPr>
              <p:cNvSpPr>
                <a:spLocks/>
              </p:cNvSpPr>
              <p:nvPr/>
            </p:nvSpPr>
            <p:spPr bwMode="auto">
              <a:xfrm>
                <a:off x="3908" y="1653"/>
                <a:ext cx="44" cy="18"/>
              </a:xfrm>
              <a:custGeom>
                <a:avLst/>
                <a:gdLst>
                  <a:gd name="T0" fmla="*/ 0 w 44"/>
                  <a:gd name="T1" fmla="*/ 14 h 18"/>
                  <a:gd name="T2" fmla="*/ 9 w 44"/>
                  <a:gd name="T3" fmla="*/ 7 h 18"/>
                  <a:gd name="T4" fmla="*/ 38 w 44"/>
                  <a:gd name="T5" fmla="*/ 0 h 18"/>
                  <a:gd name="T6" fmla="*/ 44 w 44"/>
                  <a:gd name="T7" fmla="*/ 17 h 18"/>
                  <a:gd name="T8" fmla="*/ 1 w 44"/>
                  <a:gd name="T9" fmla="*/ 18 h 18"/>
                  <a:gd name="T10" fmla="*/ 0 w 44"/>
                  <a:gd name="T11" fmla="*/ 14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68" name="Freeform 65">
                <a:extLst>
                  <a:ext uri="{FF2B5EF4-FFF2-40B4-BE49-F238E27FC236}">
                    <a16:creationId xmlns:a16="http://schemas.microsoft.com/office/drawing/2014/main" id="{5AFF7DAB-0409-4189-8C9C-3DF1A50E881B}"/>
                  </a:ext>
                </a:extLst>
              </p:cNvPr>
              <p:cNvSpPr>
                <a:spLocks/>
              </p:cNvSpPr>
              <p:nvPr/>
            </p:nvSpPr>
            <p:spPr bwMode="auto">
              <a:xfrm>
                <a:off x="4001" y="1651"/>
                <a:ext cx="49" cy="19"/>
              </a:xfrm>
              <a:custGeom>
                <a:avLst/>
                <a:gdLst>
                  <a:gd name="T0" fmla="*/ 0 w 49"/>
                  <a:gd name="T1" fmla="*/ 17 h 19"/>
                  <a:gd name="T2" fmla="*/ 14 w 49"/>
                  <a:gd name="T3" fmla="*/ 0 h 19"/>
                  <a:gd name="T4" fmla="*/ 33 w 49"/>
                  <a:gd name="T5" fmla="*/ 8 h 19"/>
                  <a:gd name="T6" fmla="*/ 42 w 49"/>
                  <a:gd name="T7" fmla="*/ 6 h 19"/>
                  <a:gd name="T8" fmla="*/ 49 w 49"/>
                  <a:gd name="T9" fmla="*/ 19 h 19"/>
                  <a:gd name="T10" fmla="*/ 0 w 49"/>
                  <a:gd name="T11" fmla="*/ 17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69" name="Freeform 66">
                <a:extLst>
                  <a:ext uri="{FF2B5EF4-FFF2-40B4-BE49-F238E27FC236}">
                    <a16:creationId xmlns:a16="http://schemas.microsoft.com/office/drawing/2014/main" id="{87CE4D38-0590-4590-A73C-188270F571C3}"/>
                  </a:ext>
                </a:extLst>
              </p:cNvPr>
              <p:cNvSpPr>
                <a:spLocks/>
              </p:cNvSpPr>
              <p:nvPr/>
            </p:nvSpPr>
            <p:spPr bwMode="auto">
              <a:xfrm>
                <a:off x="4068" y="1646"/>
                <a:ext cx="41" cy="22"/>
              </a:xfrm>
              <a:custGeom>
                <a:avLst/>
                <a:gdLst>
                  <a:gd name="T0" fmla="*/ 0 w 41"/>
                  <a:gd name="T1" fmla="*/ 22 h 22"/>
                  <a:gd name="T2" fmla="*/ 10 w 41"/>
                  <a:gd name="T3" fmla="*/ 0 h 22"/>
                  <a:gd name="T4" fmla="*/ 34 w 41"/>
                  <a:gd name="T5" fmla="*/ 13 h 22"/>
                  <a:gd name="T6" fmla="*/ 41 w 41"/>
                  <a:gd name="T7" fmla="*/ 20 h 22"/>
                  <a:gd name="T8" fmla="*/ 0 w 41"/>
                  <a:gd name="T9" fmla="*/ 2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70" name="Freeform 67">
                <a:extLst>
                  <a:ext uri="{FF2B5EF4-FFF2-40B4-BE49-F238E27FC236}">
                    <a16:creationId xmlns:a16="http://schemas.microsoft.com/office/drawing/2014/main" id="{BFAA8603-B174-478D-8033-7D4EC5E5AFC5}"/>
                  </a:ext>
                </a:extLst>
              </p:cNvPr>
              <p:cNvSpPr>
                <a:spLocks/>
              </p:cNvSpPr>
              <p:nvPr/>
            </p:nvSpPr>
            <p:spPr bwMode="auto">
              <a:xfrm>
                <a:off x="3838" y="1525"/>
                <a:ext cx="285" cy="11"/>
              </a:xfrm>
              <a:custGeom>
                <a:avLst/>
                <a:gdLst>
                  <a:gd name="T0" fmla="*/ 0 w 285"/>
                  <a:gd name="T1" fmla="*/ 0 h 11"/>
                  <a:gd name="T2" fmla="*/ 54 w 285"/>
                  <a:gd name="T3" fmla="*/ 2 h 11"/>
                  <a:gd name="T4" fmla="*/ 267 w 285"/>
                  <a:gd name="T5" fmla="*/ 3 h 11"/>
                  <a:gd name="T6" fmla="*/ 285 w 285"/>
                  <a:gd name="T7" fmla="*/ 11 h 11"/>
                  <a:gd name="T8" fmla="*/ 13 w 285"/>
                  <a:gd name="T9" fmla="*/ 9 h 11"/>
                  <a:gd name="T10" fmla="*/ 0 w 285"/>
                  <a:gd name="T11" fmla="*/ 0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71" name="Freeform 68">
                <a:extLst>
                  <a:ext uri="{FF2B5EF4-FFF2-40B4-BE49-F238E27FC236}">
                    <a16:creationId xmlns:a16="http://schemas.microsoft.com/office/drawing/2014/main" id="{C06C6831-1C06-4F0C-860B-13981370CC87}"/>
                  </a:ext>
                </a:extLst>
              </p:cNvPr>
              <p:cNvSpPr>
                <a:spLocks/>
              </p:cNvSpPr>
              <p:nvPr/>
            </p:nvSpPr>
            <p:spPr bwMode="auto">
              <a:xfrm>
                <a:off x="3882" y="1464"/>
                <a:ext cx="198" cy="59"/>
              </a:xfrm>
              <a:custGeom>
                <a:avLst/>
                <a:gdLst>
                  <a:gd name="T0" fmla="*/ 0 w 198"/>
                  <a:gd name="T1" fmla="*/ 54 h 59"/>
                  <a:gd name="T2" fmla="*/ 115 w 198"/>
                  <a:gd name="T3" fmla="*/ 0 h 59"/>
                  <a:gd name="T4" fmla="*/ 198 w 198"/>
                  <a:gd name="T5" fmla="*/ 57 h 59"/>
                  <a:gd name="T6" fmla="*/ 23 w 198"/>
                  <a:gd name="T7" fmla="*/ 59 h 59"/>
                  <a:gd name="T8" fmla="*/ 0 w 198"/>
                  <a:gd name="T9" fmla="*/ 54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72" name="Freeform 69">
                <a:extLst>
                  <a:ext uri="{FF2B5EF4-FFF2-40B4-BE49-F238E27FC236}">
                    <a16:creationId xmlns:a16="http://schemas.microsoft.com/office/drawing/2014/main" id="{03EE940D-6C32-4072-9A33-E3B9F77CE04B}"/>
                  </a:ext>
                </a:extLst>
              </p:cNvPr>
              <p:cNvSpPr>
                <a:spLocks/>
              </p:cNvSpPr>
              <p:nvPr/>
            </p:nvSpPr>
            <p:spPr bwMode="auto">
              <a:xfrm>
                <a:off x="4043" y="1569"/>
                <a:ext cx="41" cy="102"/>
              </a:xfrm>
              <a:custGeom>
                <a:avLst/>
                <a:gdLst>
                  <a:gd name="T0" fmla="*/ 41 w 41"/>
                  <a:gd name="T1" fmla="*/ 0 h 102"/>
                  <a:gd name="T2" fmla="*/ 35 w 41"/>
                  <a:gd name="T3" fmla="*/ 77 h 102"/>
                  <a:gd name="T4" fmla="*/ 29 w 41"/>
                  <a:gd name="T5" fmla="*/ 79 h 102"/>
                  <a:gd name="T6" fmla="*/ 26 w 41"/>
                  <a:gd name="T7" fmla="*/ 99 h 102"/>
                  <a:gd name="T8" fmla="*/ 14 w 41"/>
                  <a:gd name="T9" fmla="*/ 102 h 102"/>
                  <a:gd name="T10" fmla="*/ 7 w 41"/>
                  <a:gd name="T11" fmla="*/ 79 h 102"/>
                  <a:gd name="T12" fmla="*/ 3 w 41"/>
                  <a:gd name="T13" fmla="*/ 81 h 102"/>
                  <a:gd name="T14" fmla="*/ 0 w 41"/>
                  <a:gd name="T15" fmla="*/ 43 h 102"/>
                  <a:gd name="T16" fmla="*/ 41 w 41"/>
                  <a:gd name="T17" fmla="*/ 0 h 1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73" name="Freeform 70">
                <a:extLst>
                  <a:ext uri="{FF2B5EF4-FFF2-40B4-BE49-F238E27FC236}">
                    <a16:creationId xmlns:a16="http://schemas.microsoft.com/office/drawing/2014/main" id="{51B08E4D-050E-4808-89B3-37DFCE8D5610}"/>
                  </a:ext>
                </a:extLst>
              </p:cNvPr>
              <p:cNvSpPr>
                <a:spLocks/>
              </p:cNvSpPr>
              <p:nvPr/>
            </p:nvSpPr>
            <p:spPr bwMode="auto">
              <a:xfrm>
                <a:off x="3957" y="1624"/>
                <a:ext cx="53" cy="48"/>
              </a:xfrm>
              <a:custGeom>
                <a:avLst/>
                <a:gdLst>
                  <a:gd name="T0" fmla="*/ 53 w 53"/>
                  <a:gd name="T1" fmla="*/ 0 h 48"/>
                  <a:gd name="T2" fmla="*/ 53 w 53"/>
                  <a:gd name="T3" fmla="*/ 28 h 48"/>
                  <a:gd name="T4" fmla="*/ 49 w 53"/>
                  <a:gd name="T5" fmla="*/ 30 h 48"/>
                  <a:gd name="T6" fmla="*/ 44 w 53"/>
                  <a:gd name="T7" fmla="*/ 47 h 48"/>
                  <a:gd name="T8" fmla="*/ 3 w 53"/>
                  <a:gd name="T9" fmla="*/ 48 h 48"/>
                  <a:gd name="T10" fmla="*/ 0 w 53"/>
                  <a:gd name="T11" fmla="*/ 19 h 48"/>
                  <a:gd name="T12" fmla="*/ 53 w 53"/>
                  <a:gd name="T13" fmla="*/ 0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74" name="Freeform 71">
                <a:extLst>
                  <a:ext uri="{FF2B5EF4-FFF2-40B4-BE49-F238E27FC236}">
                    <a16:creationId xmlns:a16="http://schemas.microsoft.com/office/drawing/2014/main" id="{9B9B6EEC-C978-49EA-AABE-BC1F2BBFEB8F}"/>
                  </a:ext>
                </a:extLst>
              </p:cNvPr>
              <p:cNvSpPr>
                <a:spLocks/>
              </p:cNvSpPr>
              <p:nvPr/>
            </p:nvSpPr>
            <p:spPr bwMode="auto">
              <a:xfrm>
                <a:off x="3946" y="1615"/>
                <a:ext cx="64" cy="57"/>
              </a:xfrm>
              <a:custGeom>
                <a:avLst/>
                <a:gdLst>
                  <a:gd name="T0" fmla="*/ 3 w 62"/>
                  <a:gd name="T1" fmla="*/ 3 h 57"/>
                  <a:gd name="T2" fmla="*/ 61 w 62"/>
                  <a:gd name="T3" fmla="*/ 0 h 57"/>
                  <a:gd name="T4" fmla="*/ 62 w 62"/>
                  <a:gd name="T5" fmla="*/ 12 h 57"/>
                  <a:gd name="T6" fmla="*/ 17 w 62"/>
                  <a:gd name="T7" fmla="*/ 40 h 57"/>
                  <a:gd name="T8" fmla="*/ 46 w 62"/>
                  <a:gd name="T9" fmla="*/ 38 h 57"/>
                  <a:gd name="T10" fmla="*/ 25 w 62"/>
                  <a:gd name="T11" fmla="*/ 57 h 57"/>
                  <a:gd name="T12" fmla="*/ 10 w 62"/>
                  <a:gd name="T13" fmla="*/ 56 h 57"/>
                  <a:gd name="T14" fmla="*/ 9 w 62"/>
                  <a:gd name="T15" fmla="*/ 41 h 57"/>
                  <a:gd name="T16" fmla="*/ 0 w 62"/>
                  <a:gd name="T17" fmla="*/ 38 h 57"/>
                  <a:gd name="T18" fmla="*/ 3 w 62"/>
                  <a:gd name="T19" fmla="*/ 3 h 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75" name="Freeform 72">
                <a:extLst>
                  <a:ext uri="{FF2B5EF4-FFF2-40B4-BE49-F238E27FC236}">
                    <a16:creationId xmlns:a16="http://schemas.microsoft.com/office/drawing/2014/main" id="{7EB0754A-DA49-40F2-82B2-808B7BAE2513}"/>
                  </a:ext>
                </a:extLst>
              </p:cNvPr>
              <p:cNvSpPr>
                <a:spLocks/>
              </p:cNvSpPr>
              <p:nvPr/>
            </p:nvSpPr>
            <p:spPr bwMode="auto">
              <a:xfrm>
                <a:off x="3883" y="1538"/>
                <a:ext cx="38" cy="134"/>
              </a:xfrm>
              <a:custGeom>
                <a:avLst/>
                <a:gdLst>
                  <a:gd name="T0" fmla="*/ 13 w 38"/>
                  <a:gd name="T1" fmla="*/ 0 h 134"/>
                  <a:gd name="T2" fmla="*/ 27 w 38"/>
                  <a:gd name="T3" fmla="*/ 1 h 134"/>
                  <a:gd name="T4" fmla="*/ 27 w 38"/>
                  <a:gd name="T5" fmla="*/ 16 h 134"/>
                  <a:gd name="T6" fmla="*/ 38 w 38"/>
                  <a:gd name="T7" fmla="*/ 19 h 134"/>
                  <a:gd name="T8" fmla="*/ 37 w 38"/>
                  <a:gd name="T9" fmla="*/ 112 h 134"/>
                  <a:gd name="T10" fmla="*/ 28 w 38"/>
                  <a:gd name="T11" fmla="*/ 111 h 134"/>
                  <a:gd name="T12" fmla="*/ 26 w 38"/>
                  <a:gd name="T13" fmla="*/ 133 h 134"/>
                  <a:gd name="T14" fmla="*/ 17 w 38"/>
                  <a:gd name="T15" fmla="*/ 134 h 134"/>
                  <a:gd name="T16" fmla="*/ 12 w 38"/>
                  <a:gd name="T17" fmla="*/ 115 h 134"/>
                  <a:gd name="T18" fmla="*/ 0 w 38"/>
                  <a:gd name="T19" fmla="*/ 21 h 134"/>
                  <a:gd name="T20" fmla="*/ 9 w 38"/>
                  <a:gd name="T21" fmla="*/ 18 h 134"/>
                  <a:gd name="T22" fmla="*/ 13 w 38"/>
                  <a:gd name="T23" fmla="*/ 0 h 1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76" name="Freeform 73">
                <a:extLst>
                  <a:ext uri="{FF2B5EF4-FFF2-40B4-BE49-F238E27FC236}">
                    <a16:creationId xmlns:a16="http://schemas.microsoft.com/office/drawing/2014/main" id="{CEC4F445-CF11-4CAA-B72D-BF5FC2E752B8}"/>
                  </a:ext>
                </a:extLst>
              </p:cNvPr>
              <p:cNvSpPr>
                <a:spLocks/>
              </p:cNvSpPr>
              <p:nvPr/>
            </p:nvSpPr>
            <p:spPr bwMode="auto">
              <a:xfrm>
                <a:off x="3940" y="1538"/>
                <a:ext cx="73" cy="76"/>
              </a:xfrm>
              <a:custGeom>
                <a:avLst/>
                <a:gdLst>
                  <a:gd name="T0" fmla="*/ 16 w 73"/>
                  <a:gd name="T1" fmla="*/ 3 h 76"/>
                  <a:gd name="T2" fmla="*/ 14 w 73"/>
                  <a:gd name="T3" fmla="*/ 19 h 76"/>
                  <a:gd name="T4" fmla="*/ 1 w 73"/>
                  <a:gd name="T5" fmla="*/ 21 h 76"/>
                  <a:gd name="T6" fmla="*/ 0 w 73"/>
                  <a:gd name="T7" fmla="*/ 75 h 76"/>
                  <a:gd name="T8" fmla="*/ 70 w 73"/>
                  <a:gd name="T9" fmla="*/ 76 h 76"/>
                  <a:gd name="T10" fmla="*/ 32 w 73"/>
                  <a:gd name="T11" fmla="*/ 67 h 76"/>
                  <a:gd name="T12" fmla="*/ 60 w 73"/>
                  <a:gd name="T13" fmla="*/ 64 h 76"/>
                  <a:gd name="T14" fmla="*/ 36 w 73"/>
                  <a:gd name="T15" fmla="*/ 44 h 76"/>
                  <a:gd name="T16" fmla="*/ 14 w 73"/>
                  <a:gd name="T17" fmla="*/ 53 h 76"/>
                  <a:gd name="T18" fmla="*/ 34 w 73"/>
                  <a:gd name="T19" fmla="*/ 33 h 76"/>
                  <a:gd name="T20" fmla="*/ 70 w 73"/>
                  <a:gd name="T21" fmla="*/ 53 h 76"/>
                  <a:gd name="T22" fmla="*/ 73 w 73"/>
                  <a:gd name="T23" fmla="*/ 23 h 76"/>
                  <a:gd name="T24" fmla="*/ 62 w 73"/>
                  <a:gd name="T25" fmla="*/ 21 h 76"/>
                  <a:gd name="T26" fmla="*/ 65 w 73"/>
                  <a:gd name="T27" fmla="*/ 1 h 76"/>
                  <a:gd name="T28" fmla="*/ 27 w 73"/>
                  <a:gd name="T29" fmla="*/ 0 h 76"/>
                  <a:gd name="T30" fmla="*/ 16 w 73"/>
                  <a:gd name="T31" fmla="*/ 3 h 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77" name="Freeform 74">
                <a:extLst>
                  <a:ext uri="{FF2B5EF4-FFF2-40B4-BE49-F238E27FC236}">
                    <a16:creationId xmlns:a16="http://schemas.microsoft.com/office/drawing/2014/main" id="{898634CA-4084-4EAB-869F-0A9015A3C6C3}"/>
                  </a:ext>
                </a:extLst>
              </p:cNvPr>
              <p:cNvSpPr>
                <a:spLocks/>
              </p:cNvSpPr>
              <p:nvPr/>
            </p:nvSpPr>
            <p:spPr bwMode="auto">
              <a:xfrm>
                <a:off x="4043" y="1537"/>
                <a:ext cx="41" cy="85"/>
              </a:xfrm>
              <a:custGeom>
                <a:avLst/>
                <a:gdLst>
                  <a:gd name="T0" fmla="*/ 12 w 41"/>
                  <a:gd name="T1" fmla="*/ 0 h 85"/>
                  <a:gd name="T2" fmla="*/ 36 w 41"/>
                  <a:gd name="T3" fmla="*/ 0 h 85"/>
                  <a:gd name="T4" fmla="*/ 30 w 41"/>
                  <a:gd name="T5" fmla="*/ 22 h 85"/>
                  <a:gd name="T6" fmla="*/ 41 w 41"/>
                  <a:gd name="T7" fmla="*/ 24 h 85"/>
                  <a:gd name="T8" fmla="*/ 38 w 41"/>
                  <a:gd name="T9" fmla="*/ 41 h 85"/>
                  <a:gd name="T10" fmla="*/ 0 w 41"/>
                  <a:gd name="T11" fmla="*/ 85 h 85"/>
                  <a:gd name="T12" fmla="*/ 1 w 41"/>
                  <a:gd name="T13" fmla="*/ 22 h 85"/>
                  <a:gd name="T14" fmla="*/ 7 w 41"/>
                  <a:gd name="T15" fmla="*/ 18 h 85"/>
                  <a:gd name="T16" fmla="*/ 12 w 41"/>
                  <a:gd name="T17" fmla="*/ 0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78" name="Freeform 75">
                <a:extLst>
                  <a:ext uri="{FF2B5EF4-FFF2-40B4-BE49-F238E27FC236}">
                    <a16:creationId xmlns:a16="http://schemas.microsoft.com/office/drawing/2014/main" id="{F7D89A96-85DB-4A50-8B20-BA8B0E0FE02E}"/>
                  </a:ext>
                </a:extLst>
              </p:cNvPr>
              <p:cNvSpPr>
                <a:spLocks/>
              </p:cNvSpPr>
              <p:nvPr/>
            </p:nvSpPr>
            <p:spPr bwMode="auto">
              <a:xfrm>
                <a:off x="3855" y="1533"/>
                <a:ext cx="41" cy="18"/>
              </a:xfrm>
              <a:custGeom>
                <a:avLst/>
                <a:gdLst>
                  <a:gd name="T0" fmla="*/ 0 w 40"/>
                  <a:gd name="T1" fmla="*/ 4 h 18"/>
                  <a:gd name="T2" fmla="*/ 4 w 40"/>
                  <a:gd name="T3" fmla="*/ 13 h 18"/>
                  <a:gd name="T4" fmla="*/ 40 w 40"/>
                  <a:gd name="T5" fmla="*/ 18 h 18"/>
                  <a:gd name="T6" fmla="*/ 40 w 40"/>
                  <a:gd name="T7" fmla="*/ 0 h 18"/>
                  <a:gd name="T8" fmla="*/ 0 w 40"/>
                  <a:gd name="T9" fmla="*/ 4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79" name="Freeform 76">
                <a:extLst>
                  <a:ext uri="{FF2B5EF4-FFF2-40B4-BE49-F238E27FC236}">
                    <a16:creationId xmlns:a16="http://schemas.microsoft.com/office/drawing/2014/main" id="{5F034EF9-23D5-408B-A690-531AD916A4FE}"/>
                  </a:ext>
                </a:extLst>
              </p:cNvPr>
              <p:cNvSpPr>
                <a:spLocks/>
              </p:cNvSpPr>
              <p:nvPr/>
            </p:nvSpPr>
            <p:spPr bwMode="auto">
              <a:xfrm>
                <a:off x="3913" y="1536"/>
                <a:ext cx="44" cy="14"/>
              </a:xfrm>
              <a:custGeom>
                <a:avLst/>
                <a:gdLst>
                  <a:gd name="T0" fmla="*/ 0 w 44"/>
                  <a:gd name="T1" fmla="*/ 2 h 14"/>
                  <a:gd name="T2" fmla="*/ 0 w 44"/>
                  <a:gd name="T3" fmla="*/ 14 h 14"/>
                  <a:gd name="T4" fmla="*/ 44 w 44"/>
                  <a:gd name="T5" fmla="*/ 14 h 14"/>
                  <a:gd name="T6" fmla="*/ 42 w 44"/>
                  <a:gd name="T7" fmla="*/ 0 h 14"/>
                  <a:gd name="T8" fmla="*/ 0 w 44"/>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80" name="Freeform 77">
                <a:extLst>
                  <a:ext uri="{FF2B5EF4-FFF2-40B4-BE49-F238E27FC236}">
                    <a16:creationId xmlns:a16="http://schemas.microsoft.com/office/drawing/2014/main" id="{0351B573-5C3B-4654-A0A9-351E2E9CBE64}"/>
                  </a:ext>
                </a:extLst>
              </p:cNvPr>
              <p:cNvSpPr>
                <a:spLocks/>
              </p:cNvSpPr>
              <p:nvPr/>
            </p:nvSpPr>
            <p:spPr bwMode="auto">
              <a:xfrm>
                <a:off x="4004" y="1536"/>
                <a:ext cx="46" cy="12"/>
              </a:xfrm>
              <a:custGeom>
                <a:avLst/>
                <a:gdLst>
                  <a:gd name="T0" fmla="*/ 1 w 46"/>
                  <a:gd name="T1" fmla="*/ 4 h 12"/>
                  <a:gd name="T2" fmla="*/ 0 w 46"/>
                  <a:gd name="T3" fmla="*/ 12 h 12"/>
                  <a:gd name="T4" fmla="*/ 43 w 46"/>
                  <a:gd name="T5" fmla="*/ 11 h 12"/>
                  <a:gd name="T6" fmla="*/ 46 w 46"/>
                  <a:gd name="T7" fmla="*/ 0 h 12"/>
                  <a:gd name="T8" fmla="*/ 1 w 46"/>
                  <a:gd name="T9" fmla="*/ 4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81" name="Freeform 78">
                <a:extLst>
                  <a:ext uri="{FF2B5EF4-FFF2-40B4-BE49-F238E27FC236}">
                    <a16:creationId xmlns:a16="http://schemas.microsoft.com/office/drawing/2014/main" id="{A3978A9B-F864-4681-84BF-02E1F5EA2C77}"/>
                  </a:ext>
                </a:extLst>
              </p:cNvPr>
              <p:cNvSpPr>
                <a:spLocks/>
              </p:cNvSpPr>
              <p:nvPr/>
            </p:nvSpPr>
            <p:spPr bwMode="auto">
              <a:xfrm>
                <a:off x="4076" y="1536"/>
                <a:ext cx="36" cy="14"/>
              </a:xfrm>
              <a:custGeom>
                <a:avLst/>
                <a:gdLst>
                  <a:gd name="T0" fmla="*/ 2 w 36"/>
                  <a:gd name="T1" fmla="*/ 2 h 14"/>
                  <a:gd name="T2" fmla="*/ 0 w 36"/>
                  <a:gd name="T3" fmla="*/ 14 h 14"/>
                  <a:gd name="T4" fmla="*/ 36 w 36"/>
                  <a:gd name="T5" fmla="*/ 10 h 14"/>
                  <a:gd name="T6" fmla="*/ 36 w 36"/>
                  <a:gd name="T7" fmla="*/ 0 h 14"/>
                  <a:gd name="T8" fmla="*/ 2 w 36"/>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82" name="Freeform 79">
                <a:extLst>
                  <a:ext uri="{FF2B5EF4-FFF2-40B4-BE49-F238E27FC236}">
                    <a16:creationId xmlns:a16="http://schemas.microsoft.com/office/drawing/2014/main" id="{F62D84C2-9E14-4ACC-9CDE-2EA1077A0688}"/>
                  </a:ext>
                </a:extLst>
              </p:cNvPr>
              <p:cNvSpPr>
                <a:spLocks/>
              </p:cNvSpPr>
              <p:nvPr/>
            </p:nvSpPr>
            <p:spPr bwMode="auto">
              <a:xfrm>
                <a:off x="4073" y="1560"/>
                <a:ext cx="34" cy="87"/>
              </a:xfrm>
              <a:custGeom>
                <a:avLst/>
                <a:gdLst>
                  <a:gd name="T0" fmla="*/ 33 w 34"/>
                  <a:gd name="T1" fmla="*/ 5 h 87"/>
                  <a:gd name="T2" fmla="*/ 18 w 34"/>
                  <a:gd name="T3" fmla="*/ 9 h 87"/>
                  <a:gd name="T4" fmla="*/ 19 w 34"/>
                  <a:gd name="T5" fmla="*/ 87 h 87"/>
                  <a:gd name="T6" fmla="*/ 0 w 34"/>
                  <a:gd name="T7" fmla="*/ 87 h 87"/>
                  <a:gd name="T8" fmla="*/ 10 w 34"/>
                  <a:gd name="T9" fmla="*/ 1 h 87"/>
                  <a:gd name="T10" fmla="*/ 34 w 34"/>
                  <a:gd name="T11" fmla="*/ 0 h 87"/>
                  <a:gd name="T12" fmla="*/ 33 w 34"/>
                  <a:gd name="T13" fmla="*/ 5 h 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83" name="Freeform 80">
                <a:extLst>
                  <a:ext uri="{FF2B5EF4-FFF2-40B4-BE49-F238E27FC236}">
                    <a16:creationId xmlns:a16="http://schemas.microsoft.com/office/drawing/2014/main" id="{817B8DA7-5E6C-4DD0-9488-224E7D95DE47}"/>
                  </a:ext>
                </a:extLst>
              </p:cNvPr>
              <p:cNvSpPr>
                <a:spLocks/>
              </p:cNvSpPr>
              <p:nvPr/>
            </p:nvSpPr>
            <p:spPr bwMode="auto">
              <a:xfrm>
                <a:off x="4009" y="1561"/>
                <a:ext cx="29" cy="90"/>
              </a:xfrm>
              <a:custGeom>
                <a:avLst/>
                <a:gdLst>
                  <a:gd name="T0" fmla="*/ 32 w 32"/>
                  <a:gd name="T1" fmla="*/ 0 h 90"/>
                  <a:gd name="T2" fmla="*/ 30 w 32"/>
                  <a:gd name="T3" fmla="*/ 7 h 90"/>
                  <a:gd name="T4" fmla="*/ 13 w 32"/>
                  <a:gd name="T5" fmla="*/ 38 h 90"/>
                  <a:gd name="T6" fmla="*/ 12 w 32"/>
                  <a:gd name="T7" fmla="*/ 88 h 90"/>
                  <a:gd name="T8" fmla="*/ 0 w 32"/>
                  <a:gd name="T9" fmla="*/ 90 h 90"/>
                  <a:gd name="T10" fmla="*/ 4 w 32"/>
                  <a:gd name="T11" fmla="*/ 0 h 90"/>
                  <a:gd name="T12" fmla="*/ 32 w 32"/>
                  <a:gd name="T13" fmla="*/ 0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84" name="Freeform 81">
                <a:extLst>
                  <a:ext uri="{FF2B5EF4-FFF2-40B4-BE49-F238E27FC236}">
                    <a16:creationId xmlns:a16="http://schemas.microsoft.com/office/drawing/2014/main" id="{4F3C1C89-8216-4E79-861C-316853D4989A}"/>
                  </a:ext>
                </a:extLst>
              </p:cNvPr>
              <p:cNvSpPr>
                <a:spLocks/>
              </p:cNvSpPr>
              <p:nvPr/>
            </p:nvSpPr>
            <p:spPr bwMode="auto">
              <a:xfrm>
                <a:off x="3920" y="1557"/>
                <a:ext cx="23" cy="95"/>
              </a:xfrm>
              <a:custGeom>
                <a:avLst/>
                <a:gdLst>
                  <a:gd name="T0" fmla="*/ 0 w 23"/>
                  <a:gd name="T1" fmla="*/ 2 h 95"/>
                  <a:gd name="T2" fmla="*/ 2 w 23"/>
                  <a:gd name="T3" fmla="*/ 17 h 95"/>
                  <a:gd name="T4" fmla="*/ 11 w 23"/>
                  <a:gd name="T5" fmla="*/ 48 h 95"/>
                  <a:gd name="T6" fmla="*/ 11 w 23"/>
                  <a:gd name="T7" fmla="*/ 95 h 95"/>
                  <a:gd name="T8" fmla="*/ 21 w 23"/>
                  <a:gd name="T9" fmla="*/ 95 h 95"/>
                  <a:gd name="T10" fmla="*/ 23 w 23"/>
                  <a:gd name="T11" fmla="*/ 0 h 95"/>
                  <a:gd name="T12" fmla="*/ 0 w 23"/>
                  <a:gd name="T13" fmla="*/ 2 h 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85" name="Freeform 82">
                <a:extLst>
                  <a:ext uri="{FF2B5EF4-FFF2-40B4-BE49-F238E27FC236}">
                    <a16:creationId xmlns:a16="http://schemas.microsoft.com/office/drawing/2014/main" id="{592BDE1E-3F39-4B9A-A38F-2683F981A843}"/>
                  </a:ext>
                </a:extLst>
              </p:cNvPr>
              <p:cNvSpPr>
                <a:spLocks/>
              </p:cNvSpPr>
              <p:nvPr/>
            </p:nvSpPr>
            <p:spPr bwMode="auto">
              <a:xfrm>
                <a:off x="3863" y="1560"/>
                <a:ext cx="26" cy="91"/>
              </a:xfrm>
              <a:custGeom>
                <a:avLst/>
                <a:gdLst>
                  <a:gd name="T0" fmla="*/ 0 w 26"/>
                  <a:gd name="T1" fmla="*/ 0 h 91"/>
                  <a:gd name="T2" fmla="*/ 2 w 26"/>
                  <a:gd name="T3" fmla="*/ 19 h 91"/>
                  <a:gd name="T4" fmla="*/ 16 w 26"/>
                  <a:gd name="T5" fmla="*/ 91 h 91"/>
                  <a:gd name="T6" fmla="*/ 26 w 26"/>
                  <a:gd name="T7" fmla="*/ 91 h 91"/>
                  <a:gd name="T8" fmla="*/ 24 w 26"/>
                  <a:gd name="T9" fmla="*/ 0 h 91"/>
                  <a:gd name="T10" fmla="*/ 0 w 26"/>
                  <a:gd name="T11" fmla="*/ 0 h 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86" name="Freeform 83">
                <a:extLst>
                  <a:ext uri="{FF2B5EF4-FFF2-40B4-BE49-F238E27FC236}">
                    <a16:creationId xmlns:a16="http://schemas.microsoft.com/office/drawing/2014/main" id="{276EBC86-52B6-4B60-9662-6E37133ED4F7}"/>
                  </a:ext>
                </a:extLst>
              </p:cNvPr>
              <p:cNvSpPr>
                <a:spLocks/>
              </p:cNvSpPr>
              <p:nvPr/>
            </p:nvSpPr>
            <p:spPr bwMode="auto">
              <a:xfrm>
                <a:off x="3825" y="1674"/>
                <a:ext cx="303" cy="44"/>
              </a:xfrm>
              <a:custGeom>
                <a:avLst/>
                <a:gdLst>
                  <a:gd name="T0" fmla="*/ 46 w 303"/>
                  <a:gd name="T1" fmla="*/ 0 h 44"/>
                  <a:gd name="T2" fmla="*/ 271 w 303"/>
                  <a:gd name="T3" fmla="*/ 0 h 44"/>
                  <a:gd name="T4" fmla="*/ 267 w 303"/>
                  <a:gd name="T5" fmla="*/ 8 h 44"/>
                  <a:gd name="T6" fmla="*/ 30 w 303"/>
                  <a:gd name="T7" fmla="*/ 9 h 44"/>
                  <a:gd name="T8" fmla="*/ 27 w 303"/>
                  <a:gd name="T9" fmla="*/ 13 h 44"/>
                  <a:gd name="T10" fmla="*/ 275 w 303"/>
                  <a:gd name="T11" fmla="*/ 15 h 44"/>
                  <a:gd name="T12" fmla="*/ 286 w 303"/>
                  <a:gd name="T13" fmla="*/ 23 h 44"/>
                  <a:gd name="T14" fmla="*/ 13 w 303"/>
                  <a:gd name="T15" fmla="*/ 22 h 44"/>
                  <a:gd name="T16" fmla="*/ 28 w 303"/>
                  <a:gd name="T17" fmla="*/ 25 h 44"/>
                  <a:gd name="T18" fmla="*/ 303 w 303"/>
                  <a:gd name="T19" fmla="*/ 31 h 44"/>
                  <a:gd name="T20" fmla="*/ 301 w 303"/>
                  <a:gd name="T21" fmla="*/ 44 h 44"/>
                  <a:gd name="T22" fmla="*/ 0 w 303"/>
                  <a:gd name="T23" fmla="*/ 39 h 44"/>
                  <a:gd name="T24" fmla="*/ 9 w 303"/>
                  <a:gd name="T25" fmla="*/ 16 h 44"/>
                  <a:gd name="T26" fmla="*/ 29 w 303"/>
                  <a:gd name="T27" fmla="*/ 2 h 44"/>
                  <a:gd name="T28" fmla="*/ 46 w 303"/>
                  <a:gd name="T29" fmla="*/ 0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87" name="Freeform 84">
                <a:extLst>
                  <a:ext uri="{FF2B5EF4-FFF2-40B4-BE49-F238E27FC236}">
                    <a16:creationId xmlns:a16="http://schemas.microsoft.com/office/drawing/2014/main" id="{EB6B2D46-2311-447C-B540-0FB418815532}"/>
                  </a:ext>
                </a:extLst>
              </p:cNvPr>
              <p:cNvSpPr>
                <a:spLocks/>
              </p:cNvSpPr>
              <p:nvPr/>
            </p:nvSpPr>
            <p:spPr bwMode="auto">
              <a:xfrm>
                <a:off x="3879" y="1464"/>
                <a:ext cx="216" cy="59"/>
              </a:xfrm>
              <a:custGeom>
                <a:avLst/>
                <a:gdLst>
                  <a:gd name="T0" fmla="*/ 0 w 216"/>
                  <a:gd name="T1" fmla="*/ 52 h 59"/>
                  <a:gd name="T2" fmla="*/ 121 w 216"/>
                  <a:gd name="T3" fmla="*/ 0 h 59"/>
                  <a:gd name="T4" fmla="*/ 216 w 216"/>
                  <a:gd name="T5" fmla="*/ 59 h 59"/>
                  <a:gd name="T6" fmla="*/ 119 w 216"/>
                  <a:gd name="T7" fmla="*/ 58 h 59"/>
                  <a:gd name="T8" fmla="*/ 64 w 216"/>
                  <a:gd name="T9" fmla="*/ 40 h 59"/>
                  <a:gd name="T10" fmla="*/ 16 w 216"/>
                  <a:gd name="T11" fmla="*/ 55 h 59"/>
                  <a:gd name="T12" fmla="*/ 0 w 216"/>
                  <a:gd name="T13" fmla="*/ 52 h 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88" name="Freeform 85">
                <a:extLst>
                  <a:ext uri="{FF2B5EF4-FFF2-40B4-BE49-F238E27FC236}">
                    <a16:creationId xmlns:a16="http://schemas.microsoft.com/office/drawing/2014/main" id="{F1992912-D204-4571-A892-7032BD181D9B}"/>
                  </a:ext>
                </a:extLst>
              </p:cNvPr>
              <p:cNvSpPr>
                <a:spLocks/>
              </p:cNvSpPr>
              <p:nvPr/>
            </p:nvSpPr>
            <p:spPr bwMode="auto">
              <a:xfrm>
                <a:off x="3891" y="1471"/>
                <a:ext cx="199" cy="52"/>
              </a:xfrm>
              <a:custGeom>
                <a:avLst/>
                <a:gdLst>
                  <a:gd name="T0" fmla="*/ 0 w 199"/>
                  <a:gd name="T1" fmla="*/ 49 h 52"/>
                  <a:gd name="T2" fmla="*/ 116 w 199"/>
                  <a:gd name="T3" fmla="*/ 0 h 52"/>
                  <a:gd name="T4" fmla="*/ 199 w 199"/>
                  <a:gd name="T5" fmla="*/ 52 h 52"/>
                  <a:gd name="T6" fmla="*/ 151 w 199"/>
                  <a:gd name="T7" fmla="*/ 51 h 52"/>
                  <a:gd name="T8" fmla="*/ 105 w 199"/>
                  <a:gd name="T9" fmla="*/ 22 h 52"/>
                  <a:gd name="T10" fmla="*/ 0 w 199"/>
                  <a:gd name="T11" fmla="*/ 49 h 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89" name="Freeform 86">
                <a:extLst>
                  <a:ext uri="{FF2B5EF4-FFF2-40B4-BE49-F238E27FC236}">
                    <a16:creationId xmlns:a16="http://schemas.microsoft.com/office/drawing/2014/main" id="{947C9C81-E3BC-43E0-BEA9-A3B2FB6BEE4C}"/>
                  </a:ext>
                </a:extLst>
              </p:cNvPr>
              <p:cNvSpPr>
                <a:spLocks/>
              </p:cNvSpPr>
              <p:nvPr/>
            </p:nvSpPr>
            <p:spPr bwMode="auto">
              <a:xfrm>
                <a:off x="3834" y="1447"/>
                <a:ext cx="308" cy="95"/>
              </a:xfrm>
              <a:custGeom>
                <a:avLst/>
                <a:gdLst>
                  <a:gd name="T0" fmla="*/ 0 w 308"/>
                  <a:gd name="T1" fmla="*/ 77 h 95"/>
                  <a:gd name="T2" fmla="*/ 24 w 308"/>
                  <a:gd name="T3" fmla="*/ 86 h 95"/>
                  <a:gd name="T4" fmla="*/ 291 w 308"/>
                  <a:gd name="T5" fmla="*/ 86 h 95"/>
                  <a:gd name="T6" fmla="*/ 165 w 308"/>
                  <a:gd name="T7" fmla="*/ 6 h 95"/>
                  <a:gd name="T8" fmla="*/ 25 w 308"/>
                  <a:gd name="T9" fmla="*/ 65 h 95"/>
                  <a:gd name="T10" fmla="*/ 155 w 308"/>
                  <a:gd name="T11" fmla="*/ 2 h 95"/>
                  <a:gd name="T12" fmla="*/ 170 w 308"/>
                  <a:gd name="T13" fmla="*/ 0 h 95"/>
                  <a:gd name="T14" fmla="*/ 308 w 308"/>
                  <a:gd name="T15" fmla="*/ 84 h 95"/>
                  <a:gd name="T16" fmla="*/ 302 w 308"/>
                  <a:gd name="T17" fmla="*/ 95 h 95"/>
                  <a:gd name="T18" fmla="*/ 12 w 308"/>
                  <a:gd name="T19" fmla="*/ 94 h 95"/>
                  <a:gd name="T20" fmla="*/ 0 w 308"/>
                  <a:gd name="T21" fmla="*/ 77 h 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90" name="Freeform 87">
                <a:extLst>
                  <a:ext uri="{FF2B5EF4-FFF2-40B4-BE49-F238E27FC236}">
                    <a16:creationId xmlns:a16="http://schemas.microsoft.com/office/drawing/2014/main" id="{66394793-8770-4A5C-A2C8-52DF52CB726D}"/>
                  </a:ext>
                </a:extLst>
              </p:cNvPr>
              <p:cNvSpPr>
                <a:spLocks/>
              </p:cNvSpPr>
              <p:nvPr/>
            </p:nvSpPr>
            <p:spPr bwMode="auto">
              <a:xfrm>
                <a:off x="3849" y="1537"/>
                <a:ext cx="55" cy="24"/>
              </a:xfrm>
              <a:custGeom>
                <a:avLst/>
                <a:gdLst>
                  <a:gd name="T0" fmla="*/ 0 w 55"/>
                  <a:gd name="T1" fmla="*/ 1 h 24"/>
                  <a:gd name="T2" fmla="*/ 8 w 55"/>
                  <a:gd name="T3" fmla="*/ 24 h 24"/>
                  <a:gd name="T4" fmla="*/ 50 w 55"/>
                  <a:gd name="T5" fmla="*/ 23 h 24"/>
                  <a:gd name="T6" fmla="*/ 55 w 55"/>
                  <a:gd name="T7" fmla="*/ 0 h 24"/>
                  <a:gd name="T8" fmla="*/ 37 w 55"/>
                  <a:gd name="T9" fmla="*/ 1 h 24"/>
                  <a:gd name="T10" fmla="*/ 38 w 55"/>
                  <a:gd name="T11" fmla="*/ 17 h 24"/>
                  <a:gd name="T12" fmla="*/ 11 w 55"/>
                  <a:gd name="T13" fmla="*/ 16 h 24"/>
                  <a:gd name="T14" fmla="*/ 11 w 55"/>
                  <a:gd name="T15" fmla="*/ 1 h 24"/>
                  <a:gd name="T16" fmla="*/ 0 w 55"/>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91" name="Freeform 88">
                <a:extLst>
                  <a:ext uri="{FF2B5EF4-FFF2-40B4-BE49-F238E27FC236}">
                    <a16:creationId xmlns:a16="http://schemas.microsoft.com/office/drawing/2014/main" id="{2819F596-48A7-488D-8FA3-C993127B4EB5}"/>
                  </a:ext>
                </a:extLst>
              </p:cNvPr>
              <p:cNvSpPr>
                <a:spLocks/>
              </p:cNvSpPr>
              <p:nvPr/>
            </p:nvSpPr>
            <p:spPr bwMode="auto">
              <a:xfrm>
                <a:off x="3906" y="1538"/>
                <a:ext cx="60" cy="23"/>
              </a:xfrm>
              <a:custGeom>
                <a:avLst/>
                <a:gdLst>
                  <a:gd name="T0" fmla="*/ 0 w 60"/>
                  <a:gd name="T1" fmla="*/ 1 h 23"/>
                  <a:gd name="T2" fmla="*/ 2 w 60"/>
                  <a:gd name="T3" fmla="*/ 21 h 23"/>
                  <a:gd name="T4" fmla="*/ 52 w 60"/>
                  <a:gd name="T5" fmla="*/ 23 h 23"/>
                  <a:gd name="T6" fmla="*/ 60 w 60"/>
                  <a:gd name="T7" fmla="*/ 0 h 23"/>
                  <a:gd name="T8" fmla="*/ 36 w 60"/>
                  <a:gd name="T9" fmla="*/ 0 h 23"/>
                  <a:gd name="T10" fmla="*/ 43 w 60"/>
                  <a:gd name="T11" fmla="*/ 16 h 23"/>
                  <a:gd name="T12" fmla="*/ 10 w 60"/>
                  <a:gd name="T13" fmla="*/ 16 h 23"/>
                  <a:gd name="T14" fmla="*/ 10 w 60"/>
                  <a:gd name="T15" fmla="*/ 0 h 23"/>
                  <a:gd name="T16" fmla="*/ 0 w 60"/>
                  <a:gd name="T17" fmla="*/ 1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92" name="Freeform 89">
                <a:extLst>
                  <a:ext uri="{FF2B5EF4-FFF2-40B4-BE49-F238E27FC236}">
                    <a16:creationId xmlns:a16="http://schemas.microsoft.com/office/drawing/2014/main" id="{4586EB4F-22AA-4FC2-8986-EE4A2C8833C7}"/>
                  </a:ext>
                </a:extLst>
              </p:cNvPr>
              <p:cNvSpPr>
                <a:spLocks/>
              </p:cNvSpPr>
              <p:nvPr/>
            </p:nvSpPr>
            <p:spPr bwMode="auto">
              <a:xfrm>
                <a:off x="3997" y="1538"/>
                <a:ext cx="64" cy="24"/>
              </a:xfrm>
              <a:custGeom>
                <a:avLst/>
                <a:gdLst>
                  <a:gd name="T0" fmla="*/ 0 w 64"/>
                  <a:gd name="T1" fmla="*/ 1 h 24"/>
                  <a:gd name="T2" fmla="*/ 5 w 64"/>
                  <a:gd name="T3" fmla="*/ 24 h 24"/>
                  <a:gd name="T4" fmla="*/ 55 w 64"/>
                  <a:gd name="T5" fmla="*/ 23 h 24"/>
                  <a:gd name="T6" fmla="*/ 64 w 64"/>
                  <a:gd name="T7" fmla="*/ 0 h 24"/>
                  <a:gd name="T8" fmla="*/ 46 w 64"/>
                  <a:gd name="T9" fmla="*/ 0 h 24"/>
                  <a:gd name="T10" fmla="*/ 47 w 64"/>
                  <a:gd name="T11" fmla="*/ 18 h 24"/>
                  <a:gd name="T12" fmla="*/ 11 w 64"/>
                  <a:gd name="T13" fmla="*/ 18 h 24"/>
                  <a:gd name="T14" fmla="*/ 14 w 64"/>
                  <a:gd name="T15" fmla="*/ 3 h 24"/>
                  <a:gd name="T16" fmla="*/ 0 w 64"/>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93" name="Freeform 90">
                <a:extLst>
                  <a:ext uri="{FF2B5EF4-FFF2-40B4-BE49-F238E27FC236}">
                    <a16:creationId xmlns:a16="http://schemas.microsoft.com/office/drawing/2014/main" id="{CD9D6EE0-5F77-4A04-BB8A-202B185176A8}"/>
                  </a:ext>
                </a:extLst>
              </p:cNvPr>
              <p:cNvSpPr>
                <a:spLocks/>
              </p:cNvSpPr>
              <p:nvPr/>
            </p:nvSpPr>
            <p:spPr bwMode="auto">
              <a:xfrm>
                <a:off x="4062" y="1535"/>
                <a:ext cx="66" cy="28"/>
              </a:xfrm>
              <a:custGeom>
                <a:avLst/>
                <a:gdLst>
                  <a:gd name="T0" fmla="*/ 0 w 66"/>
                  <a:gd name="T1" fmla="*/ 1 h 28"/>
                  <a:gd name="T2" fmla="*/ 10 w 66"/>
                  <a:gd name="T3" fmla="*/ 26 h 28"/>
                  <a:gd name="T4" fmla="*/ 55 w 66"/>
                  <a:gd name="T5" fmla="*/ 28 h 28"/>
                  <a:gd name="T6" fmla="*/ 66 w 66"/>
                  <a:gd name="T7" fmla="*/ 0 h 28"/>
                  <a:gd name="T8" fmla="*/ 45 w 66"/>
                  <a:gd name="T9" fmla="*/ 0 h 28"/>
                  <a:gd name="T10" fmla="*/ 45 w 66"/>
                  <a:gd name="T11" fmla="*/ 22 h 28"/>
                  <a:gd name="T12" fmla="*/ 15 w 66"/>
                  <a:gd name="T13" fmla="*/ 20 h 28"/>
                  <a:gd name="T14" fmla="*/ 25 w 66"/>
                  <a:gd name="T15" fmla="*/ 0 h 28"/>
                  <a:gd name="T16" fmla="*/ 0 w 66"/>
                  <a:gd name="T17" fmla="*/ 1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94" name="Freeform 91">
                <a:extLst>
                  <a:ext uri="{FF2B5EF4-FFF2-40B4-BE49-F238E27FC236}">
                    <a16:creationId xmlns:a16="http://schemas.microsoft.com/office/drawing/2014/main" id="{C7D4D50D-4488-4F1E-AA30-E8BD6591E3D5}"/>
                  </a:ext>
                </a:extLst>
              </p:cNvPr>
              <p:cNvSpPr>
                <a:spLocks/>
              </p:cNvSpPr>
              <p:nvPr/>
            </p:nvSpPr>
            <p:spPr bwMode="auto">
              <a:xfrm>
                <a:off x="3873" y="1558"/>
                <a:ext cx="22" cy="98"/>
              </a:xfrm>
              <a:custGeom>
                <a:avLst/>
                <a:gdLst>
                  <a:gd name="T0" fmla="*/ 17 w 22"/>
                  <a:gd name="T1" fmla="*/ 0 h 98"/>
                  <a:gd name="T2" fmla="*/ 22 w 22"/>
                  <a:gd name="T3" fmla="*/ 98 h 98"/>
                  <a:gd name="T4" fmla="*/ 14 w 22"/>
                  <a:gd name="T5" fmla="*/ 97 h 98"/>
                  <a:gd name="T6" fmla="*/ 9 w 22"/>
                  <a:gd name="T7" fmla="*/ 23 h 98"/>
                  <a:gd name="T8" fmla="*/ 5 w 22"/>
                  <a:gd name="T9" fmla="*/ 96 h 98"/>
                  <a:gd name="T10" fmla="*/ 0 w 22"/>
                  <a:gd name="T11" fmla="*/ 98 h 98"/>
                  <a:gd name="T12" fmla="*/ 0 w 22"/>
                  <a:gd name="T13" fmla="*/ 0 h 98"/>
                  <a:gd name="T14" fmla="*/ 17 w 22"/>
                  <a:gd name="T15" fmla="*/ 0 h 9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95" name="Freeform 92">
                <a:extLst>
                  <a:ext uri="{FF2B5EF4-FFF2-40B4-BE49-F238E27FC236}">
                    <a16:creationId xmlns:a16="http://schemas.microsoft.com/office/drawing/2014/main" id="{BE66EE6F-D9B7-46E0-BA95-B54C1315ED6D}"/>
                  </a:ext>
                </a:extLst>
              </p:cNvPr>
              <p:cNvSpPr>
                <a:spLocks/>
              </p:cNvSpPr>
              <p:nvPr/>
            </p:nvSpPr>
            <p:spPr bwMode="auto">
              <a:xfrm>
                <a:off x="3861" y="1560"/>
                <a:ext cx="8" cy="91"/>
              </a:xfrm>
              <a:custGeom>
                <a:avLst/>
                <a:gdLst>
                  <a:gd name="T0" fmla="*/ 2 w 8"/>
                  <a:gd name="T1" fmla="*/ 0 h 91"/>
                  <a:gd name="T2" fmla="*/ 0 w 8"/>
                  <a:gd name="T3" fmla="*/ 90 h 91"/>
                  <a:gd name="T4" fmla="*/ 4 w 8"/>
                  <a:gd name="T5" fmla="*/ 91 h 91"/>
                  <a:gd name="T6" fmla="*/ 8 w 8"/>
                  <a:gd name="T7" fmla="*/ 0 h 91"/>
                  <a:gd name="T8" fmla="*/ 2 w 8"/>
                  <a:gd name="T9" fmla="*/ 0 h 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96" name="Freeform 93">
                <a:extLst>
                  <a:ext uri="{FF2B5EF4-FFF2-40B4-BE49-F238E27FC236}">
                    <a16:creationId xmlns:a16="http://schemas.microsoft.com/office/drawing/2014/main" id="{E2C2FB42-07A7-412D-9246-BE7EC624AC7A}"/>
                  </a:ext>
                </a:extLst>
              </p:cNvPr>
              <p:cNvSpPr>
                <a:spLocks/>
              </p:cNvSpPr>
              <p:nvPr/>
            </p:nvSpPr>
            <p:spPr bwMode="auto">
              <a:xfrm>
                <a:off x="3914" y="1556"/>
                <a:ext cx="11" cy="94"/>
              </a:xfrm>
              <a:custGeom>
                <a:avLst/>
                <a:gdLst>
                  <a:gd name="T0" fmla="*/ 3 w 11"/>
                  <a:gd name="T1" fmla="*/ 1 h 94"/>
                  <a:gd name="T2" fmla="*/ 0 w 11"/>
                  <a:gd name="T3" fmla="*/ 94 h 94"/>
                  <a:gd name="T4" fmla="*/ 6 w 11"/>
                  <a:gd name="T5" fmla="*/ 94 h 94"/>
                  <a:gd name="T6" fmla="*/ 11 w 11"/>
                  <a:gd name="T7" fmla="*/ 0 h 94"/>
                  <a:gd name="T8" fmla="*/ 3 w 11"/>
                  <a:gd name="T9" fmla="*/ 1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97" name="Freeform 94">
                <a:extLst>
                  <a:ext uri="{FF2B5EF4-FFF2-40B4-BE49-F238E27FC236}">
                    <a16:creationId xmlns:a16="http://schemas.microsoft.com/office/drawing/2014/main" id="{7FDA452D-5189-438B-BF32-5F6BCEB6E3FE}"/>
                  </a:ext>
                </a:extLst>
              </p:cNvPr>
              <p:cNvSpPr>
                <a:spLocks/>
              </p:cNvSpPr>
              <p:nvPr/>
            </p:nvSpPr>
            <p:spPr bwMode="auto">
              <a:xfrm>
                <a:off x="3927" y="1556"/>
                <a:ext cx="24" cy="100"/>
              </a:xfrm>
              <a:custGeom>
                <a:avLst/>
                <a:gdLst>
                  <a:gd name="T0" fmla="*/ 5 w 24"/>
                  <a:gd name="T1" fmla="*/ 0 h 100"/>
                  <a:gd name="T2" fmla="*/ 0 w 24"/>
                  <a:gd name="T3" fmla="*/ 97 h 100"/>
                  <a:gd name="T4" fmla="*/ 5 w 24"/>
                  <a:gd name="T5" fmla="*/ 97 h 100"/>
                  <a:gd name="T6" fmla="*/ 13 w 24"/>
                  <a:gd name="T7" fmla="*/ 14 h 100"/>
                  <a:gd name="T8" fmla="*/ 14 w 24"/>
                  <a:gd name="T9" fmla="*/ 97 h 100"/>
                  <a:gd name="T10" fmla="*/ 24 w 24"/>
                  <a:gd name="T11" fmla="*/ 100 h 100"/>
                  <a:gd name="T12" fmla="*/ 21 w 24"/>
                  <a:gd name="T13" fmla="*/ 1 h 100"/>
                  <a:gd name="T14" fmla="*/ 5 w 24"/>
                  <a:gd name="T15" fmla="*/ 0 h 1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98" name="Freeform 95">
                <a:extLst>
                  <a:ext uri="{FF2B5EF4-FFF2-40B4-BE49-F238E27FC236}">
                    <a16:creationId xmlns:a16="http://schemas.microsoft.com/office/drawing/2014/main" id="{6BCDEB17-6A83-4BF6-9E33-C90DDE48B4B2}"/>
                  </a:ext>
                </a:extLst>
              </p:cNvPr>
              <p:cNvSpPr>
                <a:spLocks/>
              </p:cNvSpPr>
              <p:nvPr/>
            </p:nvSpPr>
            <p:spPr bwMode="auto">
              <a:xfrm>
                <a:off x="4006" y="1560"/>
                <a:ext cx="29" cy="91"/>
              </a:xfrm>
              <a:custGeom>
                <a:avLst/>
                <a:gdLst>
                  <a:gd name="T0" fmla="*/ 3 w 26"/>
                  <a:gd name="T1" fmla="*/ 0 h 91"/>
                  <a:gd name="T2" fmla="*/ 0 w 26"/>
                  <a:gd name="T3" fmla="*/ 91 h 91"/>
                  <a:gd name="T4" fmla="*/ 9 w 26"/>
                  <a:gd name="T5" fmla="*/ 89 h 91"/>
                  <a:gd name="T6" fmla="*/ 15 w 26"/>
                  <a:gd name="T7" fmla="*/ 13 h 91"/>
                  <a:gd name="T8" fmla="*/ 20 w 26"/>
                  <a:gd name="T9" fmla="*/ 90 h 91"/>
                  <a:gd name="T10" fmla="*/ 26 w 26"/>
                  <a:gd name="T11" fmla="*/ 90 h 91"/>
                  <a:gd name="T12" fmla="*/ 25 w 26"/>
                  <a:gd name="T13" fmla="*/ 0 h 91"/>
                  <a:gd name="T14" fmla="*/ 3 w 26"/>
                  <a:gd name="T15" fmla="*/ 0 h 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99" name="Freeform 96">
                <a:extLst>
                  <a:ext uri="{FF2B5EF4-FFF2-40B4-BE49-F238E27FC236}">
                    <a16:creationId xmlns:a16="http://schemas.microsoft.com/office/drawing/2014/main" id="{D920696C-814B-400B-AA8C-867E5CAA9A8C}"/>
                  </a:ext>
                </a:extLst>
              </p:cNvPr>
              <p:cNvSpPr>
                <a:spLocks/>
              </p:cNvSpPr>
              <p:nvPr/>
            </p:nvSpPr>
            <p:spPr bwMode="auto">
              <a:xfrm>
                <a:off x="4038" y="1560"/>
                <a:ext cx="8" cy="90"/>
              </a:xfrm>
              <a:custGeom>
                <a:avLst/>
                <a:gdLst>
                  <a:gd name="T0" fmla="*/ 0 w 8"/>
                  <a:gd name="T1" fmla="*/ 1 h 90"/>
                  <a:gd name="T2" fmla="*/ 1 w 8"/>
                  <a:gd name="T3" fmla="*/ 89 h 90"/>
                  <a:gd name="T4" fmla="*/ 8 w 8"/>
                  <a:gd name="T5" fmla="*/ 90 h 90"/>
                  <a:gd name="T6" fmla="*/ 6 w 8"/>
                  <a:gd name="T7" fmla="*/ 0 h 90"/>
                  <a:gd name="T8" fmla="*/ 0 w 8"/>
                  <a:gd name="T9" fmla="*/ 1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00" name="Freeform 97">
                <a:extLst>
                  <a:ext uri="{FF2B5EF4-FFF2-40B4-BE49-F238E27FC236}">
                    <a16:creationId xmlns:a16="http://schemas.microsoft.com/office/drawing/2014/main" id="{576010E6-C4EC-4339-8479-984EC1DF5236}"/>
                  </a:ext>
                </a:extLst>
              </p:cNvPr>
              <p:cNvSpPr>
                <a:spLocks/>
              </p:cNvSpPr>
              <p:nvPr/>
            </p:nvSpPr>
            <p:spPr bwMode="auto">
              <a:xfrm>
                <a:off x="4072" y="1559"/>
                <a:ext cx="24" cy="88"/>
              </a:xfrm>
              <a:custGeom>
                <a:avLst/>
                <a:gdLst>
                  <a:gd name="T0" fmla="*/ 8 w 24"/>
                  <a:gd name="T1" fmla="*/ 0 h 88"/>
                  <a:gd name="T2" fmla="*/ 0 w 24"/>
                  <a:gd name="T3" fmla="*/ 86 h 88"/>
                  <a:gd name="T4" fmla="*/ 9 w 24"/>
                  <a:gd name="T5" fmla="*/ 88 h 88"/>
                  <a:gd name="T6" fmla="*/ 15 w 24"/>
                  <a:gd name="T7" fmla="*/ 19 h 88"/>
                  <a:gd name="T8" fmla="*/ 20 w 24"/>
                  <a:gd name="T9" fmla="*/ 88 h 88"/>
                  <a:gd name="T10" fmla="*/ 24 w 24"/>
                  <a:gd name="T11" fmla="*/ 83 h 88"/>
                  <a:gd name="T12" fmla="*/ 21 w 24"/>
                  <a:gd name="T13" fmla="*/ 0 h 88"/>
                  <a:gd name="T14" fmla="*/ 8 w 24"/>
                  <a:gd name="T15" fmla="*/ 0 h 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01" name="Freeform 98">
                <a:extLst>
                  <a:ext uri="{FF2B5EF4-FFF2-40B4-BE49-F238E27FC236}">
                    <a16:creationId xmlns:a16="http://schemas.microsoft.com/office/drawing/2014/main" id="{7BAF5CAE-A0C0-4468-8054-290BD6947F1D}"/>
                  </a:ext>
                </a:extLst>
              </p:cNvPr>
              <p:cNvSpPr>
                <a:spLocks/>
              </p:cNvSpPr>
              <p:nvPr/>
            </p:nvSpPr>
            <p:spPr bwMode="auto">
              <a:xfrm>
                <a:off x="4101" y="1560"/>
                <a:ext cx="6" cy="86"/>
              </a:xfrm>
              <a:custGeom>
                <a:avLst/>
                <a:gdLst>
                  <a:gd name="T0" fmla="*/ 0 w 11"/>
                  <a:gd name="T1" fmla="*/ 0 h 86"/>
                  <a:gd name="T2" fmla="*/ 11 w 11"/>
                  <a:gd name="T3" fmla="*/ 0 h 86"/>
                  <a:gd name="T4" fmla="*/ 6 w 11"/>
                  <a:gd name="T5" fmla="*/ 86 h 86"/>
                  <a:gd name="T6" fmla="*/ 3 w 11"/>
                  <a:gd name="T7" fmla="*/ 86 h 86"/>
                  <a:gd name="T8" fmla="*/ 0 w 11"/>
                  <a:gd name="T9" fmla="*/ 0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02" name="Freeform 99">
                <a:extLst>
                  <a:ext uri="{FF2B5EF4-FFF2-40B4-BE49-F238E27FC236}">
                    <a16:creationId xmlns:a16="http://schemas.microsoft.com/office/drawing/2014/main" id="{375250E6-5D5A-433B-8E1E-F6149C1F12D8}"/>
                  </a:ext>
                </a:extLst>
              </p:cNvPr>
              <p:cNvSpPr>
                <a:spLocks/>
              </p:cNvSpPr>
              <p:nvPr/>
            </p:nvSpPr>
            <p:spPr bwMode="auto">
              <a:xfrm>
                <a:off x="3847" y="1649"/>
                <a:ext cx="57" cy="23"/>
              </a:xfrm>
              <a:custGeom>
                <a:avLst/>
                <a:gdLst>
                  <a:gd name="T0" fmla="*/ 10 w 57"/>
                  <a:gd name="T1" fmla="*/ 0 h 23"/>
                  <a:gd name="T2" fmla="*/ 51 w 57"/>
                  <a:gd name="T3" fmla="*/ 1 h 23"/>
                  <a:gd name="T4" fmla="*/ 57 w 57"/>
                  <a:gd name="T5" fmla="*/ 23 h 23"/>
                  <a:gd name="T6" fmla="*/ 0 w 57"/>
                  <a:gd name="T7" fmla="*/ 23 h 23"/>
                  <a:gd name="T8" fmla="*/ 5 w 57"/>
                  <a:gd name="T9" fmla="*/ 8 h 23"/>
                  <a:gd name="T10" fmla="*/ 8 w 57"/>
                  <a:gd name="T11" fmla="*/ 19 h 23"/>
                  <a:gd name="T12" fmla="*/ 46 w 57"/>
                  <a:gd name="T13" fmla="*/ 18 h 23"/>
                  <a:gd name="T14" fmla="*/ 41 w 57"/>
                  <a:gd name="T15" fmla="*/ 5 h 23"/>
                  <a:gd name="T16" fmla="*/ 23 w 57"/>
                  <a:gd name="T17" fmla="*/ 9 h 23"/>
                  <a:gd name="T18" fmla="*/ 10 w 57"/>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03" name="Freeform 100">
                <a:extLst>
                  <a:ext uri="{FF2B5EF4-FFF2-40B4-BE49-F238E27FC236}">
                    <a16:creationId xmlns:a16="http://schemas.microsoft.com/office/drawing/2014/main" id="{5FCA1F75-01E6-41C4-A0AB-8EA448536575}"/>
                  </a:ext>
                </a:extLst>
              </p:cNvPr>
              <p:cNvSpPr>
                <a:spLocks/>
              </p:cNvSpPr>
              <p:nvPr/>
            </p:nvSpPr>
            <p:spPr bwMode="auto">
              <a:xfrm>
                <a:off x="3906" y="1649"/>
                <a:ext cx="57" cy="25"/>
              </a:xfrm>
              <a:custGeom>
                <a:avLst/>
                <a:gdLst>
                  <a:gd name="T0" fmla="*/ 5 w 57"/>
                  <a:gd name="T1" fmla="*/ 0 h 25"/>
                  <a:gd name="T2" fmla="*/ 48 w 57"/>
                  <a:gd name="T3" fmla="*/ 0 h 25"/>
                  <a:gd name="T4" fmla="*/ 57 w 57"/>
                  <a:gd name="T5" fmla="*/ 22 h 25"/>
                  <a:gd name="T6" fmla="*/ 0 w 57"/>
                  <a:gd name="T7" fmla="*/ 25 h 25"/>
                  <a:gd name="T8" fmla="*/ 1 w 57"/>
                  <a:gd name="T9" fmla="*/ 12 h 25"/>
                  <a:gd name="T10" fmla="*/ 9 w 57"/>
                  <a:gd name="T11" fmla="*/ 19 h 25"/>
                  <a:gd name="T12" fmla="*/ 41 w 57"/>
                  <a:gd name="T13" fmla="*/ 18 h 25"/>
                  <a:gd name="T14" fmla="*/ 38 w 57"/>
                  <a:gd name="T15" fmla="*/ 8 h 25"/>
                  <a:gd name="T16" fmla="*/ 2 w 57"/>
                  <a:gd name="T17" fmla="*/ 4 h 25"/>
                  <a:gd name="T18" fmla="*/ 5 w 57"/>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04" name="Freeform 101">
                <a:extLst>
                  <a:ext uri="{FF2B5EF4-FFF2-40B4-BE49-F238E27FC236}">
                    <a16:creationId xmlns:a16="http://schemas.microsoft.com/office/drawing/2014/main" id="{1188ABDE-05F9-441C-B46D-CEFCCB2B892A}"/>
                  </a:ext>
                </a:extLst>
              </p:cNvPr>
              <p:cNvSpPr>
                <a:spLocks/>
              </p:cNvSpPr>
              <p:nvPr/>
            </p:nvSpPr>
            <p:spPr bwMode="auto">
              <a:xfrm>
                <a:off x="3995" y="1647"/>
                <a:ext cx="64" cy="24"/>
              </a:xfrm>
              <a:custGeom>
                <a:avLst/>
                <a:gdLst>
                  <a:gd name="T0" fmla="*/ 6 w 62"/>
                  <a:gd name="T1" fmla="*/ 2 h 24"/>
                  <a:gd name="T2" fmla="*/ 55 w 62"/>
                  <a:gd name="T3" fmla="*/ 0 h 24"/>
                  <a:gd name="T4" fmla="*/ 40 w 62"/>
                  <a:gd name="T5" fmla="*/ 8 h 24"/>
                  <a:gd name="T6" fmla="*/ 23 w 62"/>
                  <a:gd name="T7" fmla="*/ 5 h 24"/>
                  <a:gd name="T8" fmla="*/ 11 w 62"/>
                  <a:gd name="T9" fmla="*/ 18 h 24"/>
                  <a:gd name="T10" fmla="*/ 51 w 62"/>
                  <a:gd name="T11" fmla="*/ 19 h 24"/>
                  <a:gd name="T12" fmla="*/ 57 w 62"/>
                  <a:gd name="T13" fmla="*/ 10 h 24"/>
                  <a:gd name="T14" fmla="*/ 62 w 62"/>
                  <a:gd name="T15" fmla="*/ 24 h 24"/>
                  <a:gd name="T16" fmla="*/ 0 w 62"/>
                  <a:gd name="T17" fmla="*/ 24 h 24"/>
                  <a:gd name="T18" fmla="*/ 6 w 62"/>
                  <a:gd name="T19" fmla="*/ 2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05" name="Freeform 102">
                <a:extLst>
                  <a:ext uri="{FF2B5EF4-FFF2-40B4-BE49-F238E27FC236}">
                    <a16:creationId xmlns:a16="http://schemas.microsoft.com/office/drawing/2014/main" id="{C48F837E-5142-4CB5-BAB8-B2AE89A09C81}"/>
                  </a:ext>
                </a:extLst>
              </p:cNvPr>
              <p:cNvSpPr>
                <a:spLocks/>
              </p:cNvSpPr>
              <p:nvPr/>
            </p:nvSpPr>
            <p:spPr bwMode="auto">
              <a:xfrm>
                <a:off x="4061" y="1644"/>
                <a:ext cx="53" cy="27"/>
              </a:xfrm>
              <a:custGeom>
                <a:avLst/>
                <a:gdLst>
                  <a:gd name="T0" fmla="*/ 5 w 53"/>
                  <a:gd name="T1" fmla="*/ 0 h 27"/>
                  <a:gd name="T2" fmla="*/ 49 w 53"/>
                  <a:gd name="T3" fmla="*/ 2 h 27"/>
                  <a:gd name="T4" fmla="*/ 39 w 53"/>
                  <a:gd name="T5" fmla="*/ 10 h 27"/>
                  <a:gd name="T6" fmla="*/ 20 w 53"/>
                  <a:gd name="T7" fmla="*/ 7 h 27"/>
                  <a:gd name="T8" fmla="*/ 10 w 53"/>
                  <a:gd name="T9" fmla="*/ 20 h 27"/>
                  <a:gd name="T10" fmla="*/ 47 w 53"/>
                  <a:gd name="T11" fmla="*/ 20 h 27"/>
                  <a:gd name="T12" fmla="*/ 53 w 53"/>
                  <a:gd name="T13" fmla="*/ 9 h 27"/>
                  <a:gd name="T14" fmla="*/ 53 w 53"/>
                  <a:gd name="T15" fmla="*/ 25 h 27"/>
                  <a:gd name="T16" fmla="*/ 0 w 53"/>
                  <a:gd name="T17" fmla="*/ 27 h 27"/>
                  <a:gd name="T18" fmla="*/ 5 w 53"/>
                  <a:gd name="T19" fmla="*/ 0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06" name="Freeform 103">
                <a:extLst>
                  <a:ext uri="{FF2B5EF4-FFF2-40B4-BE49-F238E27FC236}">
                    <a16:creationId xmlns:a16="http://schemas.microsoft.com/office/drawing/2014/main" id="{4CA0E7FF-7698-4758-8A2C-3AE8F3C60D6E}"/>
                  </a:ext>
                </a:extLst>
              </p:cNvPr>
              <p:cNvSpPr>
                <a:spLocks/>
              </p:cNvSpPr>
              <p:nvPr/>
            </p:nvSpPr>
            <p:spPr bwMode="auto">
              <a:xfrm>
                <a:off x="3946" y="1576"/>
                <a:ext cx="67" cy="30"/>
              </a:xfrm>
              <a:custGeom>
                <a:avLst/>
                <a:gdLst>
                  <a:gd name="T0" fmla="*/ 3 w 67"/>
                  <a:gd name="T1" fmla="*/ 21 h 30"/>
                  <a:gd name="T2" fmla="*/ 30 w 67"/>
                  <a:gd name="T3" fmla="*/ 10 h 30"/>
                  <a:gd name="T4" fmla="*/ 51 w 67"/>
                  <a:gd name="T5" fmla="*/ 24 h 30"/>
                  <a:gd name="T6" fmla="*/ 17 w 67"/>
                  <a:gd name="T7" fmla="*/ 30 h 30"/>
                  <a:gd name="T8" fmla="*/ 67 w 67"/>
                  <a:gd name="T9" fmla="*/ 29 h 30"/>
                  <a:gd name="T10" fmla="*/ 65 w 67"/>
                  <a:gd name="T11" fmla="*/ 22 h 30"/>
                  <a:gd name="T12" fmla="*/ 29 w 67"/>
                  <a:gd name="T13" fmla="*/ 0 h 30"/>
                  <a:gd name="T14" fmla="*/ 0 w 67"/>
                  <a:gd name="T15" fmla="*/ 16 h 30"/>
                  <a:gd name="T16" fmla="*/ 3 w 67"/>
                  <a:gd name="T17" fmla="*/ 21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07" name="Freeform 104">
                <a:extLst>
                  <a:ext uri="{FF2B5EF4-FFF2-40B4-BE49-F238E27FC236}">
                    <a16:creationId xmlns:a16="http://schemas.microsoft.com/office/drawing/2014/main" id="{8F0D34F4-A0C4-4DD0-8566-E4330AE823DB}"/>
                  </a:ext>
                </a:extLst>
              </p:cNvPr>
              <p:cNvSpPr>
                <a:spLocks/>
              </p:cNvSpPr>
              <p:nvPr/>
            </p:nvSpPr>
            <p:spPr bwMode="auto">
              <a:xfrm>
                <a:off x="3947" y="1612"/>
                <a:ext cx="65" cy="59"/>
              </a:xfrm>
              <a:custGeom>
                <a:avLst/>
                <a:gdLst>
                  <a:gd name="T0" fmla="*/ 25 w 65"/>
                  <a:gd name="T1" fmla="*/ 4 h 59"/>
                  <a:gd name="T2" fmla="*/ 24 w 65"/>
                  <a:gd name="T3" fmla="*/ 21 h 59"/>
                  <a:gd name="T4" fmla="*/ 2 w 65"/>
                  <a:gd name="T5" fmla="*/ 26 h 59"/>
                  <a:gd name="T6" fmla="*/ 3 w 65"/>
                  <a:gd name="T7" fmla="*/ 33 h 59"/>
                  <a:gd name="T8" fmla="*/ 26 w 65"/>
                  <a:gd name="T9" fmla="*/ 27 h 59"/>
                  <a:gd name="T10" fmla="*/ 27 w 65"/>
                  <a:gd name="T11" fmla="*/ 59 h 59"/>
                  <a:gd name="T12" fmla="*/ 32 w 65"/>
                  <a:gd name="T13" fmla="*/ 59 h 59"/>
                  <a:gd name="T14" fmla="*/ 33 w 65"/>
                  <a:gd name="T15" fmla="*/ 26 h 59"/>
                  <a:gd name="T16" fmla="*/ 60 w 65"/>
                  <a:gd name="T17" fmla="*/ 33 h 59"/>
                  <a:gd name="T18" fmla="*/ 61 w 65"/>
                  <a:gd name="T19" fmla="*/ 28 h 59"/>
                  <a:gd name="T20" fmla="*/ 34 w 65"/>
                  <a:gd name="T21" fmla="*/ 20 h 59"/>
                  <a:gd name="T22" fmla="*/ 33 w 65"/>
                  <a:gd name="T23" fmla="*/ 5 h 59"/>
                  <a:gd name="T24" fmla="*/ 65 w 65"/>
                  <a:gd name="T25" fmla="*/ 5 h 59"/>
                  <a:gd name="T26" fmla="*/ 64 w 65"/>
                  <a:gd name="T27" fmla="*/ 1 h 59"/>
                  <a:gd name="T28" fmla="*/ 0 w 65"/>
                  <a:gd name="T29" fmla="*/ 0 h 59"/>
                  <a:gd name="T30" fmla="*/ 1 w 65"/>
                  <a:gd name="T31" fmla="*/ 5 h 59"/>
                  <a:gd name="T32" fmla="*/ 25 w 65"/>
                  <a:gd name="T33" fmla="*/ 4 h 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08" name="Freeform 105">
                <a:extLst>
                  <a:ext uri="{FF2B5EF4-FFF2-40B4-BE49-F238E27FC236}">
                    <a16:creationId xmlns:a16="http://schemas.microsoft.com/office/drawing/2014/main" id="{0E255A16-8C9B-41E8-8C05-BBDE0B8CAAD1}"/>
                  </a:ext>
                </a:extLst>
              </p:cNvPr>
              <p:cNvSpPr>
                <a:spLocks/>
              </p:cNvSpPr>
              <p:nvPr/>
            </p:nvSpPr>
            <p:spPr bwMode="auto">
              <a:xfrm>
                <a:off x="3815" y="1668"/>
                <a:ext cx="338" cy="54"/>
              </a:xfrm>
              <a:custGeom>
                <a:avLst/>
                <a:gdLst>
                  <a:gd name="T0" fmla="*/ 260 w 338"/>
                  <a:gd name="T1" fmla="*/ 3 h 54"/>
                  <a:gd name="T2" fmla="*/ 31 w 338"/>
                  <a:gd name="T3" fmla="*/ 2 h 54"/>
                  <a:gd name="T4" fmla="*/ 29 w 338"/>
                  <a:gd name="T5" fmla="*/ 13 h 54"/>
                  <a:gd name="T6" fmla="*/ 17 w 338"/>
                  <a:gd name="T7" fmla="*/ 13 h 54"/>
                  <a:gd name="T8" fmla="*/ 16 w 338"/>
                  <a:gd name="T9" fmla="*/ 24 h 54"/>
                  <a:gd name="T10" fmla="*/ 4 w 338"/>
                  <a:gd name="T11" fmla="*/ 27 h 54"/>
                  <a:gd name="T12" fmla="*/ 0 w 338"/>
                  <a:gd name="T13" fmla="*/ 52 h 54"/>
                  <a:gd name="T14" fmla="*/ 338 w 338"/>
                  <a:gd name="T15" fmla="*/ 54 h 54"/>
                  <a:gd name="T16" fmla="*/ 333 w 338"/>
                  <a:gd name="T17" fmla="*/ 29 h 54"/>
                  <a:gd name="T18" fmla="*/ 317 w 338"/>
                  <a:gd name="T19" fmla="*/ 26 h 54"/>
                  <a:gd name="T20" fmla="*/ 320 w 338"/>
                  <a:gd name="T21" fmla="*/ 12 h 54"/>
                  <a:gd name="T22" fmla="*/ 306 w 338"/>
                  <a:gd name="T23" fmla="*/ 13 h 54"/>
                  <a:gd name="T24" fmla="*/ 305 w 338"/>
                  <a:gd name="T25" fmla="*/ 0 h 54"/>
                  <a:gd name="T26" fmla="*/ 286 w 338"/>
                  <a:gd name="T27" fmla="*/ 0 h 54"/>
                  <a:gd name="T28" fmla="*/ 296 w 338"/>
                  <a:gd name="T29" fmla="*/ 4 h 54"/>
                  <a:gd name="T30" fmla="*/ 290 w 338"/>
                  <a:gd name="T31" fmla="*/ 16 h 54"/>
                  <a:gd name="T32" fmla="*/ 308 w 338"/>
                  <a:gd name="T33" fmla="*/ 17 h 54"/>
                  <a:gd name="T34" fmla="*/ 305 w 338"/>
                  <a:gd name="T35" fmla="*/ 28 h 54"/>
                  <a:gd name="T36" fmla="*/ 316 w 338"/>
                  <a:gd name="T37" fmla="*/ 32 h 54"/>
                  <a:gd name="T38" fmla="*/ 325 w 338"/>
                  <a:gd name="T39" fmla="*/ 46 h 54"/>
                  <a:gd name="T40" fmla="*/ 13 w 338"/>
                  <a:gd name="T41" fmla="*/ 45 h 54"/>
                  <a:gd name="T42" fmla="*/ 22 w 338"/>
                  <a:gd name="T43" fmla="*/ 33 h 54"/>
                  <a:gd name="T44" fmla="*/ 238 w 338"/>
                  <a:gd name="T45" fmla="*/ 27 h 54"/>
                  <a:gd name="T46" fmla="*/ 36 w 338"/>
                  <a:gd name="T47" fmla="*/ 25 h 54"/>
                  <a:gd name="T48" fmla="*/ 41 w 338"/>
                  <a:gd name="T49" fmla="*/ 19 h 54"/>
                  <a:gd name="T50" fmla="*/ 267 w 338"/>
                  <a:gd name="T51" fmla="*/ 13 h 54"/>
                  <a:gd name="T52" fmla="*/ 58 w 338"/>
                  <a:gd name="T53" fmla="*/ 14 h 54"/>
                  <a:gd name="T54" fmla="*/ 65 w 338"/>
                  <a:gd name="T55" fmla="*/ 9 h 54"/>
                  <a:gd name="T56" fmla="*/ 260 w 338"/>
                  <a:gd name="T57" fmla="*/ 3 h 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grpSp>
        <p:sp>
          <p:nvSpPr>
            <p:cNvPr id="79" name="Freeform 106">
              <a:extLst>
                <a:ext uri="{FF2B5EF4-FFF2-40B4-BE49-F238E27FC236}">
                  <a16:creationId xmlns:a16="http://schemas.microsoft.com/office/drawing/2014/main" id="{55BDF3EC-89FB-45A4-B75F-07DE5C4D2E5E}"/>
                </a:ext>
              </a:extLst>
            </p:cNvPr>
            <p:cNvSpPr>
              <a:spLocks/>
            </p:cNvSpPr>
            <p:nvPr/>
          </p:nvSpPr>
          <p:spPr bwMode="auto">
            <a:xfrm>
              <a:off x="4532" y="1494"/>
              <a:ext cx="40" cy="19"/>
            </a:xfrm>
            <a:custGeom>
              <a:avLst/>
              <a:gdLst>
                <a:gd name="T0" fmla="*/ 1 w 37"/>
                <a:gd name="T1" fmla="*/ 10 h 19"/>
                <a:gd name="T2" fmla="*/ 8 w 37"/>
                <a:gd name="T3" fmla="*/ 0 h 19"/>
                <a:gd name="T4" fmla="*/ 25 w 37"/>
                <a:gd name="T5" fmla="*/ 0 h 19"/>
                <a:gd name="T6" fmla="*/ 40 w 37"/>
                <a:gd name="T7" fmla="*/ 13 h 19"/>
                <a:gd name="T8" fmla="*/ 0 w 37"/>
                <a:gd name="T9" fmla="*/ 19 h 19"/>
                <a:gd name="T10" fmla="*/ 1 w 37"/>
                <a:gd name="T11" fmla="*/ 10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80" name="Freeform 107">
              <a:extLst>
                <a:ext uri="{FF2B5EF4-FFF2-40B4-BE49-F238E27FC236}">
                  <a16:creationId xmlns:a16="http://schemas.microsoft.com/office/drawing/2014/main" id="{F6AE662F-668F-429E-ABF0-FDECD5BFF635}"/>
                </a:ext>
              </a:extLst>
            </p:cNvPr>
            <p:cNvSpPr>
              <a:spLocks/>
            </p:cNvSpPr>
            <p:nvPr/>
          </p:nvSpPr>
          <p:spPr bwMode="auto">
            <a:xfrm>
              <a:off x="4595" y="1491"/>
              <a:ext cx="47" cy="18"/>
            </a:xfrm>
            <a:custGeom>
              <a:avLst/>
              <a:gdLst>
                <a:gd name="T0" fmla="*/ 0 w 44"/>
                <a:gd name="T1" fmla="*/ 14 h 18"/>
                <a:gd name="T2" fmla="*/ 10 w 44"/>
                <a:gd name="T3" fmla="*/ 7 h 18"/>
                <a:gd name="T4" fmla="*/ 41 w 44"/>
                <a:gd name="T5" fmla="*/ 0 h 18"/>
                <a:gd name="T6" fmla="*/ 47 w 44"/>
                <a:gd name="T7" fmla="*/ 17 h 18"/>
                <a:gd name="T8" fmla="*/ 1 w 44"/>
                <a:gd name="T9" fmla="*/ 18 h 18"/>
                <a:gd name="T10" fmla="*/ 0 w 44"/>
                <a:gd name="T11" fmla="*/ 14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81" name="Freeform 108">
              <a:extLst>
                <a:ext uri="{FF2B5EF4-FFF2-40B4-BE49-F238E27FC236}">
                  <a16:creationId xmlns:a16="http://schemas.microsoft.com/office/drawing/2014/main" id="{BE3D3B4B-5422-42DC-88AE-922D9CEB5B25}"/>
                </a:ext>
              </a:extLst>
            </p:cNvPr>
            <p:cNvSpPr>
              <a:spLocks/>
            </p:cNvSpPr>
            <p:nvPr/>
          </p:nvSpPr>
          <p:spPr bwMode="auto">
            <a:xfrm>
              <a:off x="4695" y="1489"/>
              <a:ext cx="54" cy="19"/>
            </a:xfrm>
            <a:custGeom>
              <a:avLst/>
              <a:gdLst>
                <a:gd name="T0" fmla="*/ 0 w 49"/>
                <a:gd name="T1" fmla="*/ 17 h 19"/>
                <a:gd name="T2" fmla="*/ 15 w 49"/>
                <a:gd name="T3" fmla="*/ 0 h 19"/>
                <a:gd name="T4" fmla="*/ 36 w 49"/>
                <a:gd name="T5" fmla="*/ 8 h 19"/>
                <a:gd name="T6" fmla="*/ 46 w 49"/>
                <a:gd name="T7" fmla="*/ 6 h 19"/>
                <a:gd name="T8" fmla="*/ 54 w 49"/>
                <a:gd name="T9" fmla="*/ 19 h 19"/>
                <a:gd name="T10" fmla="*/ 0 w 49"/>
                <a:gd name="T11" fmla="*/ 17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82" name="Freeform 109">
              <a:extLst>
                <a:ext uri="{FF2B5EF4-FFF2-40B4-BE49-F238E27FC236}">
                  <a16:creationId xmlns:a16="http://schemas.microsoft.com/office/drawing/2014/main" id="{04C0AC8C-80F2-4193-BEEE-ED8F2FB1986A}"/>
                </a:ext>
              </a:extLst>
            </p:cNvPr>
            <p:cNvSpPr>
              <a:spLocks/>
            </p:cNvSpPr>
            <p:nvPr/>
          </p:nvSpPr>
          <p:spPr bwMode="auto">
            <a:xfrm>
              <a:off x="4768" y="1484"/>
              <a:ext cx="44" cy="22"/>
            </a:xfrm>
            <a:custGeom>
              <a:avLst/>
              <a:gdLst>
                <a:gd name="T0" fmla="*/ 0 w 41"/>
                <a:gd name="T1" fmla="*/ 22 h 22"/>
                <a:gd name="T2" fmla="*/ 11 w 41"/>
                <a:gd name="T3" fmla="*/ 0 h 22"/>
                <a:gd name="T4" fmla="*/ 36 w 41"/>
                <a:gd name="T5" fmla="*/ 13 h 22"/>
                <a:gd name="T6" fmla="*/ 44 w 41"/>
                <a:gd name="T7" fmla="*/ 20 h 22"/>
                <a:gd name="T8" fmla="*/ 0 w 41"/>
                <a:gd name="T9" fmla="*/ 2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83" name="Freeform 110">
              <a:extLst>
                <a:ext uri="{FF2B5EF4-FFF2-40B4-BE49-F238E27FC236}">
                  <a16:creationId xmlns:a16="http://schemas.microsoft.com/office/drawing/2014/main" id="{52D49F4B-A90F-448C-B98E-ED3C7E11736F}"/>
                </a:ext>
              </a:extLst>
            </p:cNvPr>
            <p:cNvSpPr>
              <a:spLocks/>
            </p:cNvSpPr>
            <p:nvPr/>
          </p:nvSpPr>
          <p:spPr bwMode="auto">
            <a:xfrm>
              <a:off x="4519" y="1363"/>
              <a:ext cx="309" cy="11"/>
            </a:xfrm>
            <a:custGeom>
              <a:avLst/>
              <a:gdLst>
                <a:gd name="T0" fmla="*/ 0 w 285"/>
                <a:gd name="T1" fmla="*/ 0 h 11"/>
                <a:gd name="T2" fmla="*/ 59 w 285"/>
                <a:gd name="T3" fmla="*/ 2 h 11"/>
                <a:gd name="T4" fmla="*/ 289 w 285"/>
                <a:gd name="T5" fmla="*/ 3 h 11"/>
                <a:gd name="T6" fmla="*/ 309 w 285"/>
                <a:gd name="T7" fmla="*/ 11 h 11"/>
                <a:gd name="T8" fmla="*/ 14 w 285"/>
                <a:gd name="T9" fmla="*/ 9 h 11"/>
                <a:gd name="T10" fmla="*/ 0 w 285"/>
                <a:gd name="T11" fmla="*/ 0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84" name="Freeform 111">
              <a:extLst>
                <a:ext uri="{FF2B5EF4-FFF2-40B4-BE49-F238E27FC236}">
                  <a16:creationId xmlns:a16="http://schemas.microsoft.com/office/drawing/2014/main" id="{327CA5EE-3587-456A-9239-AD6C7AE6D1E7}"/>
                </a:ext>
              </a:extLst>
            </p:cNvPr>
            <p:cNvSpPr>
              <a:spLocks/>
            </p:cNvSpPr>
            <p:nvPr/>
          </p:nvSpPr>
          <p:spPr bwMode="auto">
            <a:xfrm>
              <a:off x="4567" y="1302"/>
              <a:ext cx="214" cy="59"/>
            </a:xfrm>
            <a:custGeom>
              <a:avLst/>
              <a:gdLst>
                <a:gd name="T0" fmla="*/ 0 w 198"/>
                <a:gd name="T1" fmla="*/ 54 h 59"/>
                <a:gd name="T2" fmla="*/ 124 w 198"/>
                <a:gd name="T3" fmla="*/ 0 h 59"/>
                <a:gd name="T4" fmla="*/ 214 w 198"/>
                <a:gd name="T5" fmla="*/ 57 h 59"/>
                <a:gd name="T6" fmla="*/ 25 w 198"/>
                <a:gd name="T7" fmla="*/ 59 h 59"/>
                <a:gd name="T8" fmla="*/ 0 w 198"/>
                <a:gd name="T9" fmla="*/ 54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85" name="Freeform 112">
              <a:extLst>
                <a:ext uri="{FF2B5EF4-FFF2-40B4-BE49-F238E27FC236}">
                  <a16:creationId xmlns:a16="http://schemas.microsoft.com/office/drawing/2014/main" id="{32F2CEDA-4E84-486C-AB50-7BC9931749CD}"/>
                </a:ext>
              </a:extLst>
            </p:cNvPr>
            <p:cNvSpPr>
              <a:spLocks/>
            </p:cNvSpPr>
            <p:nvPr/>
          </p:nvSpPr>
          <p:spPr bwMode="auto">
            <a:xfrm>
              <a:off x="4741" y="1407"/>
              <a:ext cx="44" cy="102"/>
            </a:xfrm>
            <a:custGeom>
              <a:avLst/>
              <a:gdLst>
                <a:gd name="T0" fmla="*/ 44 w 41"/>
                <a:gd name="T1" fmla="*/ 0 h 102"/>
                <a:gd name="T2" fmla="*/ 38 w 41"/>
                <a:gd name="T3" fmla="*/ 77 h 102"/>
                <a:gd name="T4" fmla="*/ 31 w 41"/>
                <a:gd name="T5" fmla="*/ 79 h 102"/>
                <a:gd name="T6" fmla="*/ 28 w 41"/>
                <a:gd name="T7" fmla="*/ 99 h 102"/>
                <a:gd name="T8" fmla="*/ 15 w 41"/>
                <a:gd name="T9" fmla="*/ 102 h 102"/>
                <a:gd name="T10" fmla="*/ 8 w 41"/>
                <a:gd name="T11" fmla="*/ 79 h 102"/>
                <a:gd name="T12" fmla="*/ 3 w 41"/>
                <a:gd name="T13" fmla="*/ 81 h 102"/>
                <a:gd name="T14" fmla="*/ 0 w 41"/>
                <a:gd name="T15" fmla="*/ 43 h 102"/>
                <a:gd name="T16" fmla="*/ 44 w 41"/>
                <a:gd name="T17" fmla="*/ 0 h 1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86" name="Freeform 113">
              <a:extLst>
                <a:ext uri="{FF2B5EF4-FFF2-40B4-BE49-F238E27FC236}">
                  <a16:creationId xmlns:a16="http://schemas.microsoft.com/office/drawing/2014/main" id="{E0983E99-B4BC-4B78-B100-2339B6AECF10}"/>
                </a:ext>
              </a:extLst>
            </p:cNvPr>
            <p:cNvSpPr>
              <a:spLocks/>
            </p:cNvSpPr>
            <p:nvPr/>
          </p:nvSpPr>
          <p:spPr bwMode="auto">
            <a:xfrm>
              <a:off x="4648" y="1462"/>
              <a:ext cx="63" cy="48"/>
            </a:xfrm>
            <a:custGeom>
              <a:avLst/>
              <a:gdLst>
                <a:gd name="T0" fmla="*/ 57 w 53"/>
                <a:gd name="T1" fmla="*/ 0 h 48"/>
                <a:gd name="T2" fmla="*/ 57 w 53"/>
                <a:gd name="T3" fmla="*/ 28 h 48"/>
                <a:gd name="T4" fmla="*/ 53 w 53"/>
                <a:gd name="T5" fmla="*/ 30 h 48"/>
                <a:gd name="T6" fmla="*/ 47 w 53"/>
                <a:gd name="T7" fmla="*/ 47 h 48"/>
                <a:gd name="T8" fmla="*/ 3 w 53"/>
                <a:gd name="T9" fmla="*/ 48 h 48"/>
                <a:gd name="T10" fmla="*/ 0 w 53"/>
                <a:gd name="T11" fmla="*/ 19 h 48"/>
                <a:gd name="T12" fmla="*/ 57 w 53"/>
                <a:gd name="T13" fmla="*/ 0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87" name="Freeform 114">
              <a:extLst>
                <a:ext uri="{FF2B5EF4-FFF2-40B4-BE49-F238E27FC236}">
                  <a16:creationId xmlns:a16="http://schemas.microsoft.com/office/drawing/2014/main" id="{D981B012-0239-4A11-AA7A-07B130670D8F}"/>
                </a:ext>
              </a:extLst>
            </p:cNvPr>
            <p:cNvSpPr>
              <a:spLocks/>
            </p:cNvSpPr>
            <p:nvPr/>
          </p:nvSpPr>
          <p:spPr bwMode="auto">
            <a:xfrm>
              <a:off x="4636" y="1453"/>
              <a:ext cx="73" cy="57"/>
            </a:xfrm>
            <a:custGeom>
              <a:avLst/>
              <a:gdLst>
                <a:gd name="T0" fmla="*/ 3 w 62"/>
                <a:gd name="T1" fmla="*/ 3 h 57"/>
                <a:gd name="T2" fmla="*/ 66 w 62"/>
                <a:gd name="T3" fmla="*/ 0 h 57"/>
                <a:gd name="T4" fmla="*/ 67 w 62"/>
                <a:gd name="T5" fmla="*/ 12 h 57"/>
                <a:gd name="T6" fmla="*/ 18 w 62"/>
                <a:gd name="T7" fmla="*/ 40 h 57"/>
                <a:gd name="T8" fmla="*/ 50 w 62"/>
                <a:gd name="T9" fmla="*/ 38 h 57"/>
                <a:gd name="T10" fmla="*/ 27 w 62"/>
                <a:gd name="T11" fmla="*/ 57 h 57"/>
                <a:gd name="T12" fmla="*/ 11 w 62"/>
                <a:gd name="T13" fmla="*/ 56 h 57"/>
                <a:gd name="T14" fmla="*/ 10 w 62"/>
                <a:gd name="T15" fmla="*/ 41 h 57"/>
                <a:gd name="T16" fmla="*/ 0 w 62"/>
                <a:gd name="T17" fmla="*/ 38 h 57"/>
                <a:gd name="T18" fmla="*/ 3 w 62"/>
                <a:gd name="T19" fmla="*/ 3 h 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88" name="Freeform 115">
              <a:extLst>
                <a:ext uri="{FF2B5EF4-FFF2-40B4-BE49-F238E27FC236}">
                  <a16:creationId xmlns:a16="http://schemas.microsoft.com/office/drawing/2014/main" id="{6743C323-F574-4F88-8384-4057B6E1BFC6}"/>
                </a:ext>
              </a:extLst>
            </p:cNvPr>
            <p:cNvSpPr>
              <a:spLocks/>
            </p:cNvSpPr>
            <p:nvPr/>
          </p:nvSpPr>
          <p:spPr bwMode="auto">
            <a:xfrm>
              <a:off x="4568" y="1376"/>
              <a:ext cx="41" cy="134"/>
            </a:xfrm>
            <a:custGeom>
              <a:avLst/>
              <a:gdLst>
                <a:gd name="T0" fmla="*/ 14 w 38"/>
                <a:gd name="T1" fmla="*/ 0 h 134"/>
                <a:gd name="T2" fmla="*/ 29 w 38"/>
                <a:gd name="T3" fmla="*/ 1 h 134"/>
                <a:gd name="T4" fmla="*/ 29 w 38"/>
                <a:gd name="T5" fmla="*/ 16 h 134"/>
                <a:gd name="T6" fmla="*/ 41 w 38"/>
                <a:gd name="T7" fmla="*/ 19 h 134"/>
                <a:gd name="T8" fmla="*/ 40 w 38"/>
                <a:gd name="T9" fmla="*/ 112 h 134"/>
                <a:gd name="T10" fmla="*/ 30 w 38"/>
                <a:gd name="T11" fmla="*/ 111 h 134"/>
                <a:gd name="T12" fmla="*/ 28 w 38"/>
                <a:gd name="T13" fmla="*/ 133 h 134"/>
                <a:gd name="T14" fmla="*/ 18 w 38"/>
                <a:gd name="T15" fmla="*/ 134 h 134"/>
                <a:gd name="T16" fmla="*/ 13 w 38"/>
                <a:gd name="T17" fmla="*/ 115 h 134"/>
                <a:gd name="T18" fmla="*/ 0 w 38"/>
                <a:gd name="T19" fmla="*/ 21 h 134"/>
                <a:gd name="T20" fmla="*/ 10 w 38"/>
                <a:gd name="T21" fmla="*/ 18 h 134"/>
                <a:gd name="T22" fmla="*/ 14 w 38"/>
                <a:gd name="T23" fmla="*/ 0 h 1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89" name="Freeform 116">
              <a:extLst>
                <a:ext uri="{FF2B5EF4-FFF2-40B4-BE49-F238E27FC236}">
                  <a16:creationId xmlns:a16="http://schemas.microsoft.com/office/drawing/2014/main" id="{19E22E06-2CE3-4065-BFB2-65368FBA0CD9}"/>
                </a:ext>
              </a:extLst>
            </p:cNvPr>
            <p:cNvSpPr>
              <a:spLocks/>
            </p:cNvSpPr>
            <p:nvPr/>
          </p:nvSpPr>
          <p:spPr bwMode="auto">
            <a:xfrm>
              <a:off x="4629" y="1376"/>
              <a:ext cx="85" cy="76"/>
            </a:xfrm>
            <a:custGeom>
              <a:avLst/>
              <a:gdLst>
                <a:gd name="T0" fmla="*/ 17 w 73"/>
                <a:gd name="T1" fmla="*/ 3 h 76"/>
                <a:gd name="T2" fmla="*/ 15 w 73"/>
                <a:gd name="T3" fmla="*/ 19 h 76"/>
                <a:gd name="T4" fmla="*/ 1 w 73"/>
                <a:gd name="T5" fmla="*/ 21 h 76"/>
                <a:gd name="T6" fmla="*/ 0 w 73"/>
                <a:gd name="T7" fmla="*/ 75 h 76"/>
                <a:gd name="T8" fmla="*/ 76 w 73"/>
                <a:gd name="T9" fmla="*/ 76 h 76"/>
                <a:gd name="T10" fmla="*/ 35 w 73"/>
                <a:gd name="T11" fmla="*/ 67 h 76"/>
                <a:gd name="T12" fmla="*/ 65 w 73"/>
                <a:gd name="T13" fmla="*/ 64 h 76"/>
                <a:gd name="T14" fmla="*/ 39 w 73"/>
                <a:gd name="T15" fmla="*/ 44 h 76"/>
                <a:gd name="T16" fmla="*/ 15 w 73"/>
                <a:gd name="T17" fmla="*/ 53 h 76"/>
                <a:gd name="T18" fmla="*/ 37 w 73"/>
                <a:gd name="T19" fmla="*/ 33 h 76"/>
                <a:gd name="T20" fmla="*/ 76 w 73"/>
                <a:gd name="T21" fmla="*/ 53 h 76"/>
                <a:gd name="T22" fmla="*/ 79 w 73"/>
                <a:gd name="T23" fmla="*/ 23 h 76"/>
                <a:gd name="T24" fmla="*/ 67 w 73"/>
                <a:gd name="T25" fmla="*/ 21 h 76"/>
                <a:gd name="T26" fmla="*/ 70 w 73"/>
                <a:gd name="T27" fmla="*/ 1 h 76"/>
                <a:gd name="T28" fmla="*/ 29 w 73"/>
                <a:gd name="T29" fmla="*/ 0 h 76"/>
                <a:gd name="T30" fmla="*/ 17 w 73"/>
                <a:gd name="T31" fmla="*/ 3 h 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90" name="Freeform 117">
              <a:extLst>
                <a:ext uri="{FF2B5EF4-FFF2-40B4-BE49-F238E27FC236}">
                  <a16:creationId xmlns:a16="http://schemas.microsoft.com/office/drawing/2014/main" id="{393D2DE6-41B8-4F2F-8E34-24060749ADC4}"/>
                </a:ext>
              </a:extLst>
            </p:cNvPr>
            <p:cNvSpPr>
              <a:spLocks/>
            </p:cNvSpPr>
            <p:nvPr/>
          </p:nvSpPr>
          <p:spPr bwMode="auto">
            <a:xfrm>
              <a:off x="4741" y="1375"/>
              <a:ext cx="44" cy="85"/>
            </a:xfrm>
            <a:custGeom>
              <a:avLst/>
              <a:gdLst>
                <a:gd name="T0" fmla="*/ 13 w 41"/>
                <a:gd name="T1" fmla="*/ 0 h 85"/>
                <a:gd name="T2" fmla="*/ 39 w 41"/>
                <a:gd name="T3" fmla="*/ 0 h 85"/>
                <a:gd name="T4" fmla="*/ 32 w 41"/>
                <a:gd name="T5" fmla="*/ 22 h 85"/>
                <a:gd name="T6" fmla="*/ 44 w 41"/>
                <a:gd name="T7" fmla="*/ 24 h 85"/>
                <a:gd name="T8" fmla="*/ 41 w 41"/>
                <a:gd name="T9" fmla="*/ 41 h 85"/>
                <a:gd name="T10" fmla="*/ 0 w 41"/>
                <a:gd name="T11" fmla="*/ 85 h 85"/>
                <a:gd name="T12" fmla="*/ 1 w 41"/>
                <a:gd name="T13" fmla="*/ 22 h 85"/>
                <a:gd name="T14" fmla="*/ 8 w 41"/>
                <a:gd name="T15" fmla="*/ 18 h 85"/>
                <a:gd name="T16" fmla="*/ 13 w 41"/>
                <a:gd name="T17" fmla="*/ 0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91" name="Freeform 118">
              <a:extLst>
                <a:ext uri="{FF2B5EF4-FFF2-40B4-BE49-F238E27FC236}">
                  <a16:creationId xmlns:a16="http://schemas.microsoft.com/office/drawing/2014/main" id="{4FE85271-EFF9-4EF6-BAC6-DD9A688A98C1}"/>
                </a:ext>
              </a:extLst>
            </p:cNvPr>
            <p:cNvSpPr>
              <a:spLocks/>
            </p:cNvSpPr>
            <p:nvPr/>
          </p:nvSpPr>
          <p:spPr bwMode="auto">
            <a:xfrm>
              <a:off x="4537" y="1371"/>
              <a:ext cx="44" cy="18"/>
            </a:xfrm>
            <a:custGeom>
              <a:avLst/>
              <a:gdLst>
                <a:gd name="T0" fmla="*/ 0 w 40"/>
                <a:gd name="T1" fmla="*/ 4 h 18"/>
                <a:gd name="T2" fmla="*/ 4 w 40"/>
                <a:gd name="T3" fmla="*/ 13 h 18"/>
                <a:gd name="T4" fmla="*/ 44 w 40"/>
                <a:gd name="T5" fmla="*/ 18 h 18"/>
                <a:gd name="T6" fmla="*/ 44 w 40"/>
                <a:gd name="T7" fmla="*/ 0 h 18"/>
                <a:gd name="T8" fmla="*/ 0 w 40"/>
                <a:gd name="T9" fmla="*/ 4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92" name="Freeform 119">
              <a:extLst>
                <a:ext uri="{FF2B5EF4-FFF2-40B4-BE49-F238E27FC236}">
                  <a16:creationId xmlns:a16="http://schemas.microsoft.com/office/drawing/2014/main" id="{39F8E3E4-D222-4D66-9894-97D3AF74A1DB}"/>
                </a:ext>
              </a:extLst>
            </p:cNvPr>
            <p:cNvSpPr>
              <a:spLocks/>
            </p:cNvSpPr>
            <p:nvPr/>
          </p:nvSpPr>
          <p:spPr bwMode="auto">
            <a:xfrm>
              <a:off x="4600" y="1374"/>
              <a:ext cx="48" cy="14"/>
            </a:xfrm>
            <a:custGeom>
              <a:avLst/>
              <a:gdLst>
                <a:gd name="T0" fmla="*/ 0 w 44"/>
                <a:gd name="T1" fmla="*/ 2 h 14"/>
                <a:gd name="T2" fmla="*/ 0 w 44"/>
                <a:gd name="T3" fmla="*/ 14 h 14"/>
                <a:gd name="T4" fmla="*/ 48 w 44"/>
                <a:gd name="T5" fmla="*/ 14 h 14"/>
                <a:gd name="T6" fmla="*/ 46 w 44"/>
                <a:gd name="T7" fmla="*/ 0 h 14"/>
                <a:gd name="T8" fmla="*/ 0 w 44"/>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93" name="Freeform 120">
              <a:extLst>
                <a:ext uri="{FF2B5EF4-FFF2-40B4-BE49-F238E27FC236}">
                  <a16:creationId xmlns:a16="http://schemas.microsoft.com/office/drawing/2014/main" id="{31EA4EEB-77EE-47D7-8247-82FC0C2394B4}"/>
                </a:ext>
              </a:extLst>
            </p:cNvPr>
            <p:cNvSpPr>
              <a:spLocks/>
            </p:cNvSpPr>
            <p:nvPr/>
          </p:nvSpPr>
          <p:spPr bwMode="auto">
            <a:xfrm>
              <a:off x="4699" y="1374"/>
              <a:ext cx="50" cy="12"/>
            </a:xfrm>
            <a:custGeom>
              <a:avLst/>
              <a:gdLst>
                <a:gd name="T0" fmla="*/ 1 w 46"/>
                <a:gd name="T1" fmla="*/ 4 h 12"/>
                <a:gd name="T2" fmla="*/ 0 w 46"/>
                <a:gd name="T3" fmla="*/ 12 h 12"/>
                <a:gd name="T4" fmla="*/ 47 w 46"/>
                <a:gd name="T5" fmla="*/ 11 h 12"/>
                <a:gd name="T6" fmla="*/ 50 w 46"/>
                <a:gd name="T7" fmla="*/ 0 h 12"/>
                <a:gd name="T8" fmla="*/ 1 w 46"/>
                <a:gd name="T9" fmla="*/ 4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94" name="Freeform 121">
              <a:extLst>
                <a:ext uri="{FF2B5EF4-FFF2-40B4-BE49-F238E27FC236}">
                  <a16:creationId xmlns:a16="http://schemas.microsoft.com/office/drawing/2014/main" id="{9D28821E-47FC-48EC-AA65-AD02E343F260}"/>
                </a:ext>
              </a:extLst>
            </p:cNvPr>
            <p:cNvSpPr>
              <a:spLocks/>
            </p:cNvSpPr>
            <p:nvPr/>
          </p:nvSpPr>
          <p:spPr bwMode="auto">
            <a:xfrm>
              <a:off x="4777" y="1374"/>
              <a:ext cx="39" cy="14"/>
            </a:xfrm>
            <a:custGeom>
              <a:avLst/>
              <a:gdLst>
                <a:gd name="T0" fmla="*/ 2 w 36"/>
                <a:gd name="T1" fmla="*/ 2 h 14"/>
                <a:gd name="T2" fmla="*/ 0 w 36"/>
                <a:gd name="T3" fmla="*/ 14 h 14"/>
                <a:gd name="T4" fmla="*/ 39 w 36"/>
                <a:gd name="T5" fmla="*/ 10 h 14"/>
                <a:gd name="T6" fmla="*/ 39 w 36"/>
                <a:gd name="T7" fmla="*/ 0 h 14"/>
                <a:gd name="T8" fmla="*/ 2 w 36"/>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95" name="Freeform 122">
              <a:extLst>
                <a:ext uri="{FF2B5EF4-FFF2-40B4-BE49-F238E27FC236}">
                  <a16:creationId xmlns:a16="http://schemas.microsoft.com/office/drawing/2014/main" id="{13697047-33CD-4660-B1CF-2214ABC81B9E}"/>
                </a:ext>
              </a:extLst>
            </p:cNvPr>
            <p:cNvSpPr>
              <a:spLocks/>
            </p:cNvSpPr>
            <p:nvPr/>
          </p:nvSpPr>
          <p:spPr bwMode="auto">
            <a:xfrm>
              <a:off x="4773" y="1398"/>
              <a:ext cx="37" cy="87"/>
            </a:xfrm>
            <a:custGeom>
              <a:avLst/>
              <a:gdLst>
                <a:gd name="T0" fmla="*/ 36 w 34"/>
                <a:gd name="T1" fmla="*/ 5 h 87"/>
                <a:gd name="T2" fmla="*/ 20 w 34"/>
                <a:gd name="T3" fmla="*/ 9 h 87"/>
                <a:gd name="T4" fmla="*/ 21 w 34"/>
                <a:gd name="T5" fmla="*/ 87 h 87"/>
                <a:gd name="T6" fmla="*/ 0 w 34"/>
                <a:gd name="T7" fmla="*/ 87 h 87"/>
                <a:gd name="T8" fmla="*/ 11 w 34"/>
                <a:gd name="T9" fmla="*/ 1 h 87"/>
                <a:gd name="T10" fmla="*/ 37 w 34"/>
                <a:gd name="T11" fmla="*/ 0 h 87"/>
                <a:gd name="T12" fmla="*/ 36 w 34"/>
                <a:gd name="T13" fmla="*/ 5 h 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96" name="Freeform 123">
              <a:extLst>
                <a:ext uri="{FF2B5EF4-FFF2-40B4-BE49-F238E27FC236}">
                  <a16:creationId xmlns:a16="http://schemas.microsoft.com/office/drawing/2014/main" id="{34658D1E-77BC-4E30-B1D8-400EE148A2FA}"/>
                </a:ext>
              </a:extLst>
            </p:cNvPr>
            <p:cNvSpPr>
              <a:spLocks/>
            </p:cNvSpPr>
            <p:nvPr/>
          </p:nvSpPr>
          <p:spPr bwMode="auto">
            <a:xfrm>
              <a:off x="4704" y="1399"/>
              <a:ext cx="35" cy="90"/>
            </a:xfrm>
            <a:custGeom>
              <a:avLst/>
              <a:gdLst>
                <a:gd name="T0" fmla="*/ 35 w 32"/>
                <a:gd name="T1" fmla="*/ 0 h 90"/>
                <a:gd name="T2" fmla="*/ 33 w 32"/>
                <a:gd name="T3" fmla="*/ 7 h 90"/>
                <a:gd name="T4" fmla="*/ 14 w 32"/>
                <a:gd name="T5" fmla="*/ 38 h 90"/>
                <a:gd name="T6" fmla="*/ 13 w 32"/>
                <a:gd name="T7" fmla="*/ 88 h 90"/>
                <a:gd name="T8" fmla="*/ 0 w 32"/>
                <a:gd name="T9" fmla="*/ 90 h 90"/>
                <a:gd name="T10" fmla="*/ 4 w 32"/>
                <a:gd name="T11" fmla="*/ 0 h 90"/>
                <a:gd name="T12" fmla="*/ 35 w 32"/>
                <a:gd name="T13" fmla="*/ 0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97" name="Freeform 124">
              <a:extLst>
                <a:ext uri="{FF2B5EF4-FFF2-40B4-BE49-F238E27FC236}">
                  <a16:creationId xmlns:a16="http://schemas.microsoft.com/office/drawing/2014/main" id="{6C84D351-8ADA-4331-8E4F-F08272816122}"/>
                </a:ext>
              </a:extLst>
            </p:cNvPr>
            <p:cNvSpPr>
              <a:spLocks/>
            </p:cNvSpPr>
            <p:nvPr/>
          </p:nvSpPr>
          <p:spPr bwMode="auto">
            <a:xfrm>
              <a:off x="4608" y="1395"/>
              <a:ext cx="25" cy="95"/>
            </a:xfrm>
            <a:custGeom>
              <a:avLst/>
              <a:gdLst>
                <a:gd name="T0" fmla="*/ 0 w 23"/>
                <a:gd name="T1" fmla="*/ 2 h 95"/>
                <a:gd name="T2" fmla="*/ 2 w 23"/>
                <a:gd name="T3" fmla="*/ 17 h 95"/>
                <a:gd name="T4" fmla="*/ 12 w 23"/>
                <a:gd name="T5" fmla="*/ 48 h 95"/>
                <a:gd name="T6" fmla="*/ 12 w 23"/>
                <a:gd name="T7" fmla="*/ 95 h 95"/>
                <a:gd name="T8" fmla="*/ 23 w 23"/>
                <a:gd name="T9" fmla="*/ 95 h 95"/>
                <a:gd name="T10" fmla="*/ 25 w 23"/>
                <a:gd name="T11" fmla="*/ 0 h 95"/>
                <a:gd name="T12" fmla="*/ 0 w 23"/>
                <a:gd name="T13" fmla="*/ 2 h 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98" name="Freeform 125">
              <a:extLst>
                <a:ext uri="{FF2B5EF4-FFF2-40B4-BE49-F238E27FC236}">
                  <a16:creationId xmlns:a16="http://schemas.microsoft.com/office/drawing/2014/main" id="{2C469390-0FB7-40DF-8597-C2DE1D5685BD}"/>
                </a:ext>
              </a:extLst>
            </p:cNvPr>
            <p:cNvSpPr>
              <a:spLocks/>
            </p:cNvSpPr>
            <p:nvPr/>
          </p:nvSpPr>
          <p:spPr bwMode="auto">
            <a:xfrm>
              <a:off x="4546" y="1398"/>
              <a:ext cx="28" cy="91"/>
            </a:xfrm>
            <a:custGeom>
              <a:avLst/>
              <a:gdLst>
                <a:gd name="T0" fmla="*/ 0 w 26"/>
                <a:gd name="T1" fmla="*/ 0 h 91"/>
                <a:gd name="T2" fmla="*/ 2 w 26"/>
                <a:gd name="T3" fmla="*/ 19 h 91"/>
                <a:gd name="T4" fmla="*/ 17 w 26"/>
                <a:gd name="T5" fmla="*/ 91 h 91"/>
                <a:gd name="T6" fmla="*/ 28 w 26"/>
                <a:gd name="T7" fmla="*/ 91 h 91"/>
                <a:gd name="T8" fmla="*/ 26 w 26"/>
                <a:gd name="T9" fmla="*/ 0 h 91"/>
                <a:gd name="T10" fmla="*/ 0 w 26"/>
                <a:gd name="T11" fmla="*/ 0 h 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99" name="Freeform 126">
              <a:extLst>
                <a:ext uri="{FF2B5EF4-FFF2-40B4-BE49-F238E27FC236}">
                  <a16:creationId xmlns:a16="http://schemas.microsoft.com/office/drawing/2014/main" id="{D5B27EA9-A4DE-4CAC-AEAA-9D2DDF16257A}"/>
                </a:ext>
              </a:extLst>
            </p:cNvPr>
            <p:cNvSpPr>
              <a:spLocks/>
            </p:cNvSpPr>
            <p:nvPr/>
          </p:nvSpPr>
          <p:spPr bwMode="auto">
            <a:xfrm>
              <a:off x="4505" y="1512"/>
              <a:ext cx="328" cy="44"/>
            </a:xfrm>
            <a:custGeom>
              <a:avLst/>
              <a:gdLst>
                <a:gd name="T0" fmla="*/ 50 w 303"/>
                <a:gd name="T1" fmla="*/ 0 h 44"/>
                <a:gd name="T2" fmla="*/ 293 w 303"/>
                <a:gd name="T3" fmla="*/ 0 h 44"/>
                <a:gd name="T4" fmla="*/ 289 w 303"/>
                <a:gd name="T5" fmla="*/ 8 h 44"/>
                <a:gd name="T6" fmla="*/ 32 w 303"/>
                <a:gd name="T7" fmla="*/ 9 h 44"/>
                <a:gd name="T8" fmla="*/ 29 w 303"/>
                <a:gd name="T9" fmla="*/ 13 h 44"/>
                <a:gd name="T10" fmla="*/ 298 w 303"/>
                <a:gd name="T11" fmla="*/ 15 h 44"/>
                <a:gd name="T12" fmla="*/ 310 w 303"/>
                <a:gd name="T13" fmla="*/ 23 h 44"/>
                <a:gd name="T14" fmla="*/ 14 w 303"/>
                <a:gd name="T15" fmla="*/ 22 h 44"/>
                <a:gd name="T16" fmla="*/ 30 w 303"/>
                <a:gd name="T17" fmla="*/ 25 h 44"/>
                <a:gd name="T18" fmla="*/ 328 w 303"/>
                <a:gd name="T19" fmla="*/ 31 h 44"/>
                <a:gd name="T20" fmla="*/ 326 w 303"/>
                <a:gd name="T21" fmla="*/ 44 h 44"/>
                <a:gd name="T22" fmla="*/ 0 w 303"/>
                <a:gd name="T23" fmla="*/ 39 h 44"/>
                <a:gd name="T24" fmla="*/ 10 w 303"/>
                <a:gd name="T25" fmla="*/ 16 h 44"/>
                <a:gd name="T26" fmla="*/ 31 w 303"/>
                <a:gd name="T27" fmla="*/ 2 h 44"/>
                <a:gd name="T28" fmla="*/ 50 w 303"/>
                <a:gd name="T29" fmla="*/ 0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00" name="Freeform 127">
              <a:extLst>
                <a:ext uri="{FF2B5EF4-FFF2-40B4-BE49-F238E27FC236}">
                  <a16:creationId xmlns:a16="http://schemas.microsoft.com/office/drawing/2014/main" id="{1EC99563-67CC-4241-879F-F00CFEF22535}"/>
                </a:ext>
              </a:extLst>
            </p:cNvPr>
            <p:cNvSpPr>
              <a:spLocks/>
            </p:cNvSpPr>
            <p:nvPr/>
          </p:nvSpPr>
          <p:spPr bwMode="auto">
            <a:xfrm>
              <a:off x="4563" y="1302"/>
              <a:ext cx="234" cy="59"/>
            </a:xfrm>
            <a:custGeom>
              <a:avLst/>
              <a:gdLst>
                <a:gd name="T0" fmla="*/ 0 w 216"/>
                <a:gd name="T1" fmla="*/ 52 h 59"/>
                <a:gd name="T2" fmla="*/ 131 w 216"/>
                <a:gd name="T3" fmla="*/ 0 h 59"/>
                <a:gd name="T4" fmla="*/ 234 w 216"/>
                <a:gd name="T5" fmla="*/ 59 h 59"/>
                <a:gd name="T6" fmla="*/ 129 w 216"/>
                <a:gd name="T7" fmla="*/ 58 h 59"/>
                <a:gd name="T8" fmla="*/ 69 w 216"/>
                <a:gd name="T9" fmla="*/ 40 h 59"/>
                <a:gd name="T10" fmla="*/ 17 w 216"/>
                <a:gd name="T11" fmla="*/ 55 h 59"/>
                <a:gd name="T12" fmla="*/ 0 w 216"/>
                <a:gd name="T13" fmla="*/ 52 h 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01" name="Freeform 128">
              <a:extLst>
                <a:ext uri="{FF2B5EF4-FFF2-40B4-BE49-F238E27FC236}">
                  <a16:creationId xmlns:a16="http://schemas.microsoft.com/office/drawing/2014/main" id="{9EC778C2-0479-47BF-AE04-1D1A6F11A50F}"/>
                </a:ext>
              </a:extLst>
            </p:cNvPr>
            <p:cNvSpPr>
              <a:spLocks/>
            </p:cNvSpPr>
            <p:nvPr/>
          </p:nvSpPr>
          <p:spPr bwMode="auto">
            <a:xfrm>
              <a:off x="4576" y="1309"/>
              <a:ext cx="216" cy="52"/>
            </a:xfrm>
            <a:custGeom>
              <a:avLst/>
              <a:gdLst>
                <a:gd name="T0" fmla="*/ 0 w 199"/>
                <a:gd name="T1" fmla="*/ 49 h 52"/>
                <a:gd name="T2" fmla="*/ 126 w 199"/>
                <a:gd name="T3" fmla="*/ 0 h 52"/>
                <a:gd name="T4" fmla="*/ 216 w 199"/>
                <a:gd name="T5" fmla="*/ 52 h 52"/>
                <a:gd name="T6" fmla="*/ 164 w 199"/>
                <a:gd name="T7" fmla="*/ 51 h 52"/>
                <a:gd name="T8" fmla="*/ 114 w 199"/>
                <a:gd name="T9" fmla="*/ 22 h 52"/>
                <a:gd name="T10" fmla="*/ 0 w 199"/>
                <a:gd name="T11" fmla="*/ 49 h 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02" name="Freeform 129">
              <a:extLst>
                <a:ext uri="{FF2B5EF4-FFF2-40B4-BE49-F238E27FC236}">
                  <a16:creationId xmlns:a16="http://schemas.microsoft.com/office/drawing/2014/main" id="{90D2B7C0-B1D1-4597-ADD0-DDDE53022B4B}"/>
                </a:ext>
              </a:extLst>
            </p:cNvPr>
            <p:cNvSpPr>
              <a:spLocks/>
            </p:cNvSpPr>
            <p:nvPr/>
          </p:nvSpPr>
          <p:spPr bwMode="auto">
            <a:xfrm>
              <a:off x="4515" y="1285"/>
              <a:ext cx="333" cy="95"/>
            </a:xfrm>
            <a:custGeom>
              <a:avLst/>
              <a:gdLst>
                <a:gd name="T0" fmla="*/ 0 w 308"/>
                <a:gd name="T1" fmla="*/ 77 h 95"/>
                <a:gd name="T2" fmla="*/ 26 w 308"/>
                <a:gd name="T3" fmla="*/ 86 h 95"/>
                <a:gd name="T4" fmla="*/ 315 w 308"/>
                <a:gd name="T5" fmla="*/ 86 h 95"/>
                <a:gd name="T6" fmla="*/ 178 w 308"/>
                <a:gd name="T7" fmla="*/ 6 h 95"/>
                <a:gd name="T8" fmla="*/ 27 w 308"/>
                <a:gd name="T9" fmla="*/ 65 h 95"/>
                <a:gd name="T10" fmla="*/ 168 w 308"/>
                <a:gd name="T11" fmla="*/ 2 h 95"/>
                <a:gd name="T12" fmla="*/ 184 w 308"/>
                <a:gd name="T13" fmla="*/ 0 h 95"/>
                <a:gd name="T14" fmla="*/ 333 w 308"/>
                <a:gd name="T15" fmla="*/ 84 h 95"/>
                <a:gd name="T16" fmla="*/ 327 w 308"/>
                <a:gd name="T17" fmla="*/ 95 h 95"/>
                <a:gd name="T18" fmla="*/ 13 w 308"/>
                <a:gd name="T19" fmla="*/ 94 h 95"/>
                <a:gd name="T20" fmla="*/ 0 w 308"/>
                <a:gd name="T21" fmla="*/ 77 h 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03" name="Freeform 130">
              <a:extLst>
                <a:ext uri="{FF2B5EF4-FFF2-40B4-BE49-F238E27FC236}">
                  <a16:creationId xmlns:a16="http://schemas.microsoft.com/office/drawing/2014/main" id="{083CB284-207A-4A70-B8C2-13A8F3CFD1D7}"/>
                </a:ext>
              </a:extLst>
            </p:cNvPr>
            <p:cNvSpPr>
              <a:spLocks/>
            </p:cNvSpPr>
            <p:nvPr/>
          </p:nvSpPr>
          <p:spPr bwMode="auto">
            <a:xfrm>
              <a:off x="4531" y="1375"/>
              <a:ext cx="59" cy="24"/>
            </a:xfrm>
            <a:custGeom>
              <a:avLst/>
              <a:gdLst>
                <a:gd name="T0" fmla="*/ 0 w 55"/>
                <a:gd name="T1" fmla="*/ 1 h 24"/>
                <a:gd name="T2" fmla="*/ 9 w 55"/>
                <a:gd name="T3" fmla="*/ 24 h 24"/>
                <a:gd name="T4" fmla="*/ 54 w 55"/>
                <a:gd name="T5" fmla="*/ 23 h 24"/>
                <a:gd name="T6" fmla="*/ 59 w 55"/>
                <a:gd name="T7" fmla="*/ 0 h 24"/>
                <a:gd name="T8" fmla="*/ 40 w 55"/>
                <a:gd name="T9" fmla="*/ 1 h 24"/>
                <a:gd name="T10" fmla="*/ 41 w 55"/>
                <a:gd name="T11" fmla="*/ 17 h 24"/>
                <a:gd name="T12" fmla="*/ 12 w 55"/>
                <a:gd name="T13" fmla="*/ 16 h 24"/>
                <a:gd name="T14" fmla="*/ 12 w 55"/>
                <a:gd name="T15" fmla="*/ 1 h 24"/>
                <a:gd name="T16" fmla="*/ 0 w 55"/>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04" name="Freeform 131">
              <a:extLst>
                <a:ext uri="{FF2B5EF4-FFF2-40B4-BE49-F238E27FC236}">
                  <a16:creationId xmlns:a16="http://schemas.microsoft.com/office/drawing/2014/main" id="{E81F28A8-648D-49E9-88AC-19A5D764FE84}"/>
                </a:ext>
              </a:extLst>
            </p:cNvPr>
            <p:cNvSpPr>
              <a:spLocks/>
            </p:cNvSpPr>
            <p:nvPr/>
          </p:nvSpPr>
          <p:spPr bwMode="auto">
            <a:xfrm>
              <a:off x="4593" y="1376"/>
              <a:ext cx="65" cy="23"/>
            </a:xfrm>
            <a:custGeom>
              <a:avLst/>
              <a:gdLst>
                <a:gd name="T0" fmla="*/ 0 w 60"/>
                <a:gd name="T1" fmla="*/ 1 h 23"/>
                <a:gd name="T2" fmla="*/ 2 w 60"/>
                <a:gd name="T3" fmla="*/ 21 h 23"/>
                <a:gd name="T4" fmla="*/ 56 w 60"/>
                <a:gd name="T5" fmla="*/ 23 h 23"/>
                <a:gd name="T6" fmla="*/ 65 w 60"/>
                <a:gd name="T7" fmla="*/ 0 h 23"/>
                <a:gd name="T8" fmla="*/ 39 w 60"/>
                <a:gd name="T9" fmla="*/ 0 h 23"/>
                <a:gd name="T10" fmla="*/ 47 w 60"/>
                <a:gd name="T11" fmla="*/ 16 h 23"/>
                <a:gd name="T12" fmla="*/ 11 w 60"/>
                <a:gd name="T13" fmla="*/ 16 h 23"/>
                <a:gd name="T14" fmla="*/ 11 w 60"/>
                <a:gd name="T15" fmla="*/ 0 h 23"/>
                <a:gd name="T16" fmla="*/ 0 w 60"/>
                <a:gd name="T17" fmla="*/ 1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05" name="Freeform 132">
              <a:extLst>
                <a:ext uri="{FF2B5EF4-FFF2-40B4-BE49-F238E27FC236}">
                  <a16:creationId xmlns:a16="http://schemas.microsoft.com/office/drawing/2014/main" id="{0D934021-D2BC-4B36-B6C3-9C8E191A2AA6}"/>
                </a:ext>
              </a:extLst>
            </p:cNvPr>
            <p:cNvSpPr>
              <a:spLocks/>
            </p:cNvSpPr>
            <p:nvPr/>
          </p:nvSpPr>
          <p:spPr bwMode="auto">
            <a:xfrm>
              <a:off x="4691" y="1376"/>
              <a:ext cx="69" cy="24"/>
            </a:xfrm>
            <a:custGeom>
              <a:avLst/>
              <a:gdLst>
                <a:gd name="T0" fmla="*/ 0 w 64"/>
                <a:gd name="T1" fmla="*/ 1 h 24"/>
                <a:gd name="T2" fmla="*/ 5 w 64"/>
                <a:gd name="T3" fmla="*/ 24 h 24"/>
                <a:gd name="T4" fmla="*/ 59 w 64"/>
                <a:gd name="T5" fmla="*/ 23 h 24"/>
                <a:gd name="T6" fmla="*/ 69 w 64"/>
                <a:gd name="T7" fmla="*/ 0 h 24"/>
                <a:gd name="T8" fmla="*/ 50 w 64"/>
                <a:gd name="T9" fmla="*/ 0 h 24"/>
                <a:gd name="T10" fmla="*/ 51 w 64"/>
                <a:gd name="T11" fmla="*/ 18 h 24"/>
                <a:gd name="T12" fmla="*/ 12 w 64"/>
                <a:gd name="T13" fmla="*/ 18 h 24"/>
                <a:gd name="T14" fmla="*/ 15 w 64"/>
                <a:gd name="T15" fmla="*/ 3 h 24"/>
                <a:gd name="T16" fmla="*/ 0 w 64"/>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06" name="Freeform 133">
              <a:extLst>
                <a:ext uri="{FF2B5EF4-FFF2-40B4-BE49-F238E27FC236}">
                  <a16:creationId xmlns:a16="http://schemas.microsoft.com/office/drawing/2014/main" id="{1EC351D5-F740-4EEA-B759-2BA8BB002BF2}"/>
                </a:ext>
              </a:extLst>
            </p:cNvPr>
            <p:cNvSpPr>
              <a:spLocks/>
            </p:cNvSpPr>
            <p:nvPr/>
          </p:nvSpPr>
          <p:spPr bwMode="auto">
            <a:xfrm>
              <a:off x="4762" y="1373"/>
              <a:ext cx="71" cy="28"/>
            </a:xfrm>
            <a:custGeom>
              <a:avLst/>
              <a:gdLst>
                <a:gd name="T0" fmla="*/ 0 w 66"/>
                <a:gd name="T1" fmla="*/ 1 h 28"/>
                <a:gd name="T2" fmla="*/ 11 w 66"/>
                <a:gd name="T3" fmla="*/ 26 h 28"/>
                <a:gd name="T4" fmla="*/ 59 w 66"/>
                <a:gd name="T5" fmla="*/ 28 h 28"/>
                <a:gd name="T6" fmla="*/ 71 w 66"/>
                <a:gd name="T7" fmla="*/ 0 h 28"/>
                <a:gd name="T8" fmla="*/ 48 w 66"/>
                <a:gd name="T9" fmla="*/ 0 h 28"/>
                <a:gd name="T10" fmla="*/ 48 w 66"/>
                <a:gd name="T11" fmla="*/ 22 h 28"/>
                <a:gd name="T12" fmla="*/ 16 w 66"/>
                <a:gd name="T13" fmla="*/ 20 h 28"/>
                <a:gd name="T14" fmla="*/ 27 w 66"/>
                <a:gd name="T15" fmla="*/ 0 h 28"/>
                <a:gd name="T16" fmla="*/ 0 w 66"/>
                <a:gd name="T17" fmla="*/ 1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07" name="Freeform 134">
              <a:extLst>
                <a:ext uri="{FF2B5EF4-FFF2-40B4-BE49-F238E27FC236}">
                  <a16:creationId xmlns:a16="http://schemas.microsoft.com/office/drawing/2014/main" id="{8EFAAFBD-D8C4-4AEC-AF2B-CAB8BB6B6B0B}"/>
                </a:ext>
              </a:extLst>
            </p:cNvPr>
            <p:cNvSpPr>
              <a:spLocks/>
            </p:cNvSpPr>
            <p:nvPr/>
          </p:nvSpPr>
          <p:spPr bwMode="auto">
            <a:xfrm>
              <a:off x="4557" y="1396"/>
              <a:ext cx="24" cy="98"/>
            </a:xfrm>
            <a:custGeom>
              <a:avLst/>
              <a:gdLst>
                <a:gd name="T0" fmla="*/ 19 w 22"/>
                <a:gd name="T1" fmla="*/ 0 h 98"/>
                <a:gd name="T2" fmla="*/ 24 w 22"/>
                <a:gd name="T3" fmla="*/ 98 h 98"/>
                <a:gd name="T4" fmla="*/ 15 w 22"/>
                <a:gd name="T5" fmla="*/ 97 h 98"/>
                <a:gd name="T6" fmla="*/ 10 w 22"/>
                <a:gd name="T7" fmla="*/ 23 h 98"/>
                <a:gd name="T8" fmla="*/ 5 w 22"/>
                <a:gd name="T9" fmla="*/ 96 h 98"/>
                <a:gd name="T10" fmla="*/ 0 w 22"/>
                <a:gd name="T11" fmla="*/ 98 h 98"/>
                <a:gd name="T12" fmla="*/ 0 w 22"/>
                <a:gd name="T13" fmla="*/ 0 h 98"/>
                <a:gd name="T14" fmla="*/ 19 w 22"/>
                <a:gd name="T15" fmla="*/ 0 h 9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08" name="Freeform 135">
              <a:extLst>
                <a:ext uri="{FF2B5EF4-FFF2-40B4-BE49-F238E27FC236}">
                  <a16:creationId xmlns:a16="http://schemas.microsoft.com/office/drawing/2014/main" id="{9CFF2DFF-E6EA-48F5-9A58-46BB8BA93D47}"/>
                </a:ext>
              </a:extLst>
            </p:cNvPr>
            <p:cNvSpPr>
              <a:spLocks/>
            </p:cNvSpPr>
            <p:nvPr/>
          </p:nvSpPr>
          <p:spPr bwMode="auto">
            <a:xfrm>
              <a:off x="4544" y="1398"/>
              <a:ext cx="8" cy="91"/>
            </a:xfrm>
            <a:custGeom>
              <a:avLst/>
              <a:gdLst>
                <a:gd name="T0" fmla="*/ 2 w 8"/>
                <a:gd name="T1" fmla="*/ 0 h 91"/>
                <a:gd name="T2" fmla="*/ 0 w 8"/>
                <a:gd name="T3" fmla="*/ 90 h 91"/>
                <a:gd name="T4" fmla="*/ 4 w 8"/>
                <a:gd name="T5" fmla="*/ 91 h 91"/>
                <a:gd name="T6" fmla="*/ 8 w 8"/>
                <a:gd name="T7" fmla="*/ 0 h 91"/>
                <a:gd name="T8" fmla="*/ 2 w 8"/>
                <a:gd name="T9" fmla="*/ 0 h 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09" name="Freeform 136">
              <a:extLst>
                <a:ext uri="{FF2B5EF4-FFF2-40B4-BE49-F238E27FC236}">
                  <a16:creationId xmlns:a16="http://schemas.microsoft.com/office/drawing/2014/main" id="{DC3E7876-9B04-4FF0-B472-009F3CA9D856}"/>
                </a:ext>
              </a:extLst>
            </p:cNvPr>
            <p:cNvSpPr>
              <a:spLocks/>
            </p:cNvSpPr>
            <p:nvPr/>
          </p:nvSpPr>
          <p:spPr bwMode="auto">
            <a:xfrm>
              <a:off x="4601" y="1394"/>
              <a:ext cx="12" cy="94"/>
            </a:xfrm>
            <a:custGeom>
              <a:avLst/>
              <a:gdLst>
                <a:gd name="T0" fmla="*/ 3 w 11"/>
                <a:gd name="T1" fmla="*/ 1 h 94"/>
                <a:gd name="T2" fmla="*/ 0 w 11"/>
                <a:gd name="T3" fmla="*/ 94 h 94"/>
                <a:gd name="T4" fmla="*/ 7 w 11"/>
                <a:gd name="T5" fmla="*/ 94 h 94"/>
                <a:gd name="T6" fmla="*/ 12 w 11"/>
                <a:gd name="T7" fmla="*/ 0 h 94"/>
                <a:gd name="T8" fmla="*/ 3 w 11"/>
                <a:gd name="T9" fmla="*/ 1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10" name="Freeform 137">
              <a:extLst>
                <a:ext uri="{FF2B5EF4-FFF2-40B4-BE49-F238E27FC236}">
                  <a16:creationId xmlns:a16="http://schemas.microsoft.com/office/drawing/2014/main" id="{C72587DA-A35F-4F47-9E36-04CB3409B5BD}"/>
                </a:ext>
              </a:extLst>
            </p:cNvPr>
            <p:cNvSpPr>
              <a:spLocks/>
            </p:cNvSpPr>
            <p:nvPr/>
          </p:nvSpPr>
          <p:spPr bwMode="auto">
            <a:xfrm>
              <a:off x="4615" y="1394"/>
              <a:ext cx="26" cy="100"/>
            </a:xfrm>
            <a:custGeom>
              <a:avLst/>
              <a:gdLst>
                <a:gd name="T0" fmla="*/ 5 w 24"/>
                <a:gd name="T1" fmla="*/ 0 h 100"/>
                <a:gd name="T2" fmla="*/ 0 w 24"/>
                <a:gd name="T3" fmla="*/ 97 h 100"/>
                <a:gd name="T4" fmla="*/ 5 w 24"/>
                <a:gd name="T5" fmla="*/ 97 h 100"/>
                <a:gd name="T6" fmla="*/ 14 w 24"/>
                <a:gd name="T7" fmla="*/ 14 h 100"/>
                <a:gd name="T8" fmla="*/ 15 w 24"/>
                <a:gd name="T9" fmla="*/ 97 h 100"/>
                <a:gd name="T10" fmla="*/ 26 w 24"/>
                <a:gd name="T11" fmla="*/ 100 h 100"/>
                <a:gd name="T12" fmla="*/ 23 w 24"/>
                <a:gd name="T13" fmla="*/ 1 h 100"/>
                <a:gd name="T14" fmla="*/ 5 w 24"/>
                <a:gd name="T15" fmla="*/ 0 h 1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11" name="Freeform 138">
              <a:extLst>
                <a:ext uri="{FF2B5EF4-FFF2-40B4-BE49-F238E27FC236}">
                  <a16:creationId xmlns:a16="http://schemas.microsoft.com/office/drawing/2014/main" id="{19FB2223-4177-4EAA-936E-F392A1537146}"/>
                </a:ext>
              </a:extLst>
            </p:cNvPr>
            <p:cNvSpPr>
              <a:spLocks/>
            </p:cNvSpPr>
            <p:nvPr/>
          </p:nvSpPr>
          <p:spPr bwMode="auto">
            <a:xfrm>
              <a:off x="4701" y="1398"/>
              <a:ext cx="28" cy="91"/>
            </a:xfrm>
            <a:custGeom>
              <a:avLst/>
              <a:gdLst>
                <a:gd name="T0" fmla="*/ 3 w 26"/>
                <a:gd name="T1" fmla="*/ 0 h 91"/>
                <a:gd name="T2" fmla="*/ 0 w 26"/>
                <a:gd name="T3" fmla="*/ 91 h 91"/>
                <a:gd name="T4" fmla="*/ 10 w 26"/>
                <a:gd name="T5" fmla="*/ 89 h 91"/>
                <a:gd name="T6" fmla="*/ 16 w 26"/>
                <a:gd name="T7" fmla="*/ 13 h 91"/>
                <a:gd name="T8" fmla="*/ 22 w 26"/>
                <a:gd name="T9" fmla="*/ 90 h 91"/>
                <a:gd name="T10" fmla="*/ 28 w 26"/>
                <a:gd name="T11" fmla="*/ 90 h 91"/>
                <a:gd name="T12" fmla="*/ 27 w 26"/>
                <a:gd name="T13" fmla="*/ 0 h 91"/>
                <a:gd name="T14" fmla="*/ 3 w 26"/>
                <a:gd name="T15" fmla="*/ 0 h 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12" name="Freeform 139">
              <a:extLst>
                <a:ext uri="{FF2B5EF4-FFF2-40B4-BE49-F238E27FC236}">
                  <a16:creationId xmlns:a16="http://schemas.microsoft.com/office/drawing/2014/main" id="{8CDA0FD3-03DA-4A31-B006-185C2B641073}"/>
                </a:ext>
              </a:extLst>
            </p:cNvPr>
            <p:cNvSpPr>
              <a:spLocks/>
            </p:cNvSpPr>
            <p:nvPr/>
          </p:nvSpPr>
          <p:spPr bwMode="auto">
            <a:xfrm>
              <a:off x="4736" y="1398"/>
              <a:ext cx="8" cy="90"/>
            </a:xfrm>
            <a:custGeom>
              <a:avLst/>
              <a:gdLst>
                <a:gd name="T0" fmla="*/ 0 w 8"/>
                <a:gd name="T1" fmla="*/ 1 h 90"/>
                <a:gd name="T2" fmla="*/ 1 w 8"/>
                <a:gd name="T3" fmla="*/ 89 h 90"/>
                <a:gd name="T4" fmla="*/ 8 w 8"/>
                <a:gd name="T5" fmla="*/ 90 h 90"/>
                <a:gd name="T6" fmla="*/ 6 w 8"/>
                <a:gd name="T7" fmla="*/ 0 h 90"/>
                <a:gd name="T8" fmla="*/ 0 w 8"/>
                <a:gd name="T9" fmla="*/ 1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13" name="Freeform 140">
              <a:extLst>
                <a:ext uri="{FF2B5EF4-FFF2-40B4-BE49-F238E27FC236}">
                  <a16:creationId xmlns:a16="http://schemas.microsoft.com/office/drawing/2014/main" id="{62601074-32A8-4DF4-99FD-6BE2C8F6918D}"/>
                </a:ext>
              </a:extLst>
            </p:cNvPr>
            <p:cNvSpPr>
              <a:spLocks/>
            </p:cNvSpPr>
            <p:nvPr/>
          </p:nvSpPr>
          <p:spPr bwMode="auto">
            <a:xfrm>
              <a:off x="4772" y="1397"/>
              <a:ext cx="26" cy="88"/>
            </a:xfrm>
            <a:custGeom>
              <a:avLst/>
              <a:gdLst>
                <a:gd name="T0" fmla="*/ 9 w 24"/>
                <a:gd name="T1" fmla="*/ 0 h 88"/>
                <a:gd name="T2" fmla="*/ 0 w 24"/>
                <a:gd name="T3" fmla="*/ 86 h 88"/>
                <a:gd name="T4" fmla="*/ 10 w 24"/>
                <a:gd name="T5" fmla="*/ 88 h 88"/>
                <a:gd name="T6" fmla="*/ 16 w 24"/>
                <a:gd name="T7" fmla="*/ 19 h 88"/>
                <a:gd name="T8" fmla="*/ 22 w 24"/>
                <a:gd name="T9" fmla="*/ 88 h 88"/>
                <a:gd name="T10" fmla="*/ 26 w 24"/>
                <a:gd name="T11" fmla="*/ 83 h 88"/>
                <a:gd name="T12" fmla="*/ 23 w 24"/>
                <a:gd name="T13" fmla="*/ 0 h 88"/>
                <a:gd name="T14" fmla="*/ 9 w 24"/>
                <a:gd name="T15" fmla="*/ 0 h 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14" name="Freeform 141">
              <a:extLst>
                <a:ext uri="{FF2B5EF4-FFF2-40B4-BE49-F238E27FC236}">
                  <a16:creationId xmlns:a16="http://schemas.microsoft.com/office/drawing/2014/main" id="{8BCB6C33-9ED4-4D02-B128-64AB860C0B5A}"/>
                </a:ext>
              </a:extLst>
            </p:cNvPr>
            <p:cNvSpPr>
              <a:spLocks/>
            </p:cNvSpPr>
            <p:nvPr/>
          </p:nvSpPr>
          <p:spPr bwMode="auto">
            <a:xfrm>
              <a:off x="4804" y="1398"/>
              <a:ext cx="12" cy="86"/>
            </a:xfrm>
            <a:custGeom>
              <a:avLst/>
              <a:gdLst>
                <a:gd name="T0" fmla="*/ 0 w 11"/>
                <a:gd name="T1" fmla="*/ 0 h 86"/>
                <a:gd name="T2" fmla="*/ 12 w 11"/>
                <a:gd name="T3" fmla="*/ 0 h 86"/>
                <a:gd name="T4" fmla="*/ 7 w 11"/>
                <a:gd name="T5" fmla="*/ 86 h 86"/>
                <a:gd name="T6" fmla="*/ 3 w 11"/>
                <a:gd name="T7" fmla="*/ 86 h 86"/>
                <a:gd name="T8" fmla="*/ 0 w 11"/>
                <a:gd name="T9" fmla="*/ 0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15" name="Freeform 142">
              <a:extLst>
                <a:ext uri="{FF2B5EF4-FFF2-40B4-BE49-F238E27FC236}">
                  <a16:creationId xmlns:a16="http://schemas.microsoft.com/office/drawing/2014/main" id="{F4AC5BD8-EBCA-4872-B62D-B6062DEE0214}"/>
                </a:ext>
              </a:extLst>
            </p:cNvPr>
            <p:cNvSpPr>
              <a:spLocks/>
            </p:cNvSpPr>
            <p:nvPr/>
          </p:nvSpPr>
          <p:spPr bwMode="auto">
            <a:xfrm>
              <a:off x="4529" y="1487"/>
              <a:ext cx="61" cy="23"/>
            </a:xfrm>
            <a:custGeom>
              <a:avLst/>
              <a:gdLst>
                <a:gd name="T0" fmla="*/ 11 w 57"/>
                <a:gd name="T1" fmla="*/ 0 h 23"/>
                <a:gd name="T2" fmla="*/ 55 w 57"/>
                <a:gd name="T3" fmla="*/ 1 h 23"/>
                <a:gd name="T4" fmla="*/ 61 w 57"/>
                <a:gd name="T5" fmla="*/ 23 h 23"/>
                <a:gd name="T6" fmla="*/ 0 w 57"/>
                <a:gd name="T7" fmla="*/ 23 h 23"/>
                <a:gd name="T8" fmla="*/ 5 w 57"/>
                <a:gd name="T9" fmla="*/ 8 h 23"/>
                <a:gd name="T10" fmla="*/ 9 w 57"/>
                <a:gd name="T11" fmla="*/ 19 h 23"/>
                <a:gd name="T12" fmla="*/ 49 w 57"/>
                <a:gd name="T13" fmla="*/ 18 h 23"/>
                <a:gd name="T14" fmla="*/ 44 w 57"/>
                <a:gd name="T15" fmla="*/ 5 h 23"/>
                <a:gd name="T16" fmla="*/ 25 w 57"/>
                <a:gd name="T17" fmla="*/ 9 h 23"/>
                <a:gd name="T18" fmla="*/ 11 w 57"/>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16" name="Freeform 143">
              <a:extLst>
                <a:ext uri="{FF2B5EF4-FFF2-40B4-BE49-F238E27FC236}">
                  <a16:creationId xmlns:a16="http://schemas.microsoft.com/office/drawing/2014/main" id="{A534B1D4-E8AC-488F-9F86-6A89D82770BB}"/>
                </a:ext>
              </a:extLst>
            </p:cNvPr>
            <p:cNvSpPr>
              <a:spLocks/>
            </p:cNvSpPr>
            <p:nvPr/>
          </p:nvSpPr>
          <p:spPr bwMode="auto">
            <a:xfrm>
              <a:off x="4593" y="1487"/>
              <a:ext cx="61" cy="25"/>
            </a:xfrm>
            <a:custGeom>
              <a:avLst/>
              <a:gdLst>
                <a:gd name="T0" fmla="*/ 5 w 57"/>
                <a:gd name="T1" fmla="*/ 0 h 25"/>
                <a:gd name="T2" fmla="*/ 51 w 57"/>
                <a:gd name="T3" fmla="*/ 0 h 25"/>
                <a:gd name="T4" fmla="*/ 61 w 57"/>
                <a:gd name="T5" fmla="*/ 22 h 25"/>
                <a:gd name="T6" fmla="*/ 0 w 57"/>
                <a:gd name="T7" fmla="*/ 25 h 25"/>
                <a:gd name="T8" fmla="*/ 1 w 57"/>
                <a:gd name="T9" fmla="*/ 12 h 25"/>
                <a:gd name="T10" fmla="*/ 10 w 57"/>
                <a:gd name="T11" fmla="*/ 19 h 25"/>
                <a:gd name="T12" fmla="*/ 44 w 57"/>
                <a:gd name="T13" fmla="*/ 18 h 25"/>
                <a:gd name="T14" fmla="*/ 41 w 57"/>
                <a:gd name="T15" fmla="*/ 8 h 25"/>
                <a:gd name="T16" fmla="*/ 2 w 57"/>
                <a:gd name="T17" fmla="*/ 4 h 25"/>
                <a:gd name="T18" fmla="*/ 5 w 57"/>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17" name="Freeform 144">
              <a:extLst>
                <a:ext uri="{FF2B5EF4-FFF2-40B4-BE49-F238E27FC236}">
                  <a16:creationId xmlns:a16="http://schemas.microsoft.com/office/drawing/2014/main" id="{D80A9238-334E-49D7-8A66-6EF6CAF9E07C}"/>
                </a:ext>
              </a:extLst>
            </p:cNvPr>
            <p:cNvSpPr>
              <a:spLocks/>
            </p:cNvSpPr>
            <p:nvPr/>
          </p:nvSpPr>
          <p:spPr bwMode="auto">
            <a:xfrm>
              <a:off x="4689" y="1485"/>
              <a:ext cx="67" cy="24"/>
            </a:xfrm>
            <a:custGeom>
              <a:avLst/>
              <a:gdLst>
                <a:gd name="T0" fmla="*/ 6 w 62"/>
                <a:gd name="T1" fmla="*/ 2 h 24"/>
                <a:gd name="T2" fmla="*/ 59 w 62"/>
                <a:gd name="T3" fmla="*/ 0 h 24"/>
                <a:gd name="T4" fmla="*/ 43 w 62"/>
                <a:gd name="T5" fmla="*/ 8 h 24"/>
                <a:gd name="T6" fmla="*/ 25 w 62"/>
                <a:gd name="T7" fmla="*/ 5 h 24"/>
                <a:gd name="T8" fmla="*/ 12 w 62"/>
                <a:gd name="T9" fmla="*/ 18 h 24"/>
                <a:gd name="T10" fmla="*/ 55 w 62"/>
                <a:gd name="T11" fmla="*/ 19 h 24"/>
                <a:gd name="T12" fmla="*/ 62 w 62"/>
                <a:gd name="T13" fmla="*/ 10 h 24"/>
                <a:gd name="T14" fmla="*/ 67 w 62"/>
                <a:gd name="T15" fmla="*/ 24 h 24"/>
                <a:gd name="T16" fmla="*/ 0 w 62"/>
                <a:gd name="T17" fmla="*/ 24 h 24"/>
                <a:gd name="T18" fmla="*/ 6 w 62"/>
                <a:gd name="T19" fmla="*/ 2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18" name="Freeform 145">
              <a:extLst>
                <a:ext uri="{FF2B5EF4-FFF2-40B4-BE49-F238E27FC236}">
                  <a16:creationId xmlns:a16="http://schemas.microsoft.com/office/drawing/2014/main" id="{29B23387-BFBB-4FDD-B85F-DB23B1F1B86D}"/>
                </a:ext>
              </a:extLst>
            </p:cNvPr>
            <p:cNvSpPr>
              <a:spLocks/>
            </p:cNvSpPr>
            <p:nvPr/>
          </p:nvSpPr>
          <p:spPr bwMode="auto">
            <a:xfrm>
              <a:off x="4760" y="1482"/>
              <a:ext cx="58" cy="27"/>
            </a:xfrm>
            <a:custGeom>
              <a:avLst/>
              <a:gdLst>
                <a:gd name="T0" fmla="*/ 5 w 53"/>
                <a:gd name="T1" fmla="*/ 0 h 27"/>
                <a:gd name="T2" fmla="*/ 54 w 53"/>
                <a:gd name="T3" fmla="*/ 2 h 27"/>
                <a:gd name="T4" fmla="*/ 43 w 53"/>
                <a:gd name="T5" fmla="*/ 10 h 27"/>
                <a:gd name="T6" fmla="*/ 22 w 53"/>
                <a:gd name="T7" fmla="*/ 7 h 27"/>
                <a:gd name="T8" fmla="*/ 11 w 53"/>
                <a:gd name="T9" fmla="*/ 20 h 27"/>
                <a:gd name="T10" fmla="*/ 51 w 53"/>
                <a:gd name="T11" fmla="*/ 20 h 27"/>
                <a:gd name="T12" fmla="*/ 58 w 53"/>
                <a:gd name="T13" fmla="*/ 9 h 27"/>
                <a:gd name="T14" fmla="*/ 58 w 53"/>
                <a:gd name="T15" fmla="*/ 25 h 27"/>
                <a:gd name="T16" fmla="*/ 0 w 53"/>
                <a:gd name="T17" fmla="*/ 27 h 27"/>
                <a:gd name="T18" fmla="*/ 5 w 53"/>
                <a:gd name="T19" fmla="*/ 0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19" name="Freeform 146">
              <a:extLst>
                <a:ext uri="{FF2B5EF4-FFF2-40B4-BE49-F238E27FC236}">
                  <a16:creationId xmlns:a16="http://schemas.microsoft.com/office/drawing/2014/main" id="{5F170E84-65A4-4535-8AC8-A2A20AB673E8}"/>
                </a:ext>
              </a:extLst>
            </p:cNvPr>
            <p:cNvSpPr>
              <a:spLocks/>
            </p:cNvSpPr>
            <p:nvPr/>
          </p:nvSpPr>
          <p:spPr bwMode="auto">
            <a:xfrm>
              <a:off x="4636" y="1414"/>
              <a:ext cx="78" cy="30"/>
            </a:xfrm>
            <a:custGeom>
              <a:avLst/>
              <a:gdLst>
                <a:gd name="T0" fmla="*/ 3 w 67"/>
                <a:gd name="T1" fmla="*/ 21 h 30"/>
                <a:gd name="T2" fmla="*/ 32 w 67"/>
                <a:gd name="T3" fmla="*/ 10 h 30"/>
                <a:gd name="T4" fmla="*/ 55 w 67"/>
                <a:gd name="T5" fmla="*/ 24 h 30"/>
                <a:gd name="T6" fmla="*/ 18 w 67"/>
                <a:gd name="T7" fmla="*/ 30 h 30"/>
                <a:gd name="T8" fmla="*/ 72 w 67"/>
                <a:gd name="T9" fmla="*/ 29 h 30"/>
                <a:gd name="T10" fmla="*/ 70 w 67"/>
                <a:gd name="T11" fmla="*/ 22 h 30"/>
                <a:gd name="T12" fmla="*/ 31 w 67"/>
                <a:gd name="T13" fmla="*/ 0 h 30"/>
                <a:gd name="T14" fmla="*/ 0 w 67"/>
                <a:gd name="T15" fmla="*/ 16 h 30"/>
                <a:gd name="T16" fmla="*/ 3 w 67"/>
                <a:gd name="T17" fmla="*/ 21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20" name="Freeform 147">
              <a:extLst>
                <a:ext uri="{FF2B5EF4-FFF2-40B4-BE49-F238E27FC236}">
                  <a16:creationId xmlns:a16="http://schemas.microsoft.com/office/drawing/2014/main" id="{5E1970BC-DB36-4E09-B805-E2C619E705AF}"/>
                </a:ext>
              </a:extLst>
            </p:cNvPr>
            <p:cNvSpPr>
              <a:spLocks/>
            </p:cNvSpPr>
            <p:nvPr/>
          </p:nvSpPr>
          <p:spPr bwMode="auto">
            <a:xfrm>
              <a:off x="4637" y="1450"/>
              <a:ext cx="76" cy="59"/>
            </a:xfrm>
            <a:custGeom>
              <a:avLst/>
              <a:gdLst>
                <a:gd name="T0" fmla="*/ 27 w 65"/>
                <a:gd name="T1" fmla="*/ 4 h 59"/>
                <a:gd name="T2" fmla="*/ 26 w 65"/>
                <a:gd name="T3" fmla="*/ 21 h 59"/>
                <a:gd name="T4" fmla="*/ 2 w 65"/>
                <a:gd name="T5" fmla="*/ 26 h 59"/>
                <a:gd name="T6" fmla="*/ 3 w 65"/>
                <a:gd name="T7" fmla="*/ 33 h 59"/>
                <a:gd name="T8" fmla="*/ 28 w 65"/>
                <a:gd name="T9" fmla="*/ 27 h 59"/>
                <a:gd name="T10" fmla="*/ 29 w 65"/>
                <a:gd name="T11" fmla="*/ 59 h 59"/>
                <a:gd name="T12" fmla="*/ 34 w 65"/>
                <a:gd name="T13" fmla="*/ 59 h 59"/>
                <a:gd name="T14" fmla="*/ 36 w 65"/>
                <a:gd name="T15" fmla="*/ 26 h 59"/>
                <a:gd name="T16" fmla="*/ 65 w 65"/>
                <a:gd name="T17" fmla="*/ 33 h 59"/>
                <a:gd name="T18" fmla="*/ 66 w 65"/>
                <a:gd name="T19" fmla="*/ 28 h 59"/>
                <a:gd name="T20" fmla="*/ 37 w 65"/>
                <a:gd name="T21" fmla="*/ 20 h 59"/>
                <a:gd name="T22" fmla="*/ 36 w 65"/>
                <a:gd name="T23" fmla="*/ 5 h 59"/>
                <a:gd name="T24" fmla="*/ 70 w 65"/>
                <a:gd name="T25" fmla="*/ 5 h 59"/>
                <a:gd name="T26" fmla="*/ 69 w 65"/>
                <a:gd name="T27" fmla="*/ 1 h 59"/>
                <a:gd name="T28" fmla="*/ 0 w 65"/>
                <a:gd name="T29" fmla="*/ 0 h 59"/>
                <a:gd name="T30" fmla="*/ 1 w 65"/>
                <a:gd name="T31" fmla="*/ 5 h 59"/>
                <a:gd name="T32" fmla="*/ 27 w 65"/>
                <a:gd name="T33" fmla="*/ 4 h 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21" name="Freeform 148">
              <a:extLst>
                <a:ext uri="{FF2B5EF4-FFF2-40B4-BE49-F238E27FC236}">
                  <a16:creationId xmlns:a16="http://schemas.microsoft.com/office/drawing/2014/main" id="{B765CD1B-5B34-492C-A5A9-0B0CEF1AE156}"/>
                </a:ext>
              </a:extLst>
            </p:cNvPr>
            <p:cNvSpPr>
              <a:spLocks/>
            </p:cNvSpPr>
            <p:nvPr/>
          </p:nvSpPr>
          <p:spPr bwMode="auto">
            <a:xfrm>
              <a:off x="4494" y="1506"/>
              <a:ext cx="366" cy="54"/>
            </a:xfrm>
            <a:custGeom>
              <a:avLst/>
              <a:gdLst>
                <a:gd name="T0" fmla="*/ 282 w 338"/>
                <a:gd name="T1" fmla="*/ 3 h 54"/>
                <a:gd name="T2" fmla="*/ 34 w 338"/>
                <a:gd name="T3" fmla="*/ 2 h 54"/>
                <a:gd name="T4" fmla="*/ 31 w 338"/>
                <a:gd name="T5" fmla="*/ 13 h 54"/>
                <a:gd name="T6" fmla="*/ 18 w 338"/>
                <a:gd name="T7" fmla="*/ 13 h 54"/>
                <a:gd name="T8" fmla="*/ 17 w 338"/>
                <a:gd name="T9" fmla="*/ 24 h 54"/>
                <a:gd name="T10" fmla="*/ 4 w 338"/>
                <a:gd name="T11" fmla="*/ 27 h 54"/>
                <a:gd name="T12" fmla="*/ 0 w 338"/>
                <a:gd name="T13" fmla="*/ 52 h 54"/>
                <a:gd name="T14" fmla="*/ 366 w 338"/>
                <a:gd name="T15" fmla="*/ 54 h 54"/>
                <a:gd name="T16" fmla="*/ 361 w 338"/>
                <a:gd name="T17" fmla="*/ 29 h 54"/>
                <a:gd name="T18" fmla="*/ 343 w 338"/>
                <a:gd name="T19" fmla="*/ 26 h 54"/>
                <a:gd name="T20" fmla="*/ 347 w 338"/>
                <a:gd name="T21" fmla="*/ 12 h 54"/>
                <a:gd name="T22" fmla="*/ 331 w 338"/>
                <a:gd name="T23" fmla="*/ 13 h 54"/>
                <a:gd name="T24" fmla="*/ 330 w 338"/>
                <a:gd name="T25" fmla="*/ 0 h 54"/>
                <a:gd name="T26" fmla="*/ 310 w 338"/>
                <a:gd name="T27" fmla="*/ 0 h 54"/>
                <a:gd name="T28" fmla="*/ 321 w 338"/>
                <a:gd name="T29" fmla="*/ 4 h 54"/>
                <a:gd name="T30" fmla="*/ 314 w 338"/>
                <a:gd name="T31" fmla="*/ 16 h 54"/>
                <a:gd name="T32" fmla="*/ 334 w 338"/>
                <a:gd name="T33" fmla="*/ 17 h 54"/>
                <a:gd name="T34" fmla="*/ 330 w 338"/>
                <a:gd name="T35" fmla="*/ 28 h 54"/>
                <a:gd name="T36" fmla="*/ 342 w 338"/>
                <a:gd name="T37" fmla="*/ 32 h 54"/>
                <a:gd name="T38" fmla="*/ 352 w 338"/>
                <a:gd name="T39" fmla="*/ 46 h 54"/>
                <a:gd name="T40" fmla="*/ 14 w 338"/>
                <a:gd name="T41" fmla="*/ 45 h 54"/>
                <a:gd name="T42" fmla="*/ 24 w 338"/>
                <a:gd name="T43" fmla="*/ 33 h 54"/>
                <a:gd name="T44" fmla="*/ 258 w 338"/>
                <a:gd name="T45" fmla="*/ 27 h 54"/>
                <a:gd name="T46" fmla="*/ 39 w 338"/>
                <a:gd name="T47" fmla="*/ 25 h 54"/>
                <a:gd name="T48" fmla="*/ 44 w 338"/>
                <a:gd name="T49" fmla="*/ 19 h 54"/>
                <a:gd name="T50" fmla="*/ 289 w 338"/>
                <a:gd name="T51" fmla="*/ 13 h 54"/>
                <a:gd name="T52" fmla="*/ 63 w 338"/>
                <a:gd name="T53" fmla="*/ 14 h 54"/>
                <a:gd name="T54" fmla="*/ 70 w 338"/>
                <a:gd name="T55" fmla="*/ 9 h 54"/>
                <a:gd name="T56" fmla="*/ 282 w 338"/>
                <a:gd name="T57" fmla="*/ 3 h 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22" name="Freeform 149">
              <a:extLst>
                <a:ext uri="{FF2B5EF4-FFF2-40B4-BE49-F238E27FC236}">
                  <a16:creationId xmlns:a16="http://schemas.microsoft.com/office/drawing/2014/main" id="{0B210A4F-CE88-46DD-8A51-5316DBBC3583}"/>
                </a:ext>
              </a:extLst>
            </p:cNvPr>
            <p:cNvSpPr>
              <a:spLocks/>
            </p:cNvSpPr>
            <p:nvPr/>
          </p:nvSpPr>
          <p:spPr bwMode="auto">
            <a:xfrm>
              <a:off x="4532" y="1494"/>
              <a:ext cx="40" cy="19"/>
            </a:xfrm>
            <a:custGeom>
              <a:avLst/>
              <a:gdLst>
                <a:gd name="T0" fmla="*/ 1 w 37"/>
                <a:gd name="T1" fmla="*/ 10 h 19"/>
                <a:gd name="T2" fmla="*/ 8 w 37"/>
                <a:gd name="T3" fmla="*/ 0 h 19"/>
                <a:gd name="T4" fmla="*/ 25 w 37"/>
                <a:gd name="T5" fmla="*/ 0 h 19"/>
                <a:gd name="T6" fmla="*/ 40 w 37"/>
                <a:gd name="T7" fmla="*/ 13 h 19"/>
                <a:gd name="T8" fmla="*/ 0 w 37"/>
                <a:gd name="T9" fmla="*/ 19 h 19"/>
                <a:gd name="T10" fmla="*/ 1 w 37"/>
                <a:gd name="T11" fmla="*/ 10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23" name="Freeform 150">
              <a:extLst>
                <a:ext uri="{FF2B5EF4-FFF2-40B4-BE49-F238E27FC236}">
                  <a16:creationId xmlns:a16="http://schemas.microsoft.com/office/drawing/2014/main" id="{5B36C9A1-C99F-41CB-BD39-BFC571A32692}"/>
                </a:ext>
              </a:extLst>
            </p:cNvPr>
            <p:cNvSpPr>
              <a:spLocks/>
            </p:cNvSpPr>
            <p:nvPr/>
          </p:nvSpPr>
          <p:spPr bwMode="auto">
            <a:xfrm>
              <a:off x="4595" y="1491"/>
              <a:ext cx="47" cy="18"/>
            </a:xfrm>
            <a:custGeom>
              <a:avLst/>
              <a:gdLst>
                <a:gd name="T0" fmla="*/ 0 w 44"/>
                <a:gd name="T1" fmla="*/ 14 h 18"/>
                <a:gd name="T2" fmla="*/ 10 w 44"/>
                <a:gd name="T3" fmla="*/ 7 h 18"/>
                <a:gd name="T4" fmla="*/ 41 w 44"/>
                <a:gd name="T5" fmla="*/ 0 h 18"/>
                <a:gd name="T6" fmla="*/ 47 w 44"/>
                <a:gd name="T7" fmla="*/ 17 h 18"/>
                <a:gd name="T8" fmla="*/ 1 w 44"/>
                <a:gd name="T9" fmla="*/ 18 h 18"/>
                <a:gd name="T10" fmla="*/ 0 w 44"/>
                <a:gd name="T11" fmla="*/ 14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24" name="Freeform 151">
              <a:extLst>
                <a:ext uri="{FF2B5EF4-FFF2-40B4-BE49-F238E27FC236}">
                  <a16:creationId xmlns:a16="http://schemas.microsoft.com/office/drawing/2014/main" id="{14AF4684-1638-47DA-97B4-C9A74ECAFCE6}"/>
                </a:ext>
              </a:extLst>
            </p:cNvPr>
            <p:cNvSpPr>
              <a:spLocks/>
            </p:cNvSpPr>
            <p:nvPr/>
          </p:nvSpPr>
          <p:spPr bwMode="auto">
            <a:xfrm>
              <a:off x="4695" y="1489"/>
              <a:ext cx="54" cy="19"/>
            </a:xfrm>
            <a:custGeom>
              <a:avLst/>
              <a:gdLst>
                <a:gd name="T0" fmla="*/ 0 w 49"/>
                <a:gd name="T1" fmla="*/ 17 h 19"/>
                <a:gd name="T2" fmla="*/ 15 w 49"/>
                <a:gd name="T3" fmla="*/ 0 h 19"/>
                <a:gd name="T4" fmla="*/ 36 w 49"/>
                <a:gd name="T5" fmla="*/ 8 h 19"/>
                <a:gd name="T6" fmla="*/ 46 w 49"/>
                <a:gd name="T7" fmla="*/ 6 h 19"/>
                <a:gd name="T8" fmla="*/ 54 w 49"/>
                <a:gd name="T9" fmla="*/ 19 h 19"/>
                <a:gd name="T10" fmla="*/ 0 w 49"/>
                <a:gd name="T11" fmla="*/ 17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25" name="Freeform 152">
              <a:extLst>
                <a:ext uri="{FF2B5EF4-FFF2-40B4-BE49-F238E27FC236}">
                  <a16:creationId xmlns:a16="http://schemas.microsoft.com/office/drawing/2014/main" id="{433C4D88-BAA0-4C3A-B73B-33FEB93E3692}"/>
                </a:ext>
              </a:extLst>
            </p:cNvPr>
            <p:cNvSpPr>
              <a:spLocks/>
            </p:cNvSpPr>
            <p:nvPr/>
          </p:nvSpPr>
          <p:spPr bwMode="auto">
            <a:xfrm>
              <a:off x="4768" y="1484"/>
              <a:ext cx="44" cy="22"/>
            </a:xfrm>
            <a:custGeom>
              <a:avLst/>
              <a:gdLst>
                <a:gd name="T0" fmla="*/ 0 w 41"/>
                <a:gd name="T1" fmla="*/ 22 h 22"/>
                <a:gd name="T2" fmla="*/ 11 w 41"/>
                <a:gd name="T3" fmla="*/ 0 h 22"/>
                <a:gd name="T4" fmla="*/ 36 w 41"/>
                <a:gd name="T5" fmla="*/ 13 h 22"/>
                <a:gd name="T6" fmla="*/ 44 w 41"/>
                <a:gd name="T7" fmla="*/ 20 h 22"/>
                <a:gd name="T8" fmla="*/ 0 w 41"/>
                <a:gd name="T9" fmla="*/ 2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26" name="Freeform 153">
              <a:extLst>
                <a:ext uri="{FF2B5EF4-FFF2-40B4-BE49-F238E27FC236}">
                  <a16:creationId xmlns:a16="http://schemas.microsoft.com/office/drawing/2014/main" id="{8D6CB9D5-5C8A-4F07-876D-ABE8F34E5E66}"/>
                </a:ext>
              </a:extLst>
            </p:cNvPr>
            <p:cNvSpPr>
              <a:spLocks/>
            </p:cNvSpPr>
            <p:nvPr/>
          </p:nvSpPr>
          <p:spPr bwMode="auto">
            <a:xfrm>
              <a:off x="4519" y="1363"/>
              <a:ext cx="309" cy="11"/>
            </a:xfrm>
            <a:custGeom>
              <a:avLst/>
              <a:gdLst>
                <a:gd name="T0" fmla="*/ 0 w 285"/>
                <a:gd name="T1" fmla="*/ 0 h 11"/>
                <a:gd name="T2" fmla="*/ 59 w 285"/>
                <a:gd name="T3" fmla="*/ 2 h 11"/>
                <a:gd name="T4" fmla="*/ 289 w 285"/>
                <a:gd name="T5" fmla="*/ 3 h 11"/>
                <a:gd name="T6" fmla="*/ 309 w 285"/>
                <a:gd name="T7" fmla="*/ 11 h 11"/>
                <a:gd name="T8" fmla="*/ 14 w 285"/>
                <a:gd name="T9" fmla="*/ 9 h 11"/>
                <a:gd name="T10" fmla="*/ 0 w 285"/>
                <a:gd name="T11" fmla="*/ 0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27" name="Freeform 154">
              <a:extLst>
                <a:ext uri="{FF2B5EF4-FFF2-40B4-BE49-F238E27FC236}">
                  <a16:creationId xmlns:a16="http://schemas.microsoft.com/office/drawing/2014/main" id="{BF71CD38-A088-4848-BAB1-817579591D58}"/>
                </a:ext>
              </a:extLst>
            </p:cNvPr>
            <p:cNvSpPr>
              <a:spLocks/>
            </p:cNvSpPr>
            <p:nvPr/>
          </p:nvSpPr>
          <p:spPr bwMode="auto">
            <a:xfrm>
              <a:off x="4567" y="1302"/>
              <a:ext cx="214" cy="59"/>
            </a:xfrm>
            <a:custGeom>
              <a:avLst/>
              <a:gdLst>
                <a:gd name="T0" fmla="*/ 0 w 198"/>
                <a:gd name="T1" fmla="*/ 54 h 59"/>
                <a:gd name="T2" fmla="*/ 124 w 198"/>
                <a:gd name="T3" fmla="*/ 0 h 59"/>
                <a:gd name="T4" fmla="*/ 214 w 198"/>
                <a:gd name="T5" fmla="*/ 57 h 59"/>
                <a:gd name="T6" fmla="*/ 25 w 198"/>
                <a:gd name="T7" fmla="*/ 59 h 59"/>
                <a:gd name="T8" fmla="*/ 0 w 198"/>
                <a:gd name="T9" fmla="*/ 54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28" name="Freeform 155">
              <a:extLst>
                <a:ext uri="{FF2B5EF4-FFF2-40B4-BE49-F238E27FC236}">
                  <a16:creationId xmlns:a16="http://schemas.microsoft.com/office/drawing/2014/main" id="{9628DE75-D48E-44E5-8894-9D8891B4E09A}"/>
                </a:ext>
              </a:extLst>
            </p:cNvPr>
            <p:cNvSpPr>
              <a:spLocks/>
            </p:cNvSpPr>
            <p:nvPr/>
          </p:nvSpPr>
          <p:spPr bwMode="auto">
            <a:xfrm>
              <a:off x="4741" y="1407"/>
              <a:ext cx="44" cy="102"/>
            </a:xfrm>
            <a:custGeom>
              <a:avLst/>
              <a:gdLst>
                <a:gd name="T0" fmla="*/ 44 w 41"/>
                <a:gd name="T1" fmla="*/ 0 h 102"/>
                <a:gd name="T2" fmla="*/ 38 w 41"/>
                <a:gd name="T3" fmla="*/ 77 h 102"/>
                <a:gd name="T4" fmla="*/ 31 w 41"/>
                <a:gd name="T5" fmla="*/ 79 h 102"/>
                <a:gd name="T6" fmla="*/ 28 w 41"/>
                <a:gd name="T7" fmla="*/ 99 h 102"/>
                <a:gd name="T8" fmla="*/ 15 w 41"/>
                <a:gd name="T9" fmla="*/ 102 h 102"/>
                <a:gd name="T10" fmla="*/ 8 w 41"/>
                <a:gd name="T11" fmla="*/ 79 h 102"/>
                <a:gd name="T12" fmla="*/ 3 w 41"/>
                <a:gd name="T13" fmla="*/ 81 h 102"/>
                <a:gd name="T14" fmla="*/ 0 w 41"/>
                <a:gd name="T15" fmla="*/ 43 h 102"/>
                <a:gd name="T16" fmla="*/ 44 w 41"/>
                <a:gd name="T17" fmla="*/ 0 h 1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29" name="Freeform 156">
              <a:extLst>
                <a:ext uri="{FF2B5EF4-FFF2-40B4-BE49-F238E27FC236}">
                  <a16:creationId xmlns:a16="http://schemas.microsoft.com/office/drawing/2014/main" id="{25C77AD7-B99F-4683-83D6-48C59CA0C52D}"/>
                </a:ext>
              </a:extLst>
            </p:cNvPr>
            <p:cNvSpPr>
              <a:spLocks/>
            </p:cNvSpPr>
            <p:nvPr/>
          </p:nvSpPr>
          <p:spPr bwMode="auto">
            <a:xfrm>
              <a:off x="4648" y="1462"/>
              <a:ext cx="63" cy="48"/>
            </a:xfrm>
            <a:custGeom>
              <a:avLst/>
              <a:gdLst>
                <a:gd name="T0" fmla="*/ 57 w 53"/>
                <a:gd name="T1" fmla="*/ 0 h 48"/>
                <a:gd name="T2" fmla="*/ 57 w 53"/>
                <a:gd name="T3" fmla="*/ 28 h 48"/>
                <a:gd name="T4" fmla="*/ 53 w 53"/>
                <a:gd name="T5" fmla="*/ 30 h 48"/>
                <a:gd name="T6" fmla="*/ 47 w 53"/>
                <a:gd name="T7" fmla="*/ 47 h 48"/>
                <a:gd name="T8" fmla="*/ 3 w 53"/>
                <a:gd name="T9" fmla="*/ 48 h 48"/>
                <a:gd name="T10" fmla="*/ 0 w 53"/>
                <a:gd name="T11" fmla="*/ 19 h 48"/>
                <a:gd name="T12" fmla="*/ 57 w 53"/>
                <a:gd name="T13" fmla="*/ 0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30" name="Freeform 157">
              <a:extLst>
                <a:ext uri="{FF2B5EF4-FFF2-40B4-BE49-F238E27FC236}">
                  <a16:creationId xmlns:a16="http://schemas.microsoft.com/office/drawing/2014/main" id="{6D444E70-A84A-4536-96B2-2A3F8B33CC3D}"/>
                </a:ext>
              </a:extLst>
            </p:cNvPr>
            <p:cNvSpPr>
              <a:spLocks/>
            </p:cNvSpPr>
            <p:nvPr/>
          </p:nvSpPr>
          <p:spPr bwMode="auto">
            <a:xfrm>
              <a:off x="4636" y="1453"/>
              <a:ext cx="73" cy="57"/>
            </a:xfrm>
            <a:custGeom>
              <a:avLst/>
              <a:gdLst>
                <a:gd name="T0" fmla="*/ 3 w 62"/>
                <a:gd name="T1" fmla="*/ 3 h 57"/>
                <a:gd name="T2" fmla="*/ 66 w 62"/>
                <a:gd name="T3" fmla="*/ 0 h 57"/>
                <a:gd name="T4" fmla="*/ 67 w 62"/>
                <a:gd name="T5" fmla="*/ 12 h 57"/>
                <a:gd name="T6" fmla="*/ 18 w 62"/>
                <a:gd name="T7" fmla="*/ 40 h 57"/>
                <a:gd name="T8" fmla="*/ 50 w 62"/>
                <a:gd name="T9" fmla="*/ 38 h 57"/>
                <a:gd name="T10" fmla="*/ 27 w 62"/>
                <a:gd name="T11" fmla="*/ 57 h 57"/>
                <a:gd name="T12" fmla="*/ 11 w 62"/>
                <a:gd name="T13" fmla="*/ 56 h 57"/>
                <a:gd name="T14" fmla="*/ 10 w 62"/>
                <a:gd name="T15" fmla="*/ 41 h 57"/>
                <a:gd name="T16" fmla="*/ 0 w 62"/>
                <a:gd name="T17" fmla="*/ 38 h 57"/>
                <a:gd name="T18" fmla="*/ 3 w 62"/>
                <a:gd name="T19" fmla="*/ 3 h 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31" name="Freeform 158">
              <a:extLst>
                <a:ext uri="{FF2B5EF4-FFF2-40B4-BE49-F238E27FC236}">
                  <a16:creationId xmlns:a16="http://schemas.microsoft.com/office/drawing/2014/main" id="{83D89D97-8DE5-4790-ACF7-728F42B10518}"/>
                </a:ext>
              </a:extLst>
            </p:cNvPr>
            <p:cNvSpPr>
              <a:spLocks/>
            </p:cNvSpPr>
            <p:nvPr/>
          </p:nvSpPr>
          <p:spPr bwMode="auto">
            <a:xfrm>
              <a:off x="4568" y="1376"/>
              <a:ext cx="41" cy="134"/>
            </a:xfrm>
            <a:custGeom>
              <a:avLst/>
              <a:gdLst>
                <a:gd name="T0" fmla="*/ 14 w 38"/>
                <a:gd name="T1" fmla="*/ 0 h 134"/>
                <a:gd name="T2" fmla="*/ 29 w 38"/>
                <a:gd name="T3" fmla="*/ 1 h 134"/>
                <a:gd name="T4" fmla="*/ 29 w 38"/>
                <a:gd name="T5" fmla="*/ 16 h 134"/>
                <a:gd name="T6" fmla="*/ 41 w 38"/>
                <a:gd name="T7" fmla="*/ 19 h 134"/>
                <a:gd name="T8" fmla="*/ 40 w 38"/>
                <a:gd name="T9" fmla="*/ 112 h 134"/>
                <a:gd name="T10" fmla="*/ 30 w 38"/>
                <a:gd name="T11" fmla="*/ 111 h 134"/>
                <a:gd name="T12" fmla="*/ 28 w 38"/>
                <a:gd name="T13" fmla="*/ 133 h 134"/>
                <a:gd name="T14" fmla="*/ 18 w 38"/>
                <a:gd name="T15" fmla="*/ 134 h 134"/>
                <a:gd name="T16" fmla="*/ 13 w 38"/>
                <a:gd name="T17" fmla="*/ 115 h 134"/>
                <a:gd name="T18" fmla="*/ 0 w 38"/>
                <a:gd name="T19" fmla="*/ 21 h 134"/>
                <a:gd name="T20" fmla="*/ 10 w 38"/>
                <a:gd name="T21" fmla="*/ 18 h 134"/>
                <a:gd name="T22" fmla="*/ 14 w 38"/>
                <a:gd name="T23" fmla="*/ 0 h 1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32" name="Freeform 159">
              <a:extLst>
                <a:ext uri="{FF2B5EF4-FFF2-40B4-BE49-F238E27FC236}">
                  <a16:creationId xmlns:a16="http://schemas.microsoft.com/office/drawing/2014/main" id="{A9E25F26-1F60-46E1-B556-752498A143B8}"/>
                </a:ext>
              </a:extLst>
            </p:cNvPr>
            <p:cNvSpPr>
              <a:spLocks/>
            </p:cNvSpPr>
            <p:nvPr/>
          </p:nvSpPr>
          <p:spPr bwMode="auto">
            <a:xfrm>
              <a:off x="4629" y="1376"/>
              <a:ext cx="85" cy="76"/>
            </a:xfrm>
            <a:custGeom>
              <a:avLst/>
              <a:gdLst>
                <a:gd name="T0" fmla="*/ 17 w 73"/>
                <a:gd name="T1" fmla="*/ 3 h 76"/>
                <a:gd name="T2" fmla="*/ 15 w 73"/>
                <a:gd name="T3" fmla="*/ 19 h 76"/>
                <a:gd name="T4" fmla="*/ 1 w 73"/>
                <a:gd name="T5" fmla="*/ 21 h 76"/>
                <a:gd name="T6" fmla="*/ 0 w 73"/>
                <a:gd name="T7" fmla="*/ 75 h 76"/>
                <a:gd name="T8" fmla="*/ 76 w 73"/>
                <a:gd name="T9" fmla="*/ 76 h 76"/>
                <a:gd name="T10" fmla="*/ 35 w 73"/>
                <a:gd name="T11" fmla="*/ 67 h 76"/>
                <a:gd name="T12" fmla="*/ 65 w 73"/>
                <a:gd name="T13" fmla="*/ 64 h 76"/>
                <a:gd name="T14" fmla="*/ 39 w 73"/>
                <a:gd name="T15" fmla="*/ 44 h 76"/>
                <a:gd name="T16" fmla="*/ 15 w 73"/>
                <a:gd name="T17" fmla="*/ 53 h 76"/>
                <a:gd name="T18" fmla="*/ 37 w 73"/>
                <a:gd name="T19" fmla="*/ 33 h 76"/>
                <a:gd name="T20" fmla="*/ 76 w 73"/>
                <a:gd name="T21" fmla="*/ 53 h 76"/>
                <a:gd name="T22" fmla="*/ 79 w 73"/>
                <a:gd name="T23" fmla="*/ 23 h 76"/>
                <a:gd name="T24" fmla="*/ 67 w 73"/>
                <a:gd name="T25" fmla="*/ 21 h 76"/>
                <a:gd name="T26" fmla="*/ 70 w 73"/>
                <a:gd name="T27" fmla="*/ 1 h 76"/>
                <a:gd name="T28" fmla="*/ 29 w 73"/>
                <a:gd name="T29" fmla="*/ 0 h 76"/>
                <a:gd name="T30" fmla="*/ 17 w 73"/>
                <a:gd name="T31" fmla="*/ 3 h 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33" name="Freeform 160">
              <a:extLst>
                <a:ext uri="{FF2B5EF4-FFF2-40B4-BE49-F238E27FC236}">
                  <a16:creationId xmlns:a16="http://schemas.microsoft.com/office/drawing/2014/main" id="{7B1576A5-F41D-4B5C-B9BF-BCDF4387630E}"/>
                </a:ext>
              </a:extLst>
            </p:cNvPr>
            <p:cNvSpPr>
              <a:spLocks/>
            </p:cNvSpPr>
            <p:nvPr/>
          </p:nvSpPr>
          <p:spPr bwMode="auto">
            <a:xfrm>
              <a:off x="4741" y="1375"/>
              <a:ext cx="44" cy="85"/>
            </a:xfrm>
            <a:custGeom>
              <a:avLst/>
              <a:gdLst>
                <a:gd name="T0" fmla="*/ 13 w 41"/>
                <a:gd name="T1" fmla="*/ 0 h 85"/>
                <a:gd name="T2" fmla="*/ 39 w 41"/>
                <a:gd name="T3" fmla="*/ 0 h 85"/>
                <a:gd name="T4" fmla="*/ 32 w 41"/>
                <a:gd name="T5" fmla="*/ 22 h 85"/>
                <a:gd name="T6" fmla="*/ 44 w 41"/>
                <a:gd name="T7" fmla="*/ 24 h 85"/>
                <a:gd name="T8" fmla="*/ 41 w 41"/>
                <a:gd name="T9" fmla="*/ 41 h 85"/>
                <a:gd name="T10" fmla="*/ 0 w 41"/>
                <a:gd name="T11" fmla="*/ 85 h 85"/>
                <a:gd name="T12" fmla="*/ 1 w 41"/>
                <a:gd name="T13" fmla="*/ 22 h 85"/>
                <a:gd name="T14" fmla="*/ 8 w 41"/>
                <a:gd name="T15" fmla="*/ 18 h 85"/>
                <a:gd name="T16" fmla="*/ 13 w 41"/>
                <a:gd name="T17" fmla="*/ 0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34" name="Freeform 161">
              <a:extLst>
                <a:ext uri="{FF2B5EF4-FFF2-40B4-BE49-F238E27FC236}">
                  <a16:creationId xmlns:a16="http://schemas.microsoft.com/office/drawing/2014/main" id="{D6CA96D3-07D2-40C0-B319-84DCC2D0FC7F}"/>
                </a:ext>
              </a:extLst>
            </p:cNvPr>
            <p:cNvSpPr>
              <a:spLocks/>
            </p:cNvSpPr>
            <p:nvPr/>
          </p:nvSpPr>
          <p:spPr bwMode="auto">
            <a:xfrm>
              <a:off x="4537" y="1371"/>
              <a:ext cx="44" cy="18"/>
            </a:xfrm>
            <a:custGeom>
              <a:avLst/>
              <a:gdLst>
                <a:gd name="T0" fmla="*/ 0 w 40"/>
                <a:gd name="T1" fmla="*/ 4 h 18"/>
                <a:gd name="T2" fmla="*/ 4 w 40"/>
                <a:gd name="T3" fmla="*/ 13 h 18"/>
                <a:gd name="T4" fmla="*/ 44 w 40"/>
                <a:gd name="T5" fmla="*/ 18 h 18"/>
                <a:gd name="T6" fmla="*/ 44 w 40"/>
                <a:gd name="T7" fmla="*/ 0 h 18"/>
                <a:gd name="T8" fmla="*/ 0 w 40"/>
                <a:gd name="T9" fmla="*/ 4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35" name="Freeform 162">
              <a:extLst>
                <a:ext uri="{FF2B5EF4-FFF2-40B4-BE49-F238E27FC236}">
                  <a16:creationId xmlns:a16="http://schemas.microsoft.com/office/drawing/2014/main" id="{55D8B434-F948-4798-B176-134173541A11}"/>
                </a:ext>
              </a:extLst>
            </p:cNvPr>
            <p:cNvSpPr>
              <a:spLocks/>
            </p:cNvSpPr>
            <p:nvPr/>
          </p:nvSpPr>
          <p:spPr bwMode="auto">
            <a:xfrm>
              <a:off x="4600" y="1374"/>
              <a:ext cx="48" cy="14"/>
            </a:xfrm>
            <a:custGeom>
              <a:avLst/>
              <a:gdLst>
                <a:gd name="T0" fmla="*/ 0 w 44"/>
                <a:gd name="T1" fmla="*/ 2 h 14"/>
                <a:gd name="T2" fmla="*/ 0 w 44"/>
                <a:gd name="T3" fmla="*/ 14 h 14"/>
                <a:gd name="T4" fmla="*/ 48 w 44"/>
                <a:gd name="T5" fmla="*/ 14 h 14"/>
                <a:gd name="T6" fmla="*/ 46 w 44"/>
                <a:gd name="T7" fmla="*/ 0 h 14"/>
                <a:gd name="T8" fmla="*/ 0 w 44"/>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36" name="Freeform 163">
              <a:extLst>
                <a:ext uri="{FF2B5EF4-FFF2-40B4-BE49-F238E27FC236}">
                  <a16:creationId xmlns:a16="http://schemas.microsoft.com/office/drawing/2014/main" id="{9F00D338-156F-4C71-9E25-FB1A40C90164}"/>
                </a:ext>
              </a:extLst>
            </p:cNvPr>
            <p:cNvSpPr>
              <a:spLocks/>
            </p:cNvSpPr>
            <p:nvPr/>
          </p:nvSpPr>
          <p:spPr bwMode="auto">
            <a:xfrm>
              <a:off x="4699" y="1374"/>
              <a:ext cx="50" cy="12"/>
            </a:xfrm>
            <a:custGeom>
              <a:avLst/>
              <a:gdLst>
                <a:gd name="T0" fmla="*/ 1 w 46"/>
                <a:gd name="T1" fmla="*/ 4 h 12"/>
                <a:gd name="T2" fmla="*/ 0 w 46"/>
                <a:gd name="T3" fmla="*/ 12 h 12"/>
                <a:gd name="T4" fmla="*/ 47 w 46"/>
                <a:gd name="T5" fmla="*/ 11 h 12"/>
                <a:gd name="T6" fmla="*/ 50 w 46"/>
                <a:gd name="T7" fmla="*/ 0 h 12"/>
                <a:gd name="T8" fmla="*/ 1 w 46"/>
                <a:gd name="T9" fmla="*/ 4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37" name="Freeform 164">
              <a:extLst>
                <a:ext uri="{FF2B5EF4-FFF2-40B4-BE49-F238E27FC236}">
                  <a16:creationId xmlns:a16="http://schemas.microsoft.com/office/drawing/2014/main" id="{7A0220F3-6F9B-440F-BD23-3EF16CAE7A05}"/>
                </a:ext>
              </a:extLst>
            </p:cNvPr>
            <p:cNvSpPr>
              <a:spLocks/>
            </p:cNvSpPr>
            <p:nvPr/>
          </p:nvSpPr>
          <p:spPr bwMode="auto">
            <a:xfrm>
              <a:off x="4777" y="1374"/>
              <a:ext cx="39" cy="14"/>
            </a:xfrm>
            <a:custGeom>
              <a:avLst/>
              <a:gdLst>
                <a:gd name="T0" fmla="*/ 2 w 36"/>
                <a:gd name="T1" fmla="*/ 2 h 14"/>
                <a:gd name="T2" fmla="*/ 0 w 36"/>
                <a:gd name="T3" fmla="*/ 14 h 14"/>
                <a:gd name="T4" fmla="*/ 39 w 36"/>
                <a:gd name="T5" fmla="*/ 10 h 14"/>
                <a:gd name="T6" fmla="*/ 39 w 36"/>
                <a:gd name="T7" fmla="*/ 0 h 14"/>
                <a:gd name="T8" fmla="*/ 2 w 36"/>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38" name="Freeform 165">
              <a:extLst>
                <a:ext uri="{FF2B5EF4-FFF2-40B4-BE49-F238E27FC236}">
                  <a16:creationId xmlns:a16="http://schemas.microsoft.com/office/drawing/2014/main" id="{3274926B-AA1A-44DB-AE2D-514C80D06D01}"/>
                </a:ext>
              </a:extLst>
            </p:cNvPr>
            <p:cNvSpPr>
              <a:spLocks/>
            </p:cNvSpPr>
            <p:nvPr/>
          </p:nvSpPr>
          <p:spPr bwMode="auto">
            <a:xfrm>
              <a:off x="4773" y="1398"/>
              <a:ext cx="37" cy="87"/>
            </a:xfrm>
            <a:custGeom>
              <a:avLst/>
              <a:gdLst>
                <a:gd name="T0" fmla="*/ 36 w 34"/>
                <a:gd name="T1" fmla="*/ 5 h 87"/>
                <a:gd name="T2" fmla="*/ 20 w 34"/>
                <a:gd name="T3" fmla="*/ 9 h 87"/>
                <a:gd name="T4" fmla="*/ 21 w 34"/>
                <a:gd name="T5" fmla="*/ 87 h 87"/>
                <a:gd name="T6" fmla="*/ 0 w 34"/>
                <a:gd name="T7" fmla="*/ 87 h 87"/>
                <a:gd name="T8" fmla="*/ 11 w 34"/>
                <a:gd name="T9" fmla="*/ 1 h 87"/>
                <a:gd name="T10" fmla="*/ 37 w 34"/>
                <a:gd name="T11" fmla="*/ 0 h 87"/>
                <a:gd name="T12" fmla="*/ 36 w 34"/>
                <a:gd name="T13" fmla="*/ 5 h 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39" name="Freeform 166">
              <a:extLst>
                <a:ext uri="{FF2B5EF4-FFF2-40B4-BE49-F238E27FC236}">
                  <a16:creationId xmlns:a16="http://schemas.microsoft.com/office/drawing/2014/main" id="{C4C505CD-D484-4A6E-9AF2-52B0B9A7F9B0}"/>
                </a:ext>
              </a:extLst>
            </p:cNvPr>
            <p:cNvSpPr>
              <a:spLocks/>
            </p:cNvSpPr>
            <p:nvPr/>
          </p:nvSpPr>
          <p:spPr bwMode="auto">
            <a:xfrm>
              <a:off x="4704" y="1399"/>
              <a:ext cx="35" cy="90"/>
            </a:xfrm>
            <a:custGeom>
              <a:avLst/>
              <a:gdLst>
                <a:gd name="T0" fmla="*/ 35 w 32"/>
                <a:gd name="T1" fmla="*/ 0 h 90"/>
                <a:gd name="T2" fmla="*/ 33 w 32"/>
                <a:gd name="T3" fmla="*/ 7 h 90"/>
                <a:gd name="T4" fmla="*/ 14 w 32"/>
                <a:gd name="T5" fmla="*/ 38 h 90"/>
                <a:gd name="T6" fmla="*/ 13 w 32"/>
                <a:gd name="T7" fmla="*/ 88 h 90"/>
                <a:gd name="T8" fmla="*/ 0 w 32"/>
                <a:gd name="T9" fmla="*/ 90 h 90"/>
                <a:gd name="T10" fmla="*/ 4 w 32"/>
                <a:gd name="T11" fmla="*/ 0 h 90"/>
                <a:gd name="T12" fmla="*/ 35 w 32"/>
                <a:gd name="T13" fmla="*/ 0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40" name="Freeform 167">
              <a:extLst>
                <a:ext uri="{FF2B5EF4-FFF2-40B4-BE49-F238E27FC236}">
                  <a16:creationId xmlns:a16="http://schemas.microsoft.com/office/drawing/2014/main" id="{ADAC986D-7E50-4B07-9460-B51BF603E7B4}"/>
                </a:ext>
              </a:extLst>
            </p:cNvPr>
            <p:cNvSpPr>
              <a:spLocks/>
            </p:cNvSpPr>
            <p:nvPr/>
          </p:nvSpPr>
          <p:spPr bwMode="auto">
            <a:xfrm>
              <a:off x="4608" y="1395"/>
              <a:ext cx="25" cy="95"/>
            </a:xfrm>
            <a:custGeom>
              <a:avLst/>
              <a:gdLst>
                <a:gd name="T0" fmla="*/ 0 w 23"/>
                <a:gd name="T1" fmla="*/ 2 h 95"/>
                <a:gd name="T2" fmla="*/ 2 w 23"/>
                <a:gd name="T3" fmla="*/ 17 h 95"/>
                <a:gd name="T4" fmla="*/ 12 w 23"/>
                <a:gd name="T5" fmla="*/ 48 h 95"/>
                <a:gd name="T6" fmla="*/ 12 w 23"/>
                <a:gd name="T7" fmla="*/ 95 h 95"/>
                <a:gd name="T8" fmla="*/ 23 w 23"/>
                <a:gd name="T9" fmla="*/ 95 h 95"/>
                <a:gd name="T10" fmla="*/ 25 w 23"/>
                <a:gd name="T11" fmla="*/ 0 h 95"/>
                <a:gd name="T12" fmla="*/ 0 w 23"/>
                <a:gd name="T13" fmla="*/ 2 h 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41" name="Freeform 168">
              <a:extLst>
                <a:ext uri="{FF2B5EF4-FFF2-40B4-BE49-F238E27FC236}">
                  <a16:creationId xmlns:a16="http://schemas.microsoft.com/office/drawing/2014/main" id="{4002629C-F268-4C7A-8B8F-C09DB6515202}"/>
                </a:ext>
              </a:extLst>
            </p:cNvPr>
            <p:cNvSpPr>
              <a:spLocks/>
            </p:cNvSpPr>
            <p:nvPr/>
          </p:nvSpPr>
          <p:spPr bwMode="auto">
            <a:xfrm>
              <a:off x="4546" y="1398"/>
              <a:ext cx="28" cy="91"/>
            </a:xfrm>
            <a:custGeom>
              <a:avLst/>
              <a:gdLst>
                <a:gd name="T0" fmla="*/ 0 w 26"/>
                <a:gd name="T1" fmla="*/ 0 h 91"/>
                <a:gd name="T2" fmla="*/ 2 w 26"/>
                <a:gd name="T3" fmla="*/ 19 h 91"/>
                <a:gd name="T4" fmla="*/ 17 w 26"/>
                <a:gd name="T5" fmla="*/ 91 h 91"/>
                <a:gd name="T6" fmla="*/ 28 w 26"/>
                <a:gd name="T7" fmla="*/ 91 h 91"/>
                <a:gd name="T8" fmla="*/ 26 w 26"/>
                <a:gd name="T9" fmla="*/ 0 h 91"/>
                <a:gd name="T10" fmla="*/ 0 w 26"/>
                <a:gd name="T11" fmla="*/ 0 h 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42" name="Freeform 169">
              <a:extLst>
                <a:ext uri="{FF2B5EF4-FFF2-40B4-BE49-F238E27FC236}">
                  <a16:creationId xmlns:a16="http://schemas.microsoft.com/office/drawing/2014/main" id="{26DD230D-D35B-4B95-91D8-B3FE8D52C1CF}"/>
                </a:ext>
              </a:extLst>
            </p:cNvPr>
            <p:cNvSpPr>
              <a:spLocks/>
            </p:cNvSpPr>
            <p:nvPr/>
          </p:nvSpPr>
          <p:spPr bwMode="auto">
            <a:xfrm>
              <a:off x="4505" y="1512"/>
              <a:ext cx="328" cy="44"/>
            </a:xfrm>
            <a:custGeom>
              <a:avLst/>
              <a:gdLst>
                <a:gd name="T0" fmla="*/ 50 w 303"/>
                <a:gd name="T1" fmla="*/ 0 h 44"/>
                <a:gd name="T2" fmla="*/ 293 w 303"/>
                <a:gd name="T3" fmla="*/ 0 h 44"/>
                <a:gd name="T4" fmla="*/ 289 w 303"/>
                <a:gd name="T5" fmla="*/ 8 h 44"/>
                <a:gd name="T6" fmla="*/ 32 w 303"/>
                <a:gd name="T7" fmla="*/ 9 h 44"/>
                <a:gd name="T8" fmla="*/ 29 w 303"/>
                <a:gd name="T9" fmla="*/ 13 h 44"/>
                <a:gd name="T10" fmla="*/ 298 w 303"/>
                <a:gd name="T11" fmla="*/ 15 h 44"/>
                <a:gd name="T12" fmla="*/ 310 w 303"/>
                <a:gd name="T13" fmla="*/ 23 h 44"/>
                <a:gd name="T14" fmla="*/ 14 w 303"/>
                <a:gd name="T15" fmla="*/ 22 h 44"/>
                <a:gd name="T16" fmla="*/ 30 w 303"/>
                <a:gd name="T17" fmla="*/ 25 h 44"/>
                <a:gd name="T18" fmla="*/ 328 w 303"/>
                <a:gd name="T19" fmla="*/ 31 h 44"/>
                <a:gd name="T20" fmla="*/ 326 w 303"/>
                <a:gd name="T21" fmla="*/ 44 h 44"/>
                <a:gd name="T22" fmla="*/ 0 w 303"/>
                <a:gd name="T23" fmla="*/ 39 h 44"/>
                <a:gd name="T24" fmla="*/ 10 w 303"/>
                <a:gd name="T25" fmla="*/ 16 h 44"/>
                <a:gd name="T26" fmla="*/ 31 w 303"/>
                <a:gd name="T27" fmla="*/ 2 h 44"/>
                <a:gd name="T28" fmla="*/ 50 w 303"/>
                <a:gd name="T29" fmla="*/ 0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43" name="Freeform 170">
              <a:extLst>
                <a:ext uri="{FF2B5EF4-FFF2-40B4-BE49-F238E27FC236}">
                  <a16:creationId xmlns:a16="http://schemas.microsoft.com/office/drawing/2014/main" id="{0C00728A-F7AF-4116-AADA-F74BFBFFA2AD}"/>
                </a:ext>
              </a:extLst>
            </p:cNvPr>
            <p:cNvSpPr>
              <a:spLocks/>
            </p:cNvSpPr>
            <p:nvPr/>
          </p:nvSpPr>
          <p:spPr bwMode="auto">
            <a:xfrm>
              <a:off x="4563" y="1302"/>
              <a:ext cx="234" cy="59"/>
            </a:xfrm>
            <a:custGeom>
              <a:avLst/>
              <a:gdLst>
                <a:gd name="T0" fmla="*/ 0 w 216"/>
                <a:gd name="T1" fmla="*/ 52 h 59"/>
                <a:gd name="T2" fmla="*/ 131 w 216"/>
                <a:gd name="T3" fmla="*/ 0 h 59"/>
                <a:gd name="T4" fmla="*/ 234 w 216"/>
                <a:gd name="T5" fmla="*/ 59 h 59"/>
                <a:gd name="T6" fmla="*/ 129 w 216"/>
                <a:gd name="T7" fmla="*/ 58 h 59"/>
                <a:gd name="T8" fmla="*/ 69 w 216"/>
                <a:gd name="T9" fmla="*/ 40 h 59"/>
                <a:gd name="T10" fmla="*/ 17 w 216"/>
                <a:gd name="T11" fmla="*/ 55 h 59"/>
                <a:gd name="T12" fmla="*/ 0 w 216"/>
                <a:gd name="T13" fmla="*/ 52 h 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44" name="Freeform 171">
              <a:extLst>
                <a:ext uri="{FF2B5EF4-FFF2-40B4-BE49-F238E27FC236}">
                  <a16:creationId xmlns:a16="http://schemas.microsoft.com/office/drawing/2014/main" id="{55202CFD-88CE-4847-921E-766A1563F17C}"/>
                </a:ext>
              </a:extLst>
            </p:cNvPr>
            <p:cNvSpPr>
              <a:spLocks/>
            </p:cNvSpPr>
            <p:nvPr/>
          </p:nvSpPr>
          <p:spPr bwMode="auto">
            <a:xfrm>
              <a:off x="4576" y="1309"/>
              <a:ext cx="216" cy="52"/>
            </a:xfrm>
            <a:custGeom>
              <a:avLst/>
              <a:gdLst>
                <a:gd name="T0" fmla="*/ 0 w 199"/>
                <a:gd name="T1" fmla="*/ 49 h 52"/>
                <a:gd name="T2" fmla="*/ 126 w 199"/>
                <a:gd name="T3" fmla="*/ 0 h 52"/>
                <a:gd name="T4" fmla="*/ 216 w 199"/>
                <a:gd name="T5" fmla="*/ 52 h 52"/>
                <a:gd name="T6" fmla="*/ 164 w 199"/>
                <a:gd name="T7" fmla="*/ 51 h 52"/>
                <a:gd name="T8" fmla="*/ 114 w 199"/>
                <a:gd name="T9" fmla="*/ 22 h 52"/>
                <a:gd name="T10" fmla="*/ 0 w 199"/>
                <a:gd name="T11" fmla="*/ 49 h 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45" name="Freeform 172">
              <a:extLst>
                <a:ext uri="{FF2B5EF4-FFF2-40B4-BE49-F238E27FC236}">
                  <a16:creationId xmlns:a16="http://schemas.microsoft.com/office/drawing/2014/main" id="{E5597420-68AD-4C94-973C-C1754F2843D4}"/>
                </a:ext>
              </a:extLst>
            </p:cNvPr>
            <p:cNvSpPr>
              <a:spLocks/>
            </p:cNvSpPr>
            <p:nvPr/>
          </p:nvSpPr>
          <p:spPr bwMode="auto">
            <a:xfrm>
              <a:off x="4515" y="1285"/>
              <a:ext cx="333" cy="95"/>
            </a:xfrm>
            <a:custGeom>
              <a:avLst/>
              <a:gdLst>
                <a:gd name="T0" fmla="*/ 0 w 308"/>
                <a:gd name="T1" fmla="*/ 77 h 95"/>
                <a:gd name="T2" fmla="*/ 26 w 308"/>
                <a:gd name="T3" fmla="*/ 86 h 95"/>
                <a:gd name="T4" fmla="*/ 315 w 308"/>
                <a:gd name="T5" fmla="*/ 86 h 95"/>
                <a:gd name="T6" fmla="*/ 178 w 308"/>
                <a:gd name="T7" fmla="*/ 6 h 95"/>
                <a:gd name="T8" fmla="*/ 27 w 308"/>
                <a:gd name="T9" fmla="*/ 65 h 95"/>
                <a:gd name="T10" fmla="*/ 168 w 308"/>
                <a:gd name="T11" fmla="*/ 2 h 95"/>
                <a:gd name="T12" fmla="*/ 184 w 308"/>
                <a:gd name="T13" fmla="*/ 0 h 95"/>
                <a:gd name="T14" fmla="*/ 333 w 308"/>
                <a:gd name="T15" fmla="*/ 84 h 95"/>
                <a:gd name="T16" fmla="*/ 327 w 308"/>
                <a:gd name="T17" fmla="*/ 95 h 95"/>
                <a:gd name="T18" fmla="*/ 13 w 308"/>
                <a:gd name="T19" fmla="*/ 94 h 95"/>
                <a:gd name="T20" fmla="*/ 0 w 308"/>
                <a:gd name="T21" fmla="*/ 77 h 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46" name="Freeform 173">
              <a:extLst>
                <a:ext uri="{FF2B5EF4-FFF2-40B4-BE49-F238E27FC236}">
                  <a16:creationId xmlns:a16="http://schemas.microsoft.com/office/drawing/2014/main" id="{2A424E88-C4B7-48F8-8FD4-71284D2446E6}"/>
                </a:ext>
              </a:extLst>
            </p:cNvPr>
            <p:cNvSpPr>
              <a:spLocks/>
            </p:cNvSpPr>
            <p:nvPr/>
          </p:nvSpPr>
          <p:spPr bwMode="auto">
            <a:xfrm>
              <a:off x="4531" y="1375"/>
              <a:ext cx="59" cy="24"/>
            </a:xfrm>
            <a:custGeom>
              <a:avLst/>
              <a:gdLst>
                <a:gd name="T0" fmla="*/ 0 w 55"/>
                <a:gd name="T1" fmla="*/ 1 h 24"/>
                <a:gd name="T2" fmla="*/ 9 w 55"/>
                <a:gd name="T3" fmla="*/ 24 h 24"/>
                <a:gd name="T4" fmla="*/ 54 w 55"/>
                <a:gd name="T5" fmla="*/ 23 h 24"/>
                <a:gd name="T6" fmla="*/ 59 w 55"/>
                <a:gd name="T7" fmla="*/ 0 h 24"/>
                <a:gd name="T8" fmla="*/ 40 w 55"/>
                <a:gd name="T9" fmla="*/ 1 h 24"/>
                <a:gd name="T10" fmla="*/ 41 w 55"/>
                <a:gd name="T11" fmla="*/ 17 h 24"/>
                <a:gd name="T12" fmla="*/ 12 w 55"/>
                <a:gd name="T13" fmla="*/ 16 h 24"/>
                <a:gd name="T14" fmla="*/ 12 w 55"/>
                <a:gd name="T15" fmla="*/ 1 h 24"/>
                <a:gd name="T16" fmla="*/ 0 w 55"/>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47" name="Freeform 174">
              <a:extLst>
                <a:ext uri="{FF2B5EF4-FFF2-40B4-BE49-F238E27FC236}">
                  <a16:creationId xmlns:a16="http://schemas.microsoft.com/office/drawing/2014/main" id="{DC9FAE2F-44AA-49FE-BB79-77B8A71BCD6B}"/>
                </a:ext>
              </a:extLst>
            </p:cNvPr>
            <p:cNvSpPr>
              <a:spLocks/>
            </p:cNvSpPr>
            <p:nvPr/>
          </p:nvSpPr>
          <p:spPr bwMode="auto">
            <a:xfrm>
              <a:off x="4593" y="1376"/>
              <a:ext cx="65" cy="23"/>
            </a:xfrm>
            <a:custGeom>
              <a:avLst/>
              <a:gdLst>
                <a:gd name="T0" fmla="*/ 0 w 60"/>
                <a:gd name="T1" fmla="*/ 1 h 23"/>
                <a:gd name="T2" fmla="*/ 2 w 60"/>
                <a:gd name="T3" fmla="*/ 21 h 23"/>
                <a:gd name="T4" fmla="*/ 56 w 60"/>
                <a:gd name="T5" fmla="*/ 23 h 23"/>
                <a:gd name="T6" fmla="*/ 65 w 60"/>
                <a:gd name="T7" fmla="*/ 0 h 23"/>
                <a:gd name="T8" fmla="*/ 39 w 60"/>
                <a:gd name="T9" fmla="*/ 0 h 23"/>
                <a:gd name="T10" fmla="*/ 47 w 60"/>
                <a:gd name="T11" fmla="*/ 16 h 23"/>
                <a:gd name="T12" fmla="*/ 11 w 60"/>
                <a:gd name="T13" fmla="*/ 16 h 23"/>
                <a:gd name="T14" fmla="*/ 11 w 60"/>
                <a:gd name="T15" fmla="*/ 0 h 23"/>
                <a:gd name="T16" fmla="*/ 0 w 60"/>
                <a:gd name="T17" fmla="*/ 1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48" name="Freeform 175">
              <a:extLst>
                <a:ext uri="{FF2B5EF4-FFF2-40B4-BE49-F238E27FC236}">
                  <a16:creationId xmlns:a16="http://schemas.microsoft.com/office/drawing/2014/main" id="{9E8345B7-D589-4BAE-86AD-E2D6968C6946}"/>
                </a:ext>
              </a:extLst>
            </p:cNvPr>
            <p:cNvSpPr>
              <a:spLocks/>
            </p:cNvSpPr>
            <p:nvPr/>
          </p:nvSpPr>
          <p:spPr bwMode="auto">
            <a:xfrm>
              <a:off x="4691" y="1376"/>
              <a:ext cx="69" cy="24"/>
            </a:xfrm>
            <a:custGeom>
              <a:avLst/>
              <a:gdLst>
                <a:gd name="T0" fmla="*/ 0 w 64"/>
                <a:gd name="T1" fmla="*/ 1 h 24"/>
                <a:gd name="T2" fmla="*/ 5 w 64"/>
                <a:gd name="T3" fmla="*/ 24 h 24"/>
                <a:gd name="T4" fmla="*/ 59 w 64"/>
                <a:gd name="T5" fmla="*/ 23 h 24"/>
                <a:gd name="T6" fmla="*/ 69 w 64"/>
                <a:gd name="T7" fmla="*/ 0 h 24"/>
                <a:gd name="T8" fmla="*/ 50 w 64"/>
                <a:gd name="T9" fmla="*/ 0 h 24"/>
                <a:gd name="T10" fmla="*/ 51 w 64"/>
                <a:gd name="T11" fmla="*/ 18 h 24"/>
                <a:gd name="T12" fmla="*/ 12 w 64"/>
                <a:gd name="T13" fmla="*/ 18 h 24"/>
                <a:gd name="T14" fmla="*/ 15 w 64"/>
                <a:gd name="T15" fmla="*/ 3 h 24"/>
                <a:gd name="T16" fmla="*/ 0 w 64"/>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49" name="Freeform 176">
              <a:extLst>
                <a:ext uri="{FF2B5EF4-FFF2-40B4-BE49-F238E27FC236}">
                  <a16:creationId xmlns:a16="http://schemas.microsoft.com/office/drawing/2014/main" id="{B204FADB-2A81-4902-BF93-8646CF4D9C73}"/>
                </a:ext>
              </a:extLst>
            </p:cNvPr>
            <p:cNvSpPr>
              <a:spLocks/>
            </p:cNvSpPr>
            <p:nvPr/>
          </p:nvSpPr>
          <p:spPr bwMode="auto">
            <a:xfrm>
              <a:off x="4762" y="1373"/>
              <a:ext cx="71" cy="28"/>
            </a:xfrm>
            <a:custGeom>
              <a:avLst/>
              <a:gdLst>
                <a:gd name="T0" fmla="*/ 0 w 66"/>
                <a:gd name="T1" fmla="*/ 1 h 28"/>
                <a:gd name="T2" fmla="*/ 11 w 66"/>
                <a:gd name="T3" fmla="*/ 26 h 28"/>
                <a:gd name="T4" fmla="*/ 59 w 66"/>
                <a:gd name="T5" fmla="*/ 28 h 28"/>
                <a:gd name="T6" fmla="*/ 71 w 66"/>
                <a:gd name="T7" fmla="*/ 0 h 28"/>
                <a:gd name="T8" fmla="*/ 48 w 66"/>
                <a:gd name="T9" fmla="*/ 0 h 28"/>
                <a:gd name="T10" fmla="*/ 48 w 66"/>
                <a:gd name="T11" fmla="*/ 22 h 28"/>
                <a:gd name="T12" fmla="*/ 16 w 66"/>
                <a:gd name="T13" fmla="*/ 20 h 28"/>
                <a:gd name="T14" fmla="*/ 27 w 66"/>
                <a:gd name="T15" fmla="*/ 0 h 28"/>
                <a:gd name="T16" fmla="*/ 0 w 66"/>
                <a:gd name="T17" fmla="*/ 1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50" name="Freeform 177">
              <a:extLst>
                <a:ext uri="{FF2B5EF4-FFF2-40B4-BE49-F238E27FC236}">
                  <a16:creationId xmlns:a16="http://schemas.microsoft.com/office/drawing/2014/main" id="{12ED2FA6-9FFD-4A53-9A38-F106F4814C5F}"/>
                </a:ext>
              </a:extLst>
            </p:cNvPr>
            <p:cNvSpPr>
              <a:spLocks/>
            </p:cNvSpPr>
            <p:nvPr/>
          </p:nvSpPr>
          <p:spPr bwMode="auto">
            <a:xfrm>
              <a:off x="4557" y="1396"/>
              <a:ext cx="24" cy="98"/>
            </a:xfrm>
            <a:custGeom>
              <a:avLst/>
              <a:gdLst>
                <a:gd name="T0" fmla="*/ 19 w 22"/>
                <a:gd name="T1" fmla="*/ 0 h 98"/>
                <a:gd name="T2" fmla="*/ 24 w 22"/>
                <a:gd name="T3" fmla="*/ 98 h 98"/>
                <a:gd name="T4" fmla="*/ 15 w 22"/>
                <a:gd name="T5" fmla="*/ 97 h 98"/>
                <a:gd name="T6" fmla="*/ 10 w 22"/>
                <a:gd name="T7" fmla="*/ 23 h 98"/>
                <a:gd name="T8" fmla="*/ 5 w 22"/>
                <a:gd name="T9" fmla="*/ 96 h 98"/>
                <a:gd name="T10" fmla="*/ 0 w 22"/>
                <a:gd name="T11" fmla="*/ 98 h 98"/>
                <a:gd name="T12" fmla="*/ 0 w 22"/>
                <a:gd name="T13" fmla="*/ 0 h 98"/>
                <a:gd name="T14" fmla="*/ 19 w 22"/>
                <a:gd name="T15" fmla="*/ 0 h 9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51" name="Freeform 178">
              <a:extLst>
                <a:ext uri="{FF2B5EF4-FFF2-40B4-BE49-F238E27FC236}">
                  <a16:creationId xmlns:a16="http://schemas.microsoft.com/office/drawing/2014/main" id="{39420576-D857-454F-8557-61E30F04F1EE}"/>
                </a:ext>
              </a:extLst>
            </p:cNvPr>
            <p:cNvSpPr>
              <a:spLocks/>
            </p:cNvSpPr>
            <p:nvPr/>
          </p:nvSpPr>
          <p:spPr bwMode="auto">
            <a:xfrm>
              <a:off x="4544" y="1398"/>
              <a:ext cx="8" cy="91"/>
            </a:xfrm>
            <a:custGeom>
              <a:avLst/>
              <a:gdLst>
                <a:gd name="T0" fmla="*/ 2 w 8"/>
                <a:gd name="T1" fmla="*/ 0 h 91"/>
                <a:gd name="T2" fmla="*/ 0 w 8"/>
                <a:gd name="T3" fmla="*/ 90 h 91"/>
                <a:gd name="T4" fmla="*/ 4 w 8"/>
                <a:gd name="T5" fmla="*/ 91 h 91"/>
                <a:gd name="T6" fmla="*/ 8 w 8"/>
                <a:gd name="T7" fmla="*/ 0 h 91"/>
                <a:gd name="T8" fmla="*/ 2 w 8"/>
                <a:gd name="T9" fmla="*/ 0 h 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52" name="Freeform 179">
              <a:extLst>
                <a:ext uri="{FF2B5EF4-FFF2-40B4-BE49-F238E27FC236}">
                  <a16:creationId xmlns:a16="http://schemas.microsoft.com/office/drawing/2014/main" id="{D162ADC2-2D02-42BC-A070-15B4BCD4F621}"/>
                </a:ext>
              </a:extLst>
            </p:cNvPr>
            <p:cNvSpPr>
              <a:spLocks/>
            </p:cNvSpPr>
            <p:nvPr/>
          </p:nvSpPr>
          <p:spPr bwMode="auto">
            <a:xfrm>
              <a:off x="4601" y="1394"/>
              <a:ext cx="12" cy="94"/>
            </a:xfrm>
            <a:custGeom>
              <a:avLst/>
              <a:gdLst>
                <a:gd name="T0" fmla="*/ 3 w 11"/>
                <a:gd name="T1" fmla="*/ 1 h 94"/>
                <a:gd name="T2" fmla="*/ 0 w 11"/>
                <a:gd name="T3" fmla="*/ 94 h 94"/>
                <a:gd name="T4" fmla="*/ 7 w 11"/>
                <a:gd name="T5" fmla="*/ 94 h 94"/>
                <a:gd name="T6" fmla="*/ 12 w 11"/>
                <a:gd name="T7" fmla="*/ 0 h 94"/>
                <a:gd name="T8" fmla="*/ 3 w 11"/>
                <a:gd name="T9" fmla="*/ 1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53" name="Freeform 180">
              <a:extLst>
                <a:ext uri="{FF2B5EF4-FFF2-40B4-BE49-F238E27FC236}">
                  <a16:creationId xmlns:a16="http://schemas.microsoft.com/office/drawing/2014/main" id="{68BF7049-60F0-4147-8F78-4D6F049A0345}"/>
                </a:ext>
              </a:extLst>
            </p:cNvPr>
            <p:cNvSpPr>
              <a:spLocks/>
            </p:cNvSpPr>
            <p:nvPr/>
          </p:nvSpPr>
          <p:spPr bwMode="auto">
            <a:xfrm>
              <a:off x="4615" y="1394"/>
              <a:ext cx="26" cy="100"/>
            </a:xfrm>
            <a:custGeom>
              <a:avLst/>
              <a:gdLst>
                <a:gd name="T0" fmla="*/ 5 w 24"/>
                <a:gd name="T1" fmla="*/ 0 h 100"/>
                <a:gd name="T2" fmla="*/ 0 w 24"/>
                <a:gd name="T3" fmla="*/ 97 h 100"/>
                <a:gd name="T4" fmla="*/ 5 w 24"/>
                <a:gd name="T5" fmla="*/ 97 h 100"/>
                <a:gd name="T6" fmla="*/ 14 w 24"/>
                <a:gd name="T7" fmla="*/ 14 h 100"/>
                <a:gd name="T8" fmla="*/ 15 w 24"/>
                <a:gd name="T9" fmla="*/ 97 h 100"/>
                <a:gd name="T10" fmla="*/ 26 w 24"/>
                <a:gd name="T11" fmla="*/ 100 h 100"/>
                <a:gd name="T12" fmla="*/ 23 w 24"/>
                <a:gd name="T13" fmla="*/ 1 h 100"/>
                <a:gd name="T14" fmla="*/ 5 w 24"/>
                <a:gd name="T15" fmla="*/ 0 h 1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54" name="Freeform 181">
              <a:extLst>
                <a:ext uri="{FF2B5EF4-FFF2-40B4-BE49-F238E27FC236}">
                  <a16:creationId xmlns:a16="http://schemas.microsoft.com/office/drawing/2014/main" id="{B9815C07-4DCD-4F1E-89A1-AD65847A34C8}"/>
                </a:ext>
              </a:extLst>
            </p:cNvPr>
            <p:cNvSpPr>
              <a:spLocks/>
            </p:cNvSpPr>
            <p:nvPr/>
          </p:nvSpPr>
          <p:spPr bwMode="auto">
            <a:xfrm>
              <a:off x="4701" y="1398"/>
              <a:ext cx="28" cy="91"/>
            </a:xfrm>
            <a:custGeom>
              <a:avLst/>
              <a:gdLst>
                <a:gd name="T0" fmla="*/ 3 w 26"/>
                <a:gd name="T1" fmla="*/ 0 h 91"/>
                <a:gd name="T2" fmla="*/ 0 w 26"/>
                <a:gd name="T3" fmla="*/ 91 h 91"/>
                <a:gd name="T4" fmla="*/ 10 w 26"/>
                <a:gd name="T5" fmla="*/ 89 h 91"/>
                <a:gd name="T6" fmla="*/ 16 w 26"/>
                <a:gd name="T7" fmla="*/ 13 h 91"/>
                <a:gd name="T8" fmla="*/ 22 w 26"/>
                <a:gd name="T9" fmla="*/ 90 h 91"/>
                <a:gd name="T10" fmla="*/ 28 w 26"/>
                <a:gd name="T11" fmla="*/ 90 h 91"/>
                <a:gd name="T12" fmla="*/ 27 w 26"/>
                <a:gd name="T13" fmla="*/ 0 h 91"/>
                <a:gd name="T14" fmla="*/ 3 w 26"/>
                <a:gd name="T15" fmla="*/ 0 h 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55" name="Freeform 182">
              <a:extLst>
                <a:ext uri="{FF2B5EF4-FFF2-40B4-BE49-F238E27FC236}">
                  <a16:creationId xmlns:a16="http://schemas.microsoft.com/office/drawing/2014/main" id="{174AC2C2-281C-46E4-B786-792CB5E97B20}"/>
                </a:ext>
              </a:extLst>
            </p:cNvPr>
            <p:cNvSpPr>
              <a:spLocks/>
            </p:cNvSpPr>
            <p:nvPr/>
          </p:nvSpPr>
          <p:spPr bwMode="auto">
            <a:xfrm>
              <a:off x="4736" y="1398"/>
              <a:ext cx="8" cy="90"/>
            </a:xfrm>
            <a:custGeom>
              <a:avLst/>
              <a:gdLst>
                <a:gd name="T0" fmla="*/ 0 w 8"/>
                <a:gd name="T1" fmla="*/ 1 h 90"/>
                <a:gd name="T2" fmla="*/ 1 w 8"/>
                <a:gd name="T3" fmla="*/ 89 h 90"/>
                <a:gd name="T4" fmla="*/ 8 w 8"/>
                <a:gd name="T5" fmla="*/ 90 h 90"/>
                <a:gd name="T6" fmla="*/ 6 w 8"/>
                <a:gd name="T7" fmla="*/ 0 h 90"/>
                <a:gd name="T8" fmla="*/ 0 w 8"/>
                <a:gd name="T9" fmla="*/ 1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56" name="Freeform 183">
              <a:extLst>
                <a:ext uri="{FF2B5EF4-FFF2-40B4-BE49-F238E27FC236}">
                  <a16:creationId xmlns:a16="http://schemas.microsoft.com/office/drawing/2014/main" id="{ED0784BE-7DE4-430F-8355-3C6559F55B94}"/>
                </a:ext>
              </a:extLst>
            </p:cNvPr>
            <p:cNvSpPr>
              <a:spLocks/>
            </p:cNvSpPr>
            <p:nvPr/>
          </p:nvSpPr>
          <p:spPr bwMode="auto">
            <a:xfrm>
              <a:off x="4772" y="1397"/>
              <a:ext cx="26" cy="88"/>
            </a:xfrm>
            <a:custGeom>
              <a:avLst/>
              <a:gdLst>
                <a:gd name="T0" fmla="*/ 9 w 24"/>
                <a:gd name="T1" fmla="*/ 0 h 88"/>
                <a:gd name="T2" fmla="*/ 0 w 24"/>
                <a:gd name="T3" fmla="*/ 86 h 88"/>
                <a:gd name="T4" fmla="*/ 10 w 24"/>
                <a:gd name="T5" fmla="*/ 88 h 88"/>
                <a:gd name="T6" fmla="*/ 16 w 24"/>
                <a:gd name="T7" fmla="*/ 19 h 88"/>
                <a:gd name="T8" fmla="*/ 22 w 24"/>
                <a:gd name="T9" fmla="*/ 88 h 88"/>
                <a:gd name="T10" fmla="*/ 26 w 24"/>
                <a:gd name="T11" fmla="*/ 83 h 88"/>
                <a:gd name="T12" fmla="*/ 23 w 24"/>
                <a:gd name="T13" fmla="*/ 0 h 88"/>
                <a:gd name="T14" fmla="*/ 9 w 24"/>
                <a:gd name="T15" fmla="*/ 0 h 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57" name="Freeform 184">
              <a:extLst>
                <a:ext uri="{FF2B5EF4-FFF2-40B4-BE49-F238E27FC236}">
                  <a16:creationId xmlns:a16="http://schemas.microsoft.com/office/drawing/2014/main" id="{68D4A3A4-98FE-4D7F-8BE3-969F5C12C016}"/>
                </a:ext>
              </a:extLst>
            </p:cNvPr>
            <p:cNvSpPr>
              <a:spLocks/>
            </p:cNvSpPr>
            <p:nvPr/>
          </p:nvSpPr>
          <p:spPr bwMode="auto">
            <a:xfrm>
              <a:off x="4804" y="1398"/>
              <a:ext cx="12" cy="86"/>
            </a:xfrm>
            <a:custGeom>
              <a:avLst/>
              <a:gdLst>
                <a:gd name="T0" fmla="*/ 0 w 11"/>
                <a:gd name="T1" fmla="*/ 0 h 86"/>
                <a:gd name="T2" fmla="*/ 12 w 11"/>
                <a:gd name="T3" fmla="*/ 0 h 86"/>
                <a:gd name="T4" fmla="*/ 7 w 11"/>
                <a:gd name="T5" fmla="*/ 86 h 86"/>
                <a:gd name="T6" fmla="*/ 3 w 11"/>
                <a:gd name="T7" fmla="*/ 86 h 86"/>
                <a:gd name="T8" fmla="*/ 0 w 11"/>
                <a:gd name="T9" fmla="*/ 0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58" name="Freeform 185">
              <a:extLst>
                <a:ext uri="{FF2B5EF4-FFF2-40B4-BE49-F238E27FC236}">
                  <a16:creationId xmlns:a16="http://schemas.microsoft.com/office/drawing/2014/main" id="{CFDD9140-0EF6-4D77-8F9B-5182C5B27DEE}"/>
                </a:ext>
              </a:extLst>
            </p:cNvPr>
            <p:cNvSpPr>
              <a:spLocks/>
            </p:cNvSpPr>
            <p:nvPr/>
          </p:nvSpPr>
          <p:spPr bwMode="auto">
            <a:xfrm>
              <a:off x="4529" y="1487"/>
              <a:ext cx="61" cy="23"/>
            </a:xfrm>
            <a:custGeom>
              <a:avLst/>
              <a:gdLst>
                <a:gd name="T0" fmla="*/ 11 w 57"/>
                <a:gd name="T1" fmla="*/ 0 h 23"/>
                <a:gd name="T2" fmla="*/ 55 w 57"/>
                <a:gd name="T3" fmla="*/ 1 h 23"/>
                <a:gd name="T4" fmla="*/ 61 w 57"/>
                <a:gd name="T5" fmla="*/ 23 h 23"/>
                <a:gd name="T6" fmla="*/ 0 w 57"/>
                <a:gd name="T7" fmla="*/ 23 h 23"/>
                <a:gd name="T8" fmla="*/ 5 w 57"/>
                <a:gd name="T9" fmla="*/ 8 h 23"/>
                <a:gd name="T10" fmla="*/ 9 w 57"/>
                <a:gd name="T11" fmla="*/ 19 h 23"/>
                <a:gd name="T12" fmla="*/ 49 w 57"/>
                <a:gd name="T13" fmla="*/ 18 h 23"/>
                <a:gd name="T14" fmla="*/ 44 w 57"/>
                <a:gd name="T15" fmla="*/ 5 h 23"/>
                <a:gd name="T16" fmla="*/ 25 w 57"/>
                <a:gd name="T17" fmla="*/ 9 h 23"/>
                <a:gd name="T18" fmla="*/ 11 w 57"/>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59" name="Freeform 186">
              <a:extLst>
                <a:ext uri="{FF2B5EF4-FFF2-40B4-BE49-F238E27FC236}">
                  <a16:creationId xmlns:a16="http://schemas.microsoft.com/office/drawing/2014/main" id="{214F62E3-7B01-4F53-BA35-EDC37AADFE70}"/>
                </a:ext>
              </a:extLst>
            </p:cNvPr>
            <p:cNvSpPr>
              <a:spLocks/>
            </p:cNvSpPr>
            <p:nvPr/>
          </p:nvSpPr>
          <p:spPr bwMode="auto">
            <a:xfrm>
              <a:off x="4593" y="1487"/>
              <a:ext cx="61" cy="25"/>
            </a:xfrm>
            <a:custGeom>
              <a:avLst/>
              <a:gdLst>
                <a:gd name="T0" fmla="*/ 5 w 57"/>
                <a:gd name="T1" fmla="*/ 0 h 25"/>
                <a:gd name="T2" fmla="*/ 51 w 57"/>
                <a:gd name="T3" fmla="*/ 0 h 25"/>
                <a:gd name="T4" fmla="*/ 61 w 57"/>
                <a:gd name="T5" fmla="*/ 22 h 25"/>
                <a:gd name="T6" fmla="*/ 0 w 57"/>
                <a:gd name="T7" fmla="*/ 25 h 25"/>
                <a:gd name="T8" fmla="*/ 1 w 57"/>
                <a:gd name="T9" fmla="*/ 12 h 25"/>
                <a:gd name="T10" fmla="*/ 10 w 57"/>
                <a:gd name="T11" fmla="*/ 19 h 25"/>
                <a:gd name="T12" fmla="*/ 44 w 57"/>
                <a:gd name="T13" fmla="*/ 18 h 25"/>
                <a:gd name="T14" fmla="*/ 41 w 57"/>
                <a:gd name="T15" fmla="*/ 8 h 25"/>
                <a:gd name="T16" fmla="*/ 2 w 57"/>
                <a:gd name="T17" fmla="*/ 4 h 25"/>
                <a:gd name="T18" fmla="*/ 5 w 57"/>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60" name="Freeform 187">
              <a:extLst>
                <a:ext uri="{FF2B5EF4-FFF2-40B4-BE49-F238E27FC236}">
                  <a16:creationId xmlns:a16="http://schemas.microsoft.com/office/drawing/2014/main" id="{E0983066-D2F2-4C07-86A5-3F79C2B62F26}"/>
                </a:ext>
              </a:extLst>
            </p:cNvPr>
            <p:cNvSpPr>
              <a:spLocks/>
            </p:cNvSpPr>
            <p:nvPr/>
          </p:nvSpPr>
          <p:spPr bwMode="auto">
            <a:xfrm>
              <a:off x="4689" y="1485"/>
              <a:ext cx="67" cy="24"/>
            </a:xfrm>
            <a:custGeom>
              <a:avLst/>
              <a:gdLst>
                <a:gd name="T0" fmla="*/ 6 w 62"/>
                <a:gd name="T1" fmla="*/ 2 h 24"/>
                <a:gd name="T2" fmla="*/ 59 w 62"/>
                <a:gd name="T3" fmla="*/ 0 h 24"/>
                <a:gd name="T4" fmla="*/ 43 w 62"/>
                <a:gd name="T5" fmla="*/ 8 h 24"/>
                <a:gd name="T6" fmla="*/ 25 w 62"/>
                <a:gd name="T7" fmla="*/ 5 h 24"/>
                <a:gd name="T8" fmla="*/ 12 w 62"/>
                <a:gd name="T9" fmla="*/ 18 h 24"/>
                <a:gd name="T10" fmla="*/ 55 w 62"/>
                <a:gd name="T11" fmla="*/ 19 h 24"/>
                <a:gd name="T12" fmla="*/ 62 w 62"/>
                <a:gd name="T13" fmla="*/ 10 h 24"/>
                <a:gd name="T14" fmla="*/ 67 w 62"/>
                <a:gd name="T15" fmla="*/ 24 h 24"/>
                <a:gd name="T16" fmla="*/ 0 w 62"/>
                <a:gd name="T17" fmla="*/ 24 h 24"/>
                <a:gd name="T18" fmla="*/ 6 w 62"/>
                <a:gd name="T19" fmla="*/ 2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61" name="Freeform 188">
              <a:extLst>
                <a:ext uri="{FF2B5EF4-FFF2-40B4-BE49-F238E27FC236}">
                  <a16:creationId xmlns:a16="http://schemas.microsoft.com/office/drawing/2014/main" id="{81960BAF-CE4E-4B53-832D-31A7CE66C87F}"/>
                </a:ext>
              </a:extLst>
            </p:cNvPr>
            <p:cNvSpPr>
              <a:spLocks/>
            </p:cNvSpPr>
            <p:nvPr/>
          </p:nvSpPr>
          <p:spPr bwMode="auto">
            <a:xfrm>
              <a:off x="4760" y="1482"/>
              <a:ext cx="58" cy="27"/>
            </a:xfrm>
            <a:custGeom>
              <a:avLst/>
              <a:gdLst>
                <a:gd name="T0" fmla="*/ 5 w 53"/>
                <a:gd name="T1" fmla="*/ 0 h 27"/>
                <a:gd name="T2" fmla="*/ 54 w 53"/>
                <a:gd name="T3" fmla="*/ 2 h 27"/>
                <a:gd name="T4" fmla="*/ 43 w 53"/>
                <a:gd name="T5" fmla="*/ 10 h 27"/>
                <a:gd name="T6" fmla="*/ 22 w 53"/>
                <a:gd name="T7" fmla="*/ 7 h 27"/>
                <a:gd name="T8" fmla="*/ 11 w 53"/>
                <a:gd name="T9" fmla="*/ 20 h 27"/>
                <a:gd name="T10" fmla="*/ 51 w 53"/>
                <a:gd name="T11" fmla="*/ 20 h 27"/>
                <a:gd name="T12" fmla="*/ 58 w 53"/>
                <a:gd name="T13" fmla="*/ 9 h 27"/>
                <a:gd name="T14" fmla="*/ 58 w 53"/>
                <a:gd name="T15" fmla="*/ 25 h 27"/>
                <a:gd name="T16" fmla="*/ 0 w 53"/>
                <a:gd name="T17" fmla="*/ 27 h 27"/>
                <a:gd name="T18" fmla="*/ 5 w 53"/>
                <a:gd name="T19" fmla="*/ 0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62" name="Freeform 189">
              <a:extLst>
                <a:ext uri="{FF2B5EF4-FFF2-40B4-BE49-F238E27FC236}">
                  <a16:creationId xmlns:a16="http://schemas.microsoft.com/office/drawing/2014/main" id="{07A9ED49-8D51-4BAD-8ADB-857ECBB1D23E}"/>
                </a:ext>
              </a:extLst>
            </p:cNvPr>
            <p:cNvSpPr>
              <a:spLocks/>
            </p:cNvSpPr>
            <p:nvPr/>
          </p:nvSpPr>
          <p:spPr bwMode="auto">
            <a:xfrm>
              <a:off x="4636" y="1414"/>
              <a:ext cx="78" cy="30"/>
            </a:xfrm>
            <a:custGeom>
              <a:avLst/>
              <a:gdLst>
                <a:gd name="T0" fmla="*/ 3 w 67"/>
                <a:gd name="T1" fmla="*/ 21 h 30"/>
                <a:gd name="T2" fmla="*/ 32 w 67"/>
                <a:gd name="T3" fmla="*/ 10 h 30"/>
                <a:gd name="T4" fmla="*/ 55 w 67"/>
                <a:gd name="T5" fmla="*/ 24 h 30"/>
                <a:gd name="T6" fmla="*/ 18 w 67"/>
                <a:gd name="T7" fmla="*/ 30 h 30"/>
                <a:gd name="T8" fmla="*/ 72 w 67"/>
                <a:gd name="T9" fmla="*/ 29 h 30"/>
                <a:gd name="T10" fmla="*/ 70 w 67"/>
                <a:gd name="T11" fmla="*/ 22 h 30"/>
                <a:gd name="T12" fmla="*/ 31 w 67"/>
                <a:gd name="T13" fmla="*/ 0 h 30"/>
                <a:gd name="T14" fmla="*/ 0 w 67"/>
                <a:gd name="T15" fmla="*/ 16 h 30"/>
                <a:gd name="T16" fmla="*/ 3 w 67"/>
                <a:gd name="T17" fmla="*/ 21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63" name="Freeform 190">
              <a:extLst>
                <a:ext uri="{FF2B5EF4-FFF2-40B4-BE49-F238E27FC236}">
                  <a16:creationId xmlns:a16="http://schemas.microsoft.com/office/drawing/2014/main" id="{F6602AD6-E1ED-42D7-8324-33DD499CB17E}"/>
                </a:ext>
              </a:extLst>
            </p:cNvPr>
            <p:cNvSpPr>
              <a:spLocks/>
            </p:cNvSpPr>
            <p:nvPr/>
          </p:nvSpPr>
          <p:spPr bwMode="auto">
            <a:xfrm>
              <a:off x="4637" y="1450"/>
              <a:ext cx="76" cy="59"/>
            </a:xfrm>
            <a:custGeom>
              <a:avLst/>
              <a:gdLst>
                <a:gd name="T0" fmla="*/ 27 w 65"/>
                <a:gd name="T1" fmla="*/ 4 h 59"/>
                <a:gd name="T2" fmla="*/ 26 w 65"/>
                <a:gd name="T3" fmla="*/ 21 h 59"/>
                <a:gd name="T4" fmla="*/ 2 w 65"/>
                <a:gd name="T5" fmla="*/ 26 h 59"/>
                <a:gd name="T6" fmla="*/ 3 w 65"/>
                <a:gd name="T7" fmla="*/ 33 h 59"/>
                <a:gd name="T8" fmla="*/ 28 w 65"/>
                <a:gd name="T9" fmla="*/ 27 h 59"/>
                <a:gd name="T10" fmla="*/ 29 w 65"/>
                <a:gd name="T11" fmla="*/ 59 h 59"/>
                <a:gd name="T12" fmla="*/ 34 w 65"/>
                <a:gd name="T13" fmla="*/ 59 h 59"/>
                <a:gd name="T14" fmla="*/ 36 w 65"/>
                <a:gd name="T15" fmla="*/ 26 h 59"/>
                <a:gd name="T16" fmla="*/ 65 w 65"/>
                <a:gd name="T17" fmla="*/ 33 h 59"/>
                <a:gd name="T18" fmla="*/ 66 w 65"/>
                <a:gd name="T19" fmla="*/ 28 h 59"/>
                <a:gd name="T20" fmla="*/ 37 w 65"/>
                <a:gd name="T21" fmla="*/ 20 h 59"/>
                <a:gd name="T22" fmla="*/ 36 w 65"/>
                <a:gd name="T23" fmla="*/ 5 h 59"/>
                <a:gd name="T24" fmla="*/ 70 w 65"/>
                <a:gd name="T25" fmla="*/ 5 h 59"/>
                <a:gd name="T26" fmla="*/ 69 w 65"/>
                <a:gd name="T27" fmla="*/ 1 h 59"/>
                <a:gd name="T28" fmla="*/ 0 w 65"/>
                <a:gd name="T29" fmla="*/ 0 h 59"/>
                <a:gd name="T30" fmla="*/ 1 w 65"/>
                <a:gd name="T31" fmla="*/ 5 h 59"/>
                <a:gd name="T32" fmla="*/ 27 w 65"/>
                <a:gd name="T33" fmla="*/ 4 h 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164" name="Freeform 191">
              <a:extLst>
                <a:ext uri="{FF2B5EF4-FFF2-40B4-BE49-F238E27FC236}">
                  <a16:creationId xmlns:a16="http://schemas.microsoft.com/office/drawing/2014/main" id="{518B072D-AF04-4055-8D21-76574FDBF469}"/>
                </a:ext>
              </a:extLst>
            </p:cNvPr>
            <p:cNvSpPr>
              <a:spLocks/>
            </p:cNvSpPr>
            <p:nvPr/>
          </p:nvSpPr>
          <p:spPr bwMode="auto">
            <a:xfrm>
              <a:off x="4494" y="1506"/>
              <a:ext cx="366" cy="54"/>
            </a:xfrm>
            <a:custGeom>
              <a:avLst/>
              <a:gdLst>
                <a:gd name="T0" fmla="*/ 282 w 338"/>
                <a:gd name="T1" fmla="*/ 3 h 54"/>
                <a:gd name="T2" fmla="*/ 34 w 338"/>
                <a:gd name="T3" fmla="*/ 2 h 54"/>
                <a:gd name="T4" fmla="*/ 31 w 338"/>
                <a:gd name="T5" fmla="*/ 13 h 54"/>
                <a:gd name="T6" fmla="*/ 18 w 338"/>
                <a:gd name="T7" fmla="*/ 13 h 54"/>
                <a:gd name="T8" fmla="*/ 17 w 338"/>
                <a:gd name="T9" fmla="*/ 24 h 54"/>
                <a:gd name="T10" fmla="*/ 4 w 338"/>
                <a:gd name="T11" fmla="*/ 27 h 54"/>
                <a:gd name="T12" fmla="*/ 0 w 338"/>
                <a:gd name="T13" fmla="*/ 52 h 54"/>
                <a:gd name="T14" fmla="*/ 366 w 338"/>
                <a:gd name="T15" fmla="*/ 54 h 54"/>
                <a:gd name="T16" fmla="*/ 361 w 338"/>
                <a:gd name="T17" fmla="*/ 29 h 54"/>
                <a:gd name="T18" fmla="*/ 343 w 338"/>
                <a:gd name="T19" fmla="*/ 26 h 54"/>
                <a:gd name="T20" fmla="*/ 347 w 338"/>
                <a:gd name="T21" fmla="*/ 12 h 54"/>
                <a:gd name="T22" fmla="*/ 331 w 338"/>
                <a:gd name="T23" fmla="*/ 13 h 54"/>
                <a:gd name="T24" fmla="*/ 330 w 338"/>
                <a:gd name="T25" fmla="*/ 0 h 54"/>
                <a:gd name="T26" fmla="*/ 310 w 338"/>
                <a:gd name="T27" fmla="*/ 0 h 54"/>
                <a:gd name="T28" fmla="*/ 321 w 338"/>
                <a:gd name="T29" fmla="*/ 4 h 54"/>
                <a:gd name="T30" fmla="*/ 314 w 338"/>
                <a:gd name="T31" fmla="*/ 16 h 54"/>
                <a:gd name="T32" fmla="*/ 334 w 338"/>
                <a:gd name="T33" fmla="*/ 17 h 54"/>
                <a:gd name="T34" fmla="*/ 330 w 338"/>
                <a:gd name="T35" fmla="*/ 28 h 54"/>
                <a:gd name="T36" fmla="*/ 342 w 338"/>
                <a:gd name="T37" fmla="*/ 32 h 54"/>
                <a:gd name="T38" fmla="*/ 352 w 338"/>
                <a:gd name="T39" fmla="*/ 46 h 54"/>
                <a:gd name="T40" fmla="*/ 14 w 338"/>
                <a:gd name="T41" fmla="*/ 45 h 54"/>
                <a:gd name="T42" fmla="*/ 24 w 338"/>
                <a:gd name="T43" fmla="*/ 33 h 54"/>
                <a:gd name="T44" fmla="*/ 258 w 338"/>
                <a:gd name="T45" fmla="*/ 27 h 54"/>
                <a:gd name="T46" fmla="*/ 39 w 338"/>
                <a:gd name="T47" fmla="*/ 25 h 54"/>
                <a:gd name="T48" fmla="*/ 44 w 338"/>
                <a:gd name="T49" fmla="*/ 19 h 54"/>
                <a:gd name="T50" fmla="*/ 289 w 338"/>
                <a:gd name="T51" fmla="*/ 13 h 54"/>
                <a:gd name="T52" fmla="*/ 63 w 338"/>
                <a:gd name="T53" fmla="*/ 14 h 54"/>
                <a:gd name="T54" fmla="*/ 70 w 338"/>
                <a:gd name="T55" fmla="*/ 9 h 54"/>
                <a:gd name="T56" fmla="*/ 282 w 338"/>
                <a:gd name="T57" fmla="*/ 3 h 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grpSp>
      <p:sp>
        <p:nvSpPr>
          <p:cNvPr id="209" name="Rectangle 192">
            <a:extLst>
              <a:ext uri="{FF2B5EF4-FFF2-40B4-BE49-F238E27FC236}">
                <a16:creationId xmlns:a16="http://schemas.microsoft.com/office/drawing/2014/main" id="{1B47D5B3-36CA-4E7C-BB37-FC6915BF4779}"/>
              </a:ext>
            </a:extLst>
          </p:cNvPr>
          <p:cNvSpPr>
            <a:spLocks noChangeArrowheads="1"/>
          </p:cNvSpPr>
          <p:nvPr/>
        </p:nvSpPr>
        <p:spPr bwMode="auto">
          <a:xfrm>
            <a:off x="6627047" y="1605134"/>
            <a:ext cx="1670050" cy="45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90000"/>
              </a:lnSpc>
              <a:defRPr/>
            </a:pPr>
            <a:r>
              <a:rPr lang="it-IT" sz="1100">
                <a:solidFill>
                  <a:srgbClr val="4D4D4C"/>
                </a:solidFill>
                <a:cs typeface="+mn-cs"/>
              </a:rPr>
              <a:t>Esecuzione della richiesta secondo quanto stabilito dallo standard </a:t>
            </a:r>
            <a:endParaRPr lang="it-IT" sz="1200" b="1" baseline="-25000">
              <a:solidFill>
                <a:srgbClr val="4D4D4C"/>
              </a:solidFill>
              <a:cs typeface="+mn-cs"/>
            </a:endParaRPr>
          </a:p>
        </p:txBody>
      </p:sp>
      <p:sp>
        <p:nvSpPr>
          <p:cNvPr id="210" name="Rectangle 193">
            <a:extLst>
              <a:ext uri="{FF2B5EF4-FFF2-40B4-BE49-F238E27FC236}">
                <a16:creationId xmlns:a16="http://schemas.microsoft.com/office/drawing/2014/main" id="{C9047120-0EC0-4290-A66D-BAC25B7AD6DE}"/>
              </a:ext>
            </a:extLst>
          </p:cNvPr>
          <p:cNvSpPr>
            <a:spLocks noChangeArrowheads="1"/>
          </p:cNvSpPr>
          <p:nvPr/>
        </p:nvSpPr>
        <p:spPr bwMode="auto">
          <a:xfrm>
            <a:off x="8717785" y="2506834"/>
            <a:ext cx="3175" cy="10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90000"/>
              </a:lnSpc>
              <a:defRPr/>
            </a:pPr>
            <a:endParaRPr lang="it-IT" sz="1200" b="1" baseline="-25000">
              <a:solidFill>
                <a:srgbClr val="FFFFFF"/>
              </a:solidFill>
              <a:cs typeface="+mn-cs"/>
            </a:endParaRPr>
          </a:p>
        </p:txBody>
      </p:sp>
      <p:grpSp>
        <p:nvGrpSpPr>
          <p:cNvPr id="211" name="Group 194">
            <a:extLst>
              <a:ext uri="{FF2B5EF4-FFF2-40B4-BE49-F238E27FC236}">
                <a16:creationId xmlns:a16="http://schemas.microsoft.com/office/drawing/2014/main" id="{4B525F36-7424-4369-A587-E2087A0421AB}"/>
              </a:ext>
            </a:extLst>
          </p:cNvPr>
          <p:cNvGrpSpPr>
            <a:grpSpLocks/>
          </p:cNvGrpSpPr>
          <p:nvPr/>
        </p:nvGrpSpPr>
        <p:grpSpPr bwMode="auto">
          <a:xfrm>
            <a:off x="1077147" y="2076622"/>
            <a:ext cx="427038" cy="612775"/>
            <a:chOff x="646" y="1285"/>
            <a:chExt cx="269" cy="323"/>
          </a:xfrm>
        </p:grpSpPr>
        <p:grpSp>
          <p:nvGrpSpPr>
            <p:cNvPr id="212" name="Group 195">
              <a:extLst>
                <a:ext uri="{FF2B5EF4-FFF2-40B4-BE49-F238E27FC236}">
                  <a16:creationId xmlns:a16="http://schemas.microsoft.com/office/drawing/2014/main" id="{CDAFEA56-0540-4F45-91EF-8BF4B39FC7E0}"/>
                </a:ext>
              </a:extLst>
            </p:cNvPr>
            <p:cNvGrpSpPr>
              <a:grpSpLocks/>
            </p:cNvGrpSpPr>
            <p:nvPr/>
          </p:nvGrpSpPr>
          <p:grpSpPr bwMode="auto">
            <a:xfrm>
              <a:off x="646" y="1285"/>
              <a:ext cx="269" cy="323"/>
              <a:chOff x="263" y="1447"/>
              <a:chExt cx="248" cy="323"/>
            </a:xfrm>
          </p:grpSpPr>
          <p:sp>
            <p:nvSpPr>
              <p:cNvPr id="261" name="Freeform 196">
                <a:extLst>
                  <a:ext uri="{FF2B5EF4-FFF2-40B4-BE49-F238E27FC236}">
                    <a16:creationId xmlns:a16="http://schemas.microsoft.com/office/drawing/2014/main" id="{69FE46DD-858E-4AD1-B872-EE4ABD493CCD}"/>
                  </a:ext>
                </a:extLst>
              </p:cNvPr>
              <p:cNvSpPr>
                <a:spLocks/>
              </p:cNvSpPr>
              <p:nvPr/>
            </p:nvSpPr>
            <p:spPr bwMode="auto">
              <a:xfrm>
                <a:off x="263" y="1447"/>
                <a:ext cx="248" cy="323"/>
              </a:xfrm>
              <a:custGeom>
                <a:avLst/>
                <a:gdLst>
                  <a:gd name="T0" fmla="*/ 36 w 248"/>
                  <a:gd name="T1" fmla="*/ 0 h 323"/>
                  <a:gd name="T2" fmla="*/ 167 w 248"/>
                  <a:gd name="T3" fmla="*/ 0 h 323"/>
                  <a:gd name="T4" fmla="*/ 206 w 248"/>
                  <a:gd name="T5" fmla="*/ 40 h 323"/>
                  <a:gd name="T6" fmla="*/ 206 w 248"/>
                  <a:gd name="T7" fmla="*/ 180 h 323"/>
                  <a:gd name="T8" fmla="*/ 213 w 248"/>
                  <a:gd name="T9" fmla="*/ 180 h 323"/>
                  <a:gd name="T10" fmla="*/ 248 w 248"/>
                  <a:gd name="T11" fmla="*/ 217 h 323"/>
                  <a:gd name="T12" fmla="*/ 248 w 248"/>
                  <a:gd name="T13" fmla="*/ 323 h 323"/>
                  <a:gd name="T14" fmla="*/ 36 w 248"/>
                  <a:gd name="T15" fmla="*/ 323 h 323"/>
                  <a:gd name="T16" fmla="*/ 0 w 248"/>
                  <a:gd name="T17" fmla="*/ 285 h 323"/>
                  <a:gd name="T18" fmla="*/ 0 w 248"/>
                  <a:gd name="T19" fmla="*/ 180 h 323"/>
                  <a:gd name="T20" fmla="*/ 36 w 248"/>
                  <a:gd name="T21" fmla="*/ 180 h 323"/>
                  <a:gd name="T22" fmla="*/ 36 w 248"/>
                  <a:gd name="T23" fmla="*/ 0 h 3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62" name="Freeform 197">
                <a:extLst>
                  <a:ext uri="{FF2B5EF4-FFF2-40B4-BE49-F238E27FC236}">
                    <a16:creationId xmlns:a16="http://schemas.microsoft.com/office/drawing/2014/main" id="{D4825865-6CD0-4B95-807D-F9FD0F98C42C}"/>
                  </a:ext>
                </a:extLst>
              </p:cNvPr>
              <p:cNvSpPr>
                <a:spLocks/>
              </p:cNvSpPr>
              <p:nvPr/>
            </p:nvSpPr>
            <p:spPr bwMode="auto">
              <a:xfrm>
                <a:off x="301" y="1456"/>
                <a:ext cx="202" cy="305"/>
              </a:xfrm>
              <a:custGeom>
                <a:avLst/>
                <a:gdLst>
                  <a:gd name="T0" fmla="*/ 7 w 202"/>
                  <a:gd name="T1" fmla="*/ 0 h 305"/>
                  <a:gd name="T2" fmla="*/ 125 w 202"/>
                  <a:gd name="T3" fmla="*/ 0 h 305"/>
                  <a:gd name="T4" fmla="*/ 159 w 202"/>
                  <a:gd name="T5" fmla="*/ 36 h 305"/>
                  <a:gd name="T6" fmla="*/ 159 w 202"/>
                  <a:gd name="T7" fmla="*/ 212 h 305"/>
                  <a:gd name="T8" fmla="*/ 168 w 202"/>
                  <a:gd name="T9" fmla="*/ 212 h 305"/>
                  <a:gd name="T10" fmla="*/ 168 w 202"/>
                  <a:gd name="T11" fmla="*/ 181 h 305"/>
                  <a:gd name="T12" fmla="*/ 172 w 202"/>
                  <a:gd name="T13" fmla="*/ 181 h 305"/>
                  <a:gd name="T14" fmla="*/ 202 w 202"/>
                  <a:gd name="T15" fmla="*/ 213 h 305"/>
                  <a:gd name="T16" fmla="*/ 202 w 202"/>
                  <a:gd name="T17" fmla="*/ 305 h 305"/>
                  <a:gd name="T18" fmla="*/ 136 w 202"/>
                  <a:gd name="T19" fmla="*/ 305 h 305"/>
                  <a:gd name="T20" fmla="*/ 136 w 202"/>
                  <a:gd name="T21" fmla="*/ 272 h 305"/>
                  <a:gd name="T22" fmla="*/ 71 w 202"/>
                  <a:gd name="T23" fmla="*/ 272 h 305"/>
                  <a:gd name="T24" fmla="*/ 71 w 202"/>
                  <a:gd name="T25" fmla="*/ 305 h 305"/>
                  <a:gd name="T26" fmla="*/ 0 w 202"/>
                  <a:gd name="T27" fmla="*/ 305 h 305"/>
                  <a:gd name="T28" fmla="*/ 0 w 202"/>
                  <a:gd name="T29" fmla="*/ 212 h 305"/>
                  <a:gd name="T30" fmla="*/ 38 w 202"/>
                  <a:gd name="T31" fmla="*/ 212 h 305"/>
                  <a:gd name="T32" fmla="*/ 38 w 202"/>
                  <a:gd name="T33" fmla="*/ 34 h 305"/>
                  <a:gd name="T34" fmla="*/ 7 w 202"/>
                  <a:gd name="T35" fmla="*/ 0 h 30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63" name="Freeform 198">
                <a:extLst>
                  <a:ext uri="{FF2B5EF4-FFF2-40B4-BE49-F238E27FC236}">
                    <a16:creationId xmlns:a16="http://schemas.microsoft.com/office/drawing/2014/main" id="{46F09980-726C-40B9-BABD-6213E359B6D8}"/>
                  </a:ext>
                </a:extLst>
              </p:cNvPr>
              <p:cNvSpPr>
                <a:spLocks/>
              </p:cNvSpPr>
              <p:nvPr/>
            </p:nvSpPr>
            <p:spPr bwMode="auto">
              <a:xfrm>
                <a:off x="456" y="1728"/>
                <a:ext cx="24" cy="23"/>
              </a:xfrm>
              <a:custGeom>
                <a:avLst/>
                <a:gdLst>
                  <a:gd name="T0" fmla="*/ 0 w 24"/>
                  <a:gd name="T1" fmla="*/ 0 h 24"/>
                  <a:gd name="T2" fmla="*/ 24 w 24"/>
                  <a:gd name="T3" fmla="*/ 0 h 24"/>
                  <a:gd name="T4" fmla="*/ 24 w 24"/>
                  <a:gd name="T5" fmla="*/ 24 h 24"/>
                  <a:gd name="T6" fmla="*/ 15 w 24"/>
                  <a:gd name="T7" fmla="*/ 24 h 24"/>
                  <a:gd name="T8" fmla="*/ 15 w 24"/>
                  <a:gd name="T9" fmla="*/ 9 h 24"/>
                  <a:gd name="T10" fmla="*/ 0 w 24"/>
                  <a:gd name="T11" fmla="*/ 9 h 24"/>
                  <a:gd name="T12" fmla="*/ 0 w 24"/>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64" name="Freeform 199">
                <a:extLst>
                  <a:ext uri="{FF2B5EF4-FFF2-40B4-BE49-F238E27FC236}">
                    <a16:creationId xmlns:a16="http://schemas.microsoft.com/office/drawing/2014/main" id="{4B5B708E-7F14-4AF2-9520-6B0B26D6C807}"/>
                  </a:ext>
                </a:extLst>
              </p:cNvPr>
              <p:cNvSpPr>
                <a:spLocks/>
              </p:cNvSpPr>
              <p:nvPr/>
            </p:nvSpPr>
            <p:spPr bwMode="auto">
              <a:xfrm>
                <a:off x="320" y="1728"/>
                <a:ext cx="22" cy="23"/>
              </a:xfrm>
              <a:custGeom>
                <a:avLst/>
                <a:gdLst>
                  <a:gd name="T0" fmla="*/ 0 w 22"/>
                  <a:gd name="T1" fmla="*/ 0 h 24"/>
                  <a:gd name="T2" fmla="*/ 22 w 22"/>
                  <a:gd name="T3" fmla="*/ 0 h 24"/>
                  <a:gd name="T4" fmla="*/ 22 w 22"/>
                  <a:gd name="T5" fmla="*/ 24 h 24"/>
                  <a:gd name="T6" fmla="*/ 14 w 22"/>
                  <a:gd name="T7" fmla="*/ 24 h 24"/>
                  <a:gd name="T8" fmla="*/ 14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65" name="Freeform 200">
                <a:extLst>
                  <a:ext uri="{FF2B5EF4-FFF2-40B4-BE49-F238E27FC236}">
                    <a16:creationId xmlns:a16="http://schemas.microsoft.com/office/drawing/2014/main" id="{1B577EBE-263D-4E7D-A50D-783667C57A5E}"/>
                  </a:ext>
                </a:extLst>
              </p:cNvPr>
              <p:cNvSpPr>
                <a:spLocks/>
              </p:cNvSpPr>
              <p:nvPr/>
            </p:nvSpPr>
            <p:spPr bwMode="auto">
              <a:xfrm>
                <a:off x="456" y="1693"/>
                <a:ext cx="24" cy="23"/>
              </a:xfrm>
              <a:custGeom>
                <a:avLst/>
                <a:gdLst>
                  <a:gd name="T0" fmla="*/ 0 w 24"/>
                  <a:gd name="T1" fmla="*/ 0 h 23"/>
                  <a:gd name="T2" fmla="*/ 24 w 24"/>
                  <a:gd name="T3" fmla="*/ 0 h 23"/>
                  <a:gd name="T4" fmla="*/ 24 w 24"/>
                  <a:gd name="T5" fmla="*/ 23 h 23"/>
                  <a:gd name="T6" fmla="*/ 15 w 24"/>
                  <a:gd name="T7" fmla="*/ 23 h 23"/>
                  <a:gd name="T8" fmla="*/ 15 w 24"/>
                  <a:gd name="T9" fmla="*/ 9 h 23"/>
                  <a:gd name="T10" fmla="*/ 0 w 24"/>
                  <a:gd name="T11" fmla="*/ 9 h 23"/>
                  <a:gd name="T12" fmla="*/ 0 w 24"/>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66" name="Freeform 201">
                <a:extLst>
                  <a:ext uri="{FF2B5EF4-FFF2-40B4-BE49-F238E27FC236}">
                    <a16:creationId xmlns:a16="http://schemas.microsoft.com/office/drawing/2014/main" id="{05FBFC7F-A4E1-448D-9F93-1D49A85DF72C}"/>
                  </a:ext>
                </a:extLst>
              </p:cNvPr>
              <p:cNvSpPr>
                <a:spLocks/>
              </p:cNvSpPr>
              <p:nvPr/>
            </p:nvSpPr>
            <p:spPr bwMode="auto">
              <a:xfrm>
                <a:off x="423" y="1693"/>
                <a:ext cx="18" cy="23"/>
              </a:xfrm>
              <a:custGeom>
                <a:avLst/>
                <a:gdLst>
                  <a:gd name="T0" fmla="*/ 0 w 23"/>
                  <a:gd name="T1" fmla="*/ 0 h 23"/>
                  <a:gd name="T2" fmla="*/ 23 w 23"/>
                  <a:gd name="T3" fmla="*/ 0 h 23"/>
                  <a:gd name="T4" fmla="*/ 23 w 23"/>
                  <a:gd name="T5" fmla="*/ 23 h 23"/>
                  <a:gd name="T6" fmla="*/ 14 w 23"/>
                  <a:gd name="T7" fmla="*/ 23 h 23"/>
                  <a:gd name="T8" fmla="*/ 14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67" name="Freeform 202">
                <a:extLst>
                  <a:ext uri="{FF2B5EF4-FFF2-40B4-BE49-F238E27FC236}">
                    <a16:creationId xmlns:a16="http://schemas.microsoft.com/office/drawing/2014/main" id="{D38D39DF-2697-492D-87F9-410823FEB684}"/>
                  </a:ext>
                </a:extLst>
              </p:cNvPr>
              <p:cNvSpPr>
                <a:spLocks/>
              </p:cNvSpPr>
              <p:nvPr/>
            </p:nvSpPr>
            <p:spPr bwMode="auto">
              <a:xfrm>
                <a:off x="389" y="1693"/>
                <a:ext cx="22" cy="23"/>
              </a:xfrm>
              <a:custGeom>
                <a:avLst/>
                <a:gdLst>
                  <a:gd name="T0" fmla="*/ 0 w 22"/>
                  <a:gd name="T1" fmla="*/ 0 h 23"/>
                  <a:gd name="T2" fmla="*/ 22 w 22"/>
                  <a:gd name="T3" fmla="*/ 0 h 23"/>
                  <a:gd name="T4" fmla="*/ 22 w 22"/>
                  <a:gd name="T5" fmla="*/ 23 h 23"/>
                  <a:gd name="T6" fmla="*/ 14 w 22"/>
                  <a:gd name="T7" fmla="*/ 23 h 23"/>
                  <a:gd name="T8" fmla="*/ 14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68" name="Freeform 203">
                <a:extLst>
                  <a:ext uri="{FF2B5EF4-FFF2-40B4-BE49-F238E27FC236}">
                    <a16:creationId xmlns:a16="http://schemas.microsoft.com/office/drawing/2014/main" id="{68CCF012-C3C7-4338-9DB7-D43C51914191}"/>
                  </a:ext>
                </a:extLst>
              </p:cNvPr>
              <p:cNvSpPr>
                <a:spLocks/>
              </p:cNvSpPr>
              <p:nvPr/>
            </p:nvSpPr>
            <p:spPr bwMode="auto">
              <a:xfrm>
                <a:off x="354" y="1693"/>
                <a:ext cx="23" cy="23"/>
              </a:xfrm>
              <a:custGeom>
                <a:avLst/>
                <a:gdLst>
                  <a:gd name="T0" fmla="*/ 0 w 23"/>
                  <a:gd name="T1" fmla="*/ 0 h 23"/>
                  <a:gd name="T2" fmla="*/ 23 w 23"/>
                  <a:gd name="T3" fmla="*/ 0 h 23"/>
                  <a:gd name="T4" fmla="*/ 23 w 23"/>
                  <a:gd name="T5" fmla="*/ 23 h 23"/>
                  <a:gd name="T6" fmla="*/ 14 w 23"/>
                  <a:gd name="T7" fmla="*/ 23 h 23"/>
                  <a:gd name="T8" fmla="*/ 14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69" name="Freeform 204">
                <a:extLst>
                  <a:ext uri="{FF2B5EF4-FFF2-40B4-BE49-F238E27FC236}">
                    <a16:creationId xmlns:a16="http://schemas.microsoft.com/office/drawing/2014/main" id="{EE2551D0-CDF1-4816-9B95-9B3BFB81C0DF}"/>
                  </a:ext>
                </a:extLst>
              </p:cNvPr>
              <p:cNvSpPr>
                <a:spLocks/>
              </p:cNvSpPr>
              <p:nvPr/>
            </p:nvSpPr>
            <p:spPr bwMode="auto">
              <a:xfrm>
                <a:off x="320" y="1693"/>
                <a:ext cx="22" cy="23"/>
              </a:xfrm>
              <a:custGeom>
                <a:avLst/>
                <a:gdLst>
                  <a:gd name="T0" fmla="*/ 0 w 22"/>
                  <a:gd name="T1" fmla="*/ 0 h 23"/>
                  <a:gd name="T2" fmla="*/ 22 w 22"/>
                  <a:gd name="T3" fmla="*/ 0 h 23"/>
                  <a:gd name="T4" fmla="*/ 22 w 22"/>
                  <a:gd name="T5" fmla="*/ 23 h 23"/>
                  <a:gd name="T6" fmla="*/ 14 w 22"/>
                  <a:gd name="T7" fmla="*/ 23 h 23"/>
                  <a:gd name="T8" fmla="*/ 14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70" name="Freeform 205">
                <a:extLst>
                  <a:ext uri="{FF2B5EF4-FFF2-40B4-BE49-F238E27FC236}">
                    <a16:creationId xmlns:a16="http://schemas.microsoft.com/office/drawing/2014/main" id="{E3F423ED-AF5B-446E-83BE-78B3E29F4D02}"/>
                  </a:ext>
                </a:extLst>
              </p:cNvPr>
              <p:cNvSpPr>
                <a:spLocks/>
              </p:cNvSpPr>
              <p:nvPr/>
            </p:nvSpPr>
            <p:spPr bwMode="auto">
              <a:xfrm>
                <a:off x="423" y="1656"/>
                <a:ext cx="18" cy="23"/>
              </a:xfrm>
              <a:custGeom>
                <a:avLst/>
                <a:gdLst>
                  <a:gd name="T0" fmla="*/ 0 w 23"/>
                  <a:gd name="T1" fmla="*/ 0 h 24"/>
                  <a:gd name="T2" fmla="*/ 23 w 23"/>
                  <a:gd name="T3" fmla="*/ 0 h 24"/>
                  <a:gd name="T4" fmla="*/ 23 w 23"/>
                  <a:gd name="T5" fmla="*/ 24 h 24"/>
                  <a:gd name="T6" fmla="*/ 14 w 23"/>
                  <a:gd name="T7" fmla="*/ 24 h 24"/>
                  <a:gd name="T8" fmla="*/ 14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71" name="Freeform 206">
                <a:extLst>
                  <a:ext uri="{FF2B5EF4-FFF2-40B4-BE49-F238E27FC236}">
                    <a16:creationId xmlns:a16="http://schemas.microsoft.com/office/drawing/2014/main" id="{69D59610-AF41-4BB0-9814-AA66A6CB2828}"/>
                  </a:ext>
                </a:extLst>
              </p:cNvPr>
              <p:cNvSpPr>
                <a:spLocks/>
              </p:cNvSpPr>
              <p:nvPr/>
            </p:nvSpPr>
            <p:spPr bwMode="auto">
              <a:xfrm>
                <a:off x="389" y="1656"/>
                <a:ext cx="22" cy="23"/>
              </a:xfrm>
              <a:custGeom>
                <a:avLst/>
                <a:gdLst>
                  <a:gd name="T0" fmla="*/ 0 w 22"/>
                  <a:gd name="T1" fmla="*/ 0 h 24"/>
                  <a:gd name="T2" fmla="*/ 22 w 22"/>
                  <a:gd name="T3" fmla="*/ 0 h 24"/>
                  <a:gd name="T4" fmla="*/ 22 w 22"/>
                  <a:gd name="T5" fmla="*/ 24 h 24"/>
                  <a:gd name="T6" fmla="*/ 14 w 22"/>
                  <a:gd name="T7" fmla="*/ 24 h 24"/>
                  <a:gd name="T8" fmla="*/ 14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72" name="Freeform 207">
                <a:extLst>
                  <a:ext uri="{FF2B5EF4-FFF2-40B4-BE49-F238E27FC236}">
                    <a16:creationId xmlns:a16="http://schemas.microsoft.com/office/drawing/2014/main" id="{4F67E9CE-4795-4457-9FBC-8A65A086AAC3}"/>
                  </a:ext>
                </a:extLst>
              </p:cNvPr>
              <p:cNvSpPr>
                <a:spLocks/>
              </p:cNvSpPr>
              <p:nvPr/>
            </p:nvSpPr>
            <p:spPr bwMode="auto">
              <a:xfrm>
                <a:off x="354" y="1656"/>
                <a:ext cx="23" cy="23"/>
              </a:xfrm>
              <a:custGeom>
                <a:avLst/>
                <a:gdLst>
                  <a:gd name="T0" fmla="*/ 0 w 23"/>
                  <a:gd name="T1" fmla="*/ 0 h 24"/>
                  <a:gd name="T2" fmla="*/ 23 w 23"/>
                  <a:gd name="T3" fmla="*/ 0 h 24"/>
                  <a:gd name="T4" fmla="*/ 23 w 23"/>
                  <a:gd name="T5" fmla="*/ 24 h 24"/>
                  <a:gd name="T6" fmla="*/ 14 w 23"/>
                  <a:gd name="T7" fmla="*/ 24 h 24"/>
                  <a:gd name="T8" fmla="*/ 14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73" name="Freeform 208">
                <a:extLst>
                  <a:ext uri="{FF2B5EF4-FFF2-40B4-BE49-F238E27FC236}">
                    <a16:creationId xmlns:a16="http://schemas.microsoft.com/office/drawing/2014/main" id="{7EE073F3-4632-40A6-9DE6-B4300E512519}"/>
                  </a:ext>
                </a:extLst>
              </p:cNvPr>
              <p:cNvSpPr>
                <a:spLocks/>
              </p:cNvSpPr>
              <p:nvPr/>
            </p:nvSpPr>
            <p:spPr bwMode="auto">
              <a:xfrm>
                <a:off x="423" y="1619"/>
                <a:ext cx="18" cy="23"/>
              </a:xfrm>
              <a:custGeom>
                <a:avLst/>
                <a:gdLst>
                  <a:gd name="T0" fmla="*/ 0 w 23"/>
                  <a:gd name="T1" fmla="*/ 0 h 24"/>
                  <a:gd name="T2" fmla="*/ 23 w 23"/>
                  <a:gd name="T3" fmla="*/ 0 h 24"/>
                  <a:gd name="T4" fmla="*/ 23 w 23"/>
                  <a:gd name="T5" fmla="*/ 24 h 24"/>
                  <a:gd name="T6" fmla="*/ 14 w 23"/>
                  <a:gd name="T7" fmla="*/ 24 h 24"/>
                  <a:gd name="T8" fmla="*/ 14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74" name="Freeform 209">
                <a:extLst>
                  <a:ext uri="{FF2B5EF4-FFF2-40B4-BE49-F238E27FC236}">
                    <a16:creationId xmlns:a16="http://schemas.microsoft.com/office/drawing/2014/main" id="{D14A2697-4DC0-43C5-B76E-875DB4EC33A8}"/>
                  </a:ext>
                </a:extLst>
              </p:cNvPr>
              <p:cNvSpPr>
                <a:spLocks/>
              </p:cNvSpPr>
              <p:nvPr/>
            </p:nvSpPr>
            <p:spPr bwMode="auto">
              <a:xfrm>
                <a:off x="389" y="1619"/>
                <a:ext cx="22" cy="23"/>
              </a:xfrm>
              <a:custGeom>
                <a:avLst/>
                <a:gdLst>
                  <a:gd name="T0" fmla="*/ 0 w 22"/>
                  <a:gd name="T1" fmla="*/ 0 h 24"/>
                  <a:gd name="T2" fmla="*/ 22 w 22"/>
                  <a:gd name="T3" fmla="*/ 0 h 24"/>
                  <a:gd name="T4" fmla="*/ 22 w 22"/>
                  <a:gd name="T5" fmla="*/ 24 h 24"/>
                  <a:gd name="T6" fmla="*/ 14 w 22"/>
                  <a:gd name="T7" fmla="*/ 24 h 24"/>
                  <a:gd name="T8" fmla="*/ 14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75" name="Freeform 210">
                <a:extLst>
                  <a:ext uri="{FF2B5EF4-FFF2-40B4-BE49-F238E27FC236}">
                    <a16:creationId xmlns:a16="http://schemas.microsoft.com/office/drawing/2014/main" id="{92A7C704-DB3F-4010-A077-9D767ED232E5}"/>
                  </a:ext>
                </a:extLst>
              </p:cNvPr>
              <p:cNvSpPr>
                <a:spLocks/>
              </p:cNvSpPr>
              <p:nvPr/>
            </p:nvSpPr>
            <p:spPr bwMode="auto">
              <a:xfrm>
                <a:off x="354" y="1619"/>
                <a:ext cx="23" cy="23"/>
              </a:xfrm>
              <a:custGeom>
                <a:avLst/>
                <a:gdLst>
                  <a:gd name="T0" fmla="*/ 0 w 23"/>
                  <a:gd name="T1" fmla="*/ 0 h 24"/>
                  <a:gd name="T2" fmla="*/ 23 w 23"/>
                  <a:gd name="T3" fmla="*/ 0 h 24"/>
                  <a:gd name="T4" fmla="*/ 23 w 23"/>
                  <a:gd name="T5" fmla="*/ 24 h 24"/>
                  <a:gd name="T6" fmla="*/ 14 w 23"/>
                  <a:gd name="T7" fmla="*/ 24 h 24"/>
                  <a:gd name="T8" fmla="*/ 14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76" name="Freeform 211">
                <a:extLst>
                  <a:ext uri="{FF2B5EF4-FFF2-40B4-BE49-F238E27FC236}">
                    <a16:creationId xmlns:a16="http://schemas.microsoft.com/office/drawing/2014/main" id="{6125E876-0152-4CDE-8D4F-B1A45785D258}"/>
                  </a:ext>
                </a:extLst>
              </p:cNvPr>
              <p:cNvSpPr>
                <a:spLocks/>
              </p:cNvSpPr>
              <p:nvPr/>
            </p:nvSpPr>
            <p:spPr bwMode="auto">
              <a:xfrm>
                <a:off x="423" y="1583"/>
                <a:ext cx="18" cy="23"/>
              </a:xfrm>
              <a:custGeom>
                <a:avLst/>
                <a:gdLst>
                  <a:gd name="T0" fmla="*/ 0 w 23"/>
                  <a:gd name="T1" fmla="*/ 0 h 24"/>
                  <a:gd name="T2" fmla="*/ 23 w 23"/>
                  <a:gd name="T3" fmla="*/ 0 h 24"/>
                  <a:gd name="T4" fmla="*/ 23 w 23"/>
                  <a:gd name="T5" fmla="*/ 24 h 24"/>
                  <a:gd name="T6" fmla="*/ 14 w 23"/>
                  <a:gd name="T7" fmla="*/ 24 h 24"/>
                  <a:gd name="T8" fmla="*/ 14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77" name="Freeform 212">
                <a:extLst>
                  <a:ext uri="{FF2B5EF4-FFF2-40B4-BE49-F238E27FC236}">
                    <a16:creationId xmlns:a16="http://schemas.microsoft.com/office/drawing/2014/main" id="{B2F6A2F4-2BFF-49A8-AEC5-F4383A5E8157}"/>
                  </a:ext>
                </a:extLst>
              </p:cNvPr>
              <p:cNvSpPr>
                <a:spLocks/>
              </p:cNvSpPr>
              <p:nvPr/>
            </p:nvSpPr>
            <p:spPr bwMode="auto">
              <a:xfrm>
                <a:off x="389" y="1583"/>
                <a:ext cx="22" cy="23"/>
              </a:xfrm>
              <a:custGeom>
                <a:avLst/>
                <a:gdLst>
                  <a:gd name="T0" fmla="*/ 0 w 22"/>
                  <a:gd name="T1" fmla="*/ 0 h 24"/>
                  <a:gd name="T2" fmla="*/ 22 w 22"/>
                  <a:gd name="T3" fmla="*/ 0 h 24"/>
                  <a:gd name="T4" fmla="*/ 22 w 22"/>
                  <a:gd name="T5" fmla="*/ 24 h 24"/>
                  <a:gd name="T6" fmla="*/ 14 w 22"/>
                  <a:gd name="T7" fmla="*/ 24 h 24"/>
                  <a:gd name="T8" fmla="*/ 14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78" name="Freeform 213">
                <a:extLst>
                  <a:ext uri="{FF2B5EF4-FFF2-40B4-BE49-F238E27FC236}">
                    <a16:creationId xmlns:a16="http://schemas.microsoft.com/office/drawing/2014/main" id="{07934539-D030-41CC-BBF1-DE0197792B29}"/>
                  </a:ext>
                </a:extLst>
              </p:cNvPr>
              <p:cNvSpPr>
                <a:spLocks/>
              </p:cNvSpPr>
              <p:nvPr/>
            </p:nvSpPr>
            <p:spPr bwMode="auto">
              <a:xfrm>
                <a:off x="354" y="1583"/>
                <a:ext cx="23" cy="23"/>
              </a:xfrm>
              <a:custGeom>
                <a:avLst/>
                <a:gdLst>
                  <a:gd name="T0" fmla="*/ 0 w 23"/>
                  <a:gd name="T1" fmla="*/ 0 h 24"/>
                  <a:gd name="T2" fmla="*/ 23 w 23"/>
                  <a:gd name="T3" fmla="*/ 0 h 24"/>
                  <a:gd name="T4" fmla="*/ 23 w 23"/>
                  <a:gd name="T5" fmla="*/ 24 h 24"/>
                  <a:gd name="T6" fmla="*/ 14 w 23"/>
                  <a:gd name="T7" fmla="*/ 24 h 24"/>
                  <a:gd name="T8" fmla="*/ 14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79" name="Freeform 214">
                <a:extLst>
                  <a:ext uri="{FF2B5EF4-FFF2-40B4-BE49-F238E27FC236}">
                    <a16:creationId xmlns:a16="http://schemas.microsoft.com/office/drawing/2014/main" id="{3B3CD993-EC35-456C-92F5-0BC0C57911AA}"/>
                  </a:ext>
                </a:extLst>
              </p:cNvPr>
              <p:cNvSpPr>
                <a:spLocks/>
              </p:cNvSpPr>
              <p:nvPr/>
            </p:nvSpPr>
            <p:spPr bwMode="auto">
              <a:xfrm>
                <a:off x="423" y="1547"/>
                <a:ext cx="18" cy="23"/>
              </a:xfrm>
              <a:custGeom>
                <a:avLst/>
                <a:gdLst>
                  <a:gd name="T0" fmla="*/ 0 w 23"/>
                  <a:gd name="T1" fmla="*/ 0 h 23"/>
                  <a:gd name="T2" fmla="*/ 23 w 23"/>
                  <a:gd name="T3" fmla="*/ 0 h 23"/>
                  <a:gd name="T4" fmla="*/ 23 w 23"/>
                  <a:gd name="T5" fmla="*/ 23 h 23"/>
                  <a:gd name="T6" fmla="*/ 14 w 23"/>
                  <a:gd name="T7" fmla="*/ 23 h 23"/>
                  <a:gd name="T8" fmla="*/ 14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80" name="Freeform 215">
                <a:extLst>
                  <a:ext uri="{FF2B5EF4-FFF2-40B4-BE49-F238E27FC236}">
                    <a16:creationId xmlns:a16="http://schemas.microsoft.com/office/drawing/2014/main" id="{D38F844C-8AC6-4A43-93E5-25B1FC57AD62}"/>
                  </a:ext>
                </a:extLst>
              </p:cNvPr>
              <p:cNvSpPr>
                <a:spLocks/>
              </p:cNvSpPr>
              <p:nvPr/>
            </p:nvSpPr>
            <p:spPr bwMode="auto">
              <a:xfrm>
                <a:off x="389" y="1547"/>
                <a:ext cx="22" cy="23"/>
              </a:xfrm>
              <a:custGeom>
                <a:avLst/>
                <a:gdLst>
                  <a:gd name="T0" fmla="*/ 0 w 22"/>
                  <a:gd name="T1" fmla="*/ 0 h 23"/>
                  <a:gd name="T2" fmla="*/ 22 w 22"/>
                  <a:gd name="T3" fmla="*/ 0 h 23"/>
                  <a:gd name="T4" fmla="*/ 22 w 22"/>
                  <a:gd name="T5" fmla="*/ 23 h 23"/>
                  <a:gd name="T6" fmla="*/ 14 w 22"/>
                  <a:gd name="T7" fmla="*/ 23 h 23"/>
                  <a:gd name="T8" fmla="*/ 14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81" name="Freeform 216">
                <a:extLst>
                  <a:ext uri="{FF2B5EF4-FFF2-40B4-BE49-F238E27FC236}">
                    <a16:creationId xmlns:a16="http://schemas.microsoft.com/office/drawing/2014/main" id="{BF053944-1E53-46D3-8033-CF069BEBF2CB}"/>
                  </a:ext>
                </a:extLst>
              </p:cNvPr>
              <p:cNvSpPr>
                <a:spLocks/>
              </p:cNvSpPr>
              <p:nvPr/>
            </p:nvSpPr>
            <p:spPr bwMode="auto">
              <a:xfrm>
                <a:off x="354" y="1547"/>
                <a:ext cx="23" cy="23"/>
              </a:xfrm>
              <a:custGeom>
                <a:avLst/>
                <a:gdLst>
                  <a:gd name="T0" fmla="*/ 0 w 23"/>
                  <a:gd name="T1" fmla="*/ 0 h 23"/>
                  <a:gd name="T2" fmla="*/ 23 w 23"/>
                  <a:gd name="T3" fmla="*/ 0 h 23"/>
                  <a:gd name="T4" fmla="*/ 23 w 23"/>
                  <a:gd name="T5" fmla="*/ 23 h 23"/>
                  <a:gd name="T6" fmla="*/ 14 w 23"/>
                  <a:gd name="T7" fmla="*/ 23 h 23"/>
                  <a:gd name="T8" fmla="*/ 14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82" name="Freeform 217">
                <a:extLst>
                  <a:ext uri="{FF2B5EF4-FFF2-40B4-BE49-F238E27FC236}">
                    <a16:creationId xmlns:a16="http://schemas.microsoft.com/office/drawing/2014/main" id="{057A389A-295F-41DE-916A-EEA543C0A47E}"/>
                  </a:ext>
                </a:extLst>
              </p:cNvPr>
              <p:cNvSpPr>
                <a:spLocks/>
              </p:cNvSpPr>
              <p:nvPr/>
            </p:nvSpPr>
            <p:spPr bwMode="auto">
              <a:xfrm>
                <a:off x="423" y="1515"/>
                <a:ext cx="18" cy="24"/>
              </a:xfrm>
              <a:custGeom>
                <a:avLst/>
                <a:gdLst>
                  <a:gd name="T0" fmla="*/ 0 w 23"/>
                  <a:gd name="T1" fmla="*/ 0 h 24"/>
                  <a:gd name="T2" fmla="*/ 23 w 23"/>
                  <a:gd name="T3" fmla="*/ 0 h 24"/>
                  <a:gd name="T4" fmla="*/ 23 w 23"/>
                  <a:gd name="T5" fmla="*/ 24 h 24"/>
                  <a:gd name="T6" fmla="*/ 14 w 23"/>
                  <a:gd name="T7" fmla="*/ 24 h 24"/>
                  <a:gd name="T8" fmla="*/ 14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83" name="Freeform 218">
                <a:extLst>
                  <a:ext uri="{FF2B5EF4-FFF2-40B4-BE49-F238E27FC236}">
                    <a16:creationId xmlns:a16="http://schemas.microsoft.com/office/drawing/2014/main" id="{E1E309AA-3586-4799-A03B-3E553C5FBF8C}"/>
                  </a:ext>
                </a:extLst>
              </p:cNvPr>
              <p:cNvSpPr>
                <a:spLocks/>
              </p:cNvSpPr>
              <p:nvPr/>
            </p:nvSpPr>
            <p:spPr bwMode="auto">
              <a:xfrm>
                <a:off x="389" y="1515"/>
                <a:ext cx="22" cy="24"/>
              </a:xfrm>
              <a:custGeom>
                <a:avLst/>
                <a:gdLst>
                  <a:gd name="T0" fmla="*/ 0 w 22"/>
                  <a:gd name="T1" fmla="*/ 0 h 24"/>
                  <a:gd name="T2" fmla="*/ 22 w 22"/>
                  <a:gd name="T3" fmla="*/ 0 h 24"/>
                  <a:gd name="T4" fmla="*/ 22 w 22"/>
                  <a:gd name="T5" fmla="*/ 24 h 24"/>
                  <a:gd name="T6" fmla="*/ 14 w 22"/>
                  <a:gd name="T7" fmla="*/ 24 h 24"/>
                  <a:gd name="T8" fmla="*/ 14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84" name="Freeform 219">
                <a:extLst>
                  <a:ext uri="{FF2B5EF4-FFF2-40B4-BE49-F238E27FC236}">
                    <a16:creationId xmlns:a16="http://schemas.microsoft.com/office/drawing/2014/main" id="{988C2605-F980-44C3-B0CA-940ABFE418C9}"/>
                  </a:ext>
                </a:extLst>
              </p:cNvPr>
              <p:cNvSpPr>
                <a:spLocks/>
              </p:cNvSpPr>
              <p:nvPr/>
            </p:nvSpPr>
            <p:spPr bwMode="auto">
              <a:xfrm>
                <a:off x="354" y="1515"/>
                <a:ext cx="23" cy="24"/>
              </a:xfrm>
              <a:custGeom>
                <a:avLst/>
                <a:gdLst>
                  <a:gd name="T0" fmla="*/ 0 w 23"/>
                  <a:gd name="T1" fmla="*/ 0 h 24"/>
                  <a:gd name="T2" fmla="*/ 23 w 23"/>
                  <a:gd name="T3" fmla="*/ 0 h 24"/>
                  <a:gd name="T4" fmla="*/ 23 w 23"/>
                  <a:gd name="T5" fmla="*/ 24 h 24"/>
                  <a:gd name="T6" fmla="*/ 14 w 23"/>
                  <a:gd name="T7" fmla="*/ 24 h 24"/>
                  <a:gd name="T8" fmla="*/ 14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grpSp>
        <p:sp>
          <p:nvSpPr>
            <p:cNvPr id="213" name="Freeform 220">
              <a:extLst>
                <a:ext uri="{FF2B5EF4-FFF2-40B4-BE49-F238E27FC236}">
                  <a16:creationId xmlns:a16="http://schemas.microsoft.com/office/drawing/2014/main" id="{B3857F2E-C886-4FE1-8486-645269E320A6}"/>
                </a:ext>
              </a:extLst>
            </p:cNvPr>
            <p:cNvSpPr>
              <a:spLocks/>
            </p:cNvSpPr>
            <p:nvPr/>
          </p:nvSpPr>
          <p:spPr bwMode="auto">
            <a:xfrm>
              <a:off x="646" y="1285"/>
              <a:ext cx="269" cy="323"/>
            </a:xfrm>
            <a:custGeom>
              <a:avLst/>
              <a:gdLst>
                <a:gd name="T0" fmla="*/ 39 w 248"/>
                <a:gd name="T1" fmla="*/ 0 h 323"/>
                <a:gd name="T2" fmla="*/ 181 w 248"/>
                <a:gd name="T3" fmla="*/ 0 h 323"/>
                <a:gd name="T4" fmla="*/ 223 w 248"/>
                <a:gd name="T5" fmla="*/ 40 h 323"/>
                <a:gd name="T6" fmla="*/ 223 w 248"/>
                <a:gd name="T7" fmla="*/ 180 h 323"/>
                <a:gd name="T8" fmla="*/ 231 w 248"/>
                <a:gd name="T9" fmla="*/ 180 h 323"/>
                <a:gd name="T10" fmla="*/ 269 w 248"/>
                <a:gd name="T11" fmla="*/ 217 h 323"/>
                <a:gd name="T12" fmla="*/ 269 w 248"/>
                <a:gd name="T13" fmla="*/ 323 h 323"/>
                <a:gd name="T14" fmla="*/ 39 w 248"/>
                <a:gd name="T15" fmla="*/ 323 h 323"/>
                <a:gd name="T16" fmla="*/ 0 w 248"/>
                <a:gd name="T17" fmla="*/ 285 h 323"/>
                <a:gd name="T18" fmla="*/ 0 w 248"/>
                <a:gd name="T19" fmla="*/ 180 h 323"/>
                <a:gd name="T20" fmla="*/ 39 w 248"/>
                <a:gd name="T21" fmla="*/ 180 h 323"/>
                <a:gd name="T22" fmla="*/ 39 w 248"/>
                <a:gd name="T23" fmla="*/ 0 h 3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14" name="Freeform 221">
              <a:extLst>
                <a:ext uri="{FF2B5EF4-FFF2-40B4-BE49-F238E27FC236}">
                  <a16:creationId xmlns:a16="http://schemas.microsoft.com/office/drawing/2014/main" id="{A234FB66-4D56-497F-B49E-549A7879B1AF}"/>
                </a:ext>
              </a:extLst>
            </p:cNvPr>
            <p:cNvSpPr>
              <a:spLocks/>
            </p:cNvSpPr>
            <p:nvPr/>
          </p:nvSpPr>
          <p:spPr bwMode="auto">
            <a:xfrm>
              <a:off x="687" y="1294"/>
              <a:ext cx="219" cy="305"/>
            </a:xfrm>
            <a:custGeom>
              <a:avLst/>
              <a:gdLst>
                <a:gd name="T0" fmla="*/ 8 w 202"/>
                <a:gd name="T1" fmla="*/ 0 h 305"/>
                <a:gd name="T2" fmla="*/ 136 w 202"/>
                <a:gd name="T3" fmla="*/ 0 h 305"/>
                <a:gd name="T4" fmla="*/ 172 w 202"/>
                <a:gd name="T5" fmla="*/ 36 h 305"/>
                <a:gd name="T6" fmla="*/ 172 w 202"/>
                <a:gd name="T7" fmla="*/ 212 h 305"/>
                <a:gd name="T8" fmla="*/ 182 w 202"/>
                <a:gd name="T9" fmla="*/ 212 h 305"/>
                <a:gd name="T10" fmla="*/ 182 w 202"/>
                <a:gd name="T11" fmla="*/ 181 h 305"/>
                <a:gd name="T12" fmla="*/ 186 w 202"/>
                <a:gd name="T13" fmla="*/ 181 h 305"/>
                <a:gd name="T14" fmla="*/ 219 w 202"/>
                <a:gd name="T15" fmla="*/ 213 h 305"/>
                <a:gd name="T16" fmla="*/ 219 w 202"/>
                <a:gd name="T17" fmla="*/ 305 h 305"/>
                <a:gd name="T18" fmla="*/ 147 w 202"/>
                <a:gd name="T19" fmla="*/ 305 h 305"/>
                <a:gd name="T20" fmla="*/ 147 w 202"/>
                <a:gd name="T21" fmla="*/ 272 h 305"/>
                <a:gd name="T22" fmla="*/ 77 w 202"/>
                <a:gd name="T23" fmla="*/ 272 h 305"/>
                <a:gd name="T24" fmla="*/ 77 w 202"/>
                <a:gd name="T25" fmla="*/ 305 h 305"/>
                <a:gd name="T26" fmla="*/ 0 w 202"/>
                <a:gd name="T27" fmla="*/ 305 h 305"/>
                <a:gd name="T28" fmla="*/ 0 w 202"/>
                <a:gd name="T29" fmla="*/ 212 h 305"/>
                <a:gd name="T30" fmla="*/ 41 w 202"/>
                <a:gd name="T31" fmla="*/ 212 h 305"/>
                <a:gd name="T32" fmla="*/ 41 w 202"/>
                <a:gd name="T33" fmla="*/ 34 h 305"/>
                <a:gd name="T34" fmla="*/ 8 w 202"/>
                <a:gd name="T35" fmla="*/ 0 h 30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15" name="Freeform 222">
              <a:extLst>
                <a:ext uri="{FF2B5EF4-FFF2-40B4-BE49-F238E27FC236}">
                  <a16:creationId xmlns:a16="http://schemas.microsoft.com/office/drawing/2014/main" id="{C540C55F-B398-40FF-893C-FD9F6F7C9910}"/>
                </a:ext>
              </a:extLst>
            </p:cNvPr>
            <p:cNvSpPr>
              <a:spLocks/>
            </p:cNvSpPr>
            <p:nvPr/>
          </p:nvSpPr>
          <p:spPr bwMode="auto">
            <a:xfrm>
              <a:off x="855" y="1566"/>
              <a:ext cx="26" cy="23"/>
            </a:xfrm>
            <a:custGeom>
              <a:avLst/>
              <a:gdLst>
                <a:gd name="T0" fmla="*/ 0 w 24"/>
                <a:gd name="T1" fmla="*/ 0 h 24"/>
                <a:gd name="T2" fmla="*/ 26 w 24"/>
                <a:gd name="T3" fmla="*/ 0 h 24"/>
                <a:gd name="T4" fmla="*/ 26 w 24"/>
                <a:gd name="T5" fmla="*/ 24 h 24"/>
                <a:gd name="T6" fmla="*/ 16 w 24"/>
                <a:gd name="T7" fmla="*/ 24 h 24"/>
                <a:gd name="T8" fmla="*/ 16 w 24"/>
                <a:gd name="T9" fmla="*/ 9 h 24"/>
                <a:gd name="T10" fmla="*/ 0 w 24"/>
                <a:gd name="T11" fmla="*/ 9 h 24"/>
                <a:gd name="T12" fmla="*/ 0 w 24"/>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16" name="Freeform 223">
              <a:extLst>
                <a:ext uri="{FF2B5EF4-FFF2-40B4-BE49-F238E27FC236}">
                  <a16:creationId xmlns:a16="http://schemas.microsoft.com/office/drawing/2014/main" id="{357AD222-C30F-46B8-9BE0-67ACAD9E56AD}"/>
                </a:ext>
              </a:extLst>
            </p:cNvPr>
            <p:cNvSpPr>
              <a:spLocks/>
            </p:cNvSpPr>
            <p:nvPr/>
          </p:nvSpPr>
          <p:spPr bwMode="auto">
            <a:xfrm>
              <a:off x="708" y="1566"/>
              <a:ext cx="24" cy="23"/>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17" name="Freeform 224">
              <a:extLst>
                <a:ext uri="{FF2B5EF4-FFF2-40B4-BE49-F238E27FC236}">
                  <a16:creationId xmlns:a16="http://schemas.microsoft.com/office/drawing/2014/main" id="{61F41CC4-C81B-48B1-B44C-6825A5CFFB9F}"/>
                </a:ext>
              </a:extLst>
            </p:cNvPr>
            <p:cNvSpPr>
              <a:spLocks/>
            </p:cNvSpPr>
            <p:nvPr/>
          </p:nvSpPr>
          <p:spPr bwMode="auto">
            <a:xfrm>
              <a:off x="855" y="1531"/>
              <a:ext cx="26" cy="23"/>
            </a:xfrm>
            <a:custGeom>
              <a:avLst/>
              <a:gdLst>
                <a:gd name="T0" fmla="*/ 0 w 24"/>
                <a:gd name="T1" fmla="*/ 0 h 23"/>
                <a:gd name="T2" fmla="*/ 26 w 24"/>
                <a:gd name="T3" fmla="*/ 0 h 23"/>
                <a:gd name="T4" fmla="*/ 26 w 24"/>
                <a:gd name="T5" fmla="*/ 23 h 23"/>
                <a:gd name="T6" fmla="*/ 16 w 24"/>
                <a:gd name="T7" fmla="*/ 23 h 23"/>
                <a:gd name="T8" fmla="*/ 16 w 24"/>
                <a:gd name="T9" fmla="*/ 9 h 23"/>
                <a:gd name="T10" fmla="*/ 0 w 24"/>
                <a:gd name="T11" fmla="*/ 9 h 23"/>
                <a:gd name="T12" fmla="*/ 0 w 24"/>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18" name="Freeform 225">
              <a:extLst>
                <a:ext uri="{FF2B5EF4-FFF2-40B4-BE49-F238E27FC236}">
                  <a16:creationId xmlns:a16="http://schemas.microsoft.com/office/drawing/2014/main" id="{56C07CFC-CBB5-4FD4-B471-FB3B0075D3C0}"/>
                </a:ext>
              </a:extLst>
            </p:cNvPr>
            <p:cNvSpPr>
              <a:spLocks/>
            </p:cNvSpPr>
            <p:nvPr/>
          </p:nvSpPr>
          <p:spPr bwMode="auto">
            <a:xfrm>
              <a:off x="819" y="1531"/>
              <a:ext cx="25" cy="23"/>
            </a:xfrm>
            <a:custGeom>
              <a:avLst/>
              <a:gdLst>
                <a:gd name="T0" fmla="*/ 0 w 23"/>
                <a:gd name="T1" fmla="*/ 0 h 23"/>
                <a:gd name="T2" fmla="*/ 25 w 23"/>
                <a:gd name="T3" fmla="*/ 0 h 23"/>
                <a:gd name="T4" fmla="*/ 25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19" name="Freeform 226">
              <a:extLst>
                <a:ext uri="{FF2B5EF4-FFF2-40B4-BE49-F238E27FC236}">
                  <a16:creationId xmlns:a16="http://schemas.microsoft.com/office/drawing/2014/main" id="{9E9E72FA-5F4D-46CF-8F8F-4108970FEB00}"/>
                </a:ext>
              </a:extLst>
            </p:cNvPr>
            <p:cNvSpPr>
              <a:spLocks/>
            </p:cNvSpPr>
            <p:nvPr/>
          </p:nvSpPr>
          <p:spPr bwMode="auto">
            <a:xfrm>
              <a:off x="782" y="1531"/>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20" name="Freeform 227">
              <a:extLst>
                <a:ext uri="{FF2B5EF4-FFF2-40B4-BE49-F238E27FC236}">
                  <a16:creationId xmlns:a16="http://schemas.microsoft.com/office/drawing/2014/main" id="{EC6D2E0E-30C1-45A7-96DB-803EC610D725}"/>
                </a:ext>
              </a:extLst>
            </p:cNvPr>
            <p:cNvSpPr>
              <a:spLocks/>
            </p:cNvSpPr>
            <p:nvPr/>
          </p:nvSpPr>
          <p:spPr bwMode="auto">
            <a:xfrm>
              <a:off x="745" y="1531"/>
              <a:ext cx="24" cy="23"/>
            </a:xfrm>
            <a:custGeom>
              <a:avLst/>
              <a:gdLst>
                <a:gd name="T0" fmla="*/ 0 w 23"/>
                <a:gd name="T1" fmla="*/ 0 h 23"/>
                <a:gd name="T2" fmla="*/ 24 w 23"/>
                <a:gd name="T3" fmla="*/ 0 h 23"/>
                <a:gd name="T4" fmla="*/ 24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21" name="Freeform 228">
              <a:extLst>
                <a:ext uri="{FF2B5EF4-FFF2-40B4-BE49-F238E27FC236}">
                  <a16:creationId xmlns:a16="http://schemas.microsoft.com/office/drawing/2014/main" id="{A85079DE-EDA5-4DD6-87B9-D16119798BA2}"/>
                </a:ext>
              </a:extLst>
            </p:cNvPr>
            <p:cNvSpPr>
              <a:spLocks/>
            </p:cNvSpPr>
            <p:nvPr/>
          </p:nvSpPr>
          <p:spPr bwMode="auto">
            <a:xfrm>
              <a:off x="708" y="1531"/>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22" name="Freeform 229">
              <a:extLst>
                <a:ext uri="{FF2B5EF4-FFF2-40B4-BE49-F238E27FC236}">
                  <a16:creationId xmlns:a16="http://schemas.microsoft.com/office/drawing/2014/main" id="{9DE8D868-D9DA-4735-8CD2-BCF44667F817}"/>
                </a:ext>
              </a:extLst>
            </p:cNvPr>
            <p:cNvSpPr>
              <a:spLocks/>
            </p:cNvSpPr>
            <p:nvPr/>
          </p:nvSpPr>
          <p:spPr bwMode="auto">
            <a:xfrm>
              <a:off x="819" y="1494"/>
              <a:ext cx="25" cy="23"/>
            </a:xfrm>
            <a:custGeom>
              <a:avLst/>
              <a:gdLst>
                <a:gd name="T0" fmla="*/ 0 w 23"/>
                <a:gd name="T1" fmla="*/ 0 h 24"/>
                <a:gd name="T2" fmla="*/ 25 w 23"/>
                <a:gd name="T3" fmla="*/ 0 h 24"/>
                <a:gd name="T4" fmla="*/ 25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23" name="Freeform 230">
              <a:extLst>
                <a:ext uri="{FF2B5EF4-FFF2-40B4-BE49-F238E27FC236}">
                  <a16:creationId xmlns:a16="http://schemas.microsoft.com/office/drawing/2014/main" id="{13C789D4-0F09-4970-B22F-7384E316A248}"/>
                </a:ext>
              </a:extLst>
            </p:cNvPr>
            <p:cNvSpPr>
              <a:spLocks/>
            </p:cNvSpPr>
            <p:nvPr/>
          </p:nvSpPr>
          <p:spPr bwMode="auto">
            <a:xfrm>
              <a:off x="782" y="1494"/>
              <a:ext cx="24" cy="23"/>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24" name="Freeform 231">
              <a:extLst>
                <a:ext uri="{FF2B5EF4-FFF2-40B4-BE49-F238E27FC236}">
                  <a16:creationId xmlns:a16="http://schemas.microsoft.com/office/drawing/2014/main" id="{FF10094A-D93B-4E44-9E9A-4EB54E15FB19}"/>
                </a:ext>
              </a:extLst>
            </p:cNvPr>
            <p:cNvSpPr>
              <a:spLocks/>
            </p:cNvSpPr>
            <p:nvPr/>
          </p:nvSpPr>
          <p:spPr bwMode="auto">
            <a:xfrm>
              <a:off x="745" y="1494"/>
              <a:ext cx="24" cy="23"/>
            </a:xfrm>
            <a:custGeom>
              <a:avLst/>
              <a:gdLst>
                <a:gd name="T0" fmla="*/ 0 w 23"/>
                <a:gd name="T1" fmla="*/ 0 h 24"/>
                <a:gd name="T2" fmla="*/ 24 w 23"/>
                <a:gd name="T3" fmla="*/ 0 h 24"/>
                <a:gd name="T4" fmla="*/ 24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25" name="Freeform 232">
              <a:extLst>
                <a:ext uri="{FF2B5EF4-FFF2-40B4-BE49-F238E27FC236}">
                  <a16:creationId xmlns:a16="http://schemas.microsoft.com/office/drawing/2014/main" id="{9EEC6EFC-09B2-4E89-9E51-83E9B789156F}"/>
                </a:ext>
              </a:extLst>
            </p:cNvPr>
            <p:cNvSpPr>
              <a:spLocks/>
            </p:cNvSpPr>
            <p:nvPr/>
          </p:nvSpPr>
          <p:spPr bwMode="auto">
            <a:xfrm>
              <a:off x="819" y="1457"/>
              <a:ext cx="25" cy="23"/>
            </a:xfrm>
            <a:custGeom>
              <a:avLst/>
              <a:gdLst>
                <a:gd name="T0" fmla="*/ 0 w 23"/>
                <a:gd name="T1" fmla="*/ 0 h 24"/>
                <a:gd name="T2" fmla="*/ 25 w 23"/>
                <a:gd name="T3" fmla="*/ 0 h 24"/>
                <a:gd name="T4" fmla="*/ 25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26" name="Freeform 233">
              <a:extLst>
                <a:ext uri="{FF2B5EF4-FFF2-40B4-BE49-F238E27FC236}">
                  <a16:creationId xmlns:a16="http://schemas.microsoft.com/office/drawing/2014/main" id="{E0CCC43C-1853-4C63-A4BA-A0A4937D2282}"/>
                </a:ext>
              </a:extLst>
            </p:cNvPr>
            <p:cNvSpPr>
              <a:spLocks/>
            </p:cNvSpPr>
            <p:nvPr/>
          </p:nvSpPr>
          <p:spPr bwMode="auto">
            <a:xfrm>
              <a:off x="782" y="1457"/>
              <a:ext cx="24" cy="23"/>
            </a:xfrm>
            <a:custGeom>
              <a:avLst/>
              <a:gdLst>
                <a:gd name="T0" fmla="*/ 0 w 22"/>
                <a:gd name="T1" fmla="*/ 0 h 24"/>
                <a:gd name="T2" fmla="*/ 24 w 22"/>
                <a:gd name="T3" fmla="*/ 0 h 24"/>
                <a:gd name="T4" fmla="*/ 24 w 22"/>
                <a:gd name="T5" fmla="*/ 24 h 24"/>
                <a:gd name="T6" fmla="*/ 15 w 22"/>
                <a:gd name="T7" fmla="*/ 24 h 24"/>
                <a:gd name="T8" fmla="*/ 15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27" name="Freeform 234">
              <a:extLst>
                <a:ext uri="{FF2B5EF4-FFF2-40B4-BE49-F238E27FC236}">
                  <a16:creationId xmlns:a16="http://schemas.microsoft.com/office/drawing/2014/main" id="{3F1985ED-CE35-4ECE-9169-DAC05DDC8A8C}"/>
                </a:ext>
              </a:extLst>
            </p:cNvPr>
            <p:cNvSpPr>
              <a:spLocks/>
            </p:cNvSpPr>
            <p:nvPr/>
          </p:nvSpPr>
          <p:spPr bwMode="auto">
            <a:xfrm>
              <a:off x="745" y="1457"/>
              <a:ext cx="24" cy="23"/>
            </a:xfrm>
            <a:custGeom>
              <a:avLst/>
              <a:gdLst>
                <a:gd name="T0" fmla="*/ 0 w 23"/>
                <a:gd name="T1" fmla="*/ 0 h 24"/>
                <a:gd name="T2" fmla="*/ 24 w 23"/>
                <a:gd name="T3" fmla="*/ 0 h 24"/>
                <a:gd name="T4" fmla="*/ 24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28" name="Freeform 235">
              <a:extLst>
                <a:ext uri="{FF2B5EF4-FFF2-40B4-BE49-F238E27FC236}">
                  <a16:creationId xmlns:a16="http://schemas.microsoft.com/office/drawing/2014/main" id="{0A88B077-4D12-438E-99AC-F4BD9ACAE554}"/>
                </a:ext>
              </a:extLst>
            </p:cNvPr>
            <p:cNvSpPr>
              <a:spLocks/>
            </p:cNvSpPr>
            <p:nvPr/>
          </p:nvSpPr>
          <p:spPr bwMode="auto">
            <a:xfrm>
              <a:off x="819" y="1421"/>
              <a:ext cx="25" cy="23"/>
            </a:xfrm>
            <a:custGeom>
              <a:avLst/>
              <a:gdLst>
                <a:gd name="T0" fmla="*/ 0 w 23"/>
                <a:gd name="T1" fmla="*/ 0 h 24"/>
                <a:gd name="T2" fmla="*/ 25 w 23"/>
                <a:gd name="T3" fmla="*/ 0 h 24"/>
                <a:gd name="T4" fmla="*/ 25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29" name="Freeform 236">
              <a:extLst>
                <a:ext uri="{FF2B5EF4-FFF2-40B4-BE49-F238E27FC236}">
                  <a16:creationId xmlns:a16="http://schemas.microsoft.com/office/drawing/2014/main" id="{CE8C0E99-CEF4-4AF9-8647-710EF1333590}"/>
                </a:ext>
              </a:extLst>
            </p:cNvPr>
            <p:cNvSpPr>
              <a:spLocks/>
            </p:cNvSpPr>
            <p:nvPr/>
          </p:nvSpPr>
          <p:spPr bwMode="auto">
            <a:xfrm>
              <a:off x="782" y="1421"/>
              <a:ext cx="24" cy="23"/>
            </a:xfrm>
            <a:custGeom>
              <a:avLst/>
              <a:gdLst>
                <a:gd name="T0" fmla="*/ 0 w 22"/>
                <a:gd name="T1" fmla="*/ 0 h 24"/>
                <a:gd name="T2" fmla="*/ 24 w 22"/>
                <a:gd name="T3" fmla="*/ 0 h 24"/>
                <a:gd name="T4" fmla="*/ 24 w 22"/>
                <a:gd name="T5" fmla="*/ 24 h 24"/>
                <a:gd name="T6" fmla="*/ 15 w 22"/>
                <a:gd name="T7" fmla="*/ 24 h 24"/>
                <a:gd name="T8" fmla="*/ 15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30" name="Freeform 237">
              <a:extLst>
                <a:ext uri="{FF2B5EF4-FFF2-40B4-BE49-F238E27FC236}">
                  <a16:creationId xmlns:a16="http://schemas.microsoft.com/office/drawing/2014/main" id="{C7DF3BA3-FBAE-48EB-88CB-4D99ADB509BA}"/>
                </a:ext>
              </a:extLst>
            </p:cNvPr>
            <p:cNvSpPr>
              <a:spLocks/>
            </p:cNvSpPr>
            <p:nvPr/>
          </p:nvSpPr>
          <p:spPr bwMode="auto">
            <a:xfrm>
              <a:off x="745" y="1421"/>
              <a:ext cx="24" cy="23"/>
            </a:xfrm>
            <a:custGeom>
              <a:avLst/>
              <a:gdLst>
                <a:gd name="T0" fmla="*/ 0 w 23"/>
                <a:gd name="T1" fmla="*/ 0 h 24"/>
                <a:gd name="T2" fmla="*/ 24 w 23"/>
                <a:gd name="T3" fmla="*/ 0 h 24"/>
                <a:gd name="T4" fmla="*/ 24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31" name="Freeform 238">
              <a:extLst>
                <a:ext uri="{FF2B5EF4-FFF2-40B4-BE49-F238E27FC236}">
                  <a16:creationId xmlns:a16="http://schemas.microsoft.com/office/drawing/2014/main" id="{1A3BBD79-901F-42B8-A792-E1D664D580D3}"/>
                </a:ext>
              </a:extLst>
            </p:cNvPr>
            <p:cNvSpPr>
              <a:spLocks/>
            </p:cNvSpPr>
            <p:nvPr/>
          </p:nvSpPr>
          <p:spPr bwMode="auto">
            <a:xfrm>
              <a:off x="819" y="1385"/>
              <a:ext cx="25" cy="23"/>
            </a:xfrm>
            <a:custGeom>
              <a:avLst/>
              <a:gdLst>
                <a:gd name="T0" fmla="*/ 0 w 23"/>
                <a:gd name="T1" fmla="*/ 0 h 23"/>
                <a:gd name="T2" fmla="*/ 25 w 23"/>
                <a:gd name="T3" fmla="*/ 0 h 23"/>
                <a:gd name="T4" fmla="*/ 25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32" name="Freeform 239">
              <a:extLst>
                <a:ext uri="{FF2B5EF4-FFF2-40B4-BE49-F238E27FC236}">
                  <a16:creationId xmlns:a16="http://schemas.microsoft.com/office/drawing/2014/main" id="{7DED54F1-8C91-49C5-96B6-72F9084EE198}"/>
                </a:ext>
              </a:extLst>
            </p:cNvPr>
            <p:cNvSpPr>
              <a:spLocks/>
            </p:cNvSpPr>
            <p:nvPr/>
          </p:nvSpPr>
          <p:spPr bwMode="auto">
            <a:xfrm>
              <a:off x="782" y="1385"/>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33" name="Freeform 240">
              <a:extLst>
                <a:ext uri="{FF2B5EF4-FFF2-40B4-BE49-F238E27FC236}">
                  <a16:creationId xmlns:a16="http://schemas.microsoft.com/office/drawing/2014/main" id="{76A58D18-A38F-4DA2-A3E7-456CFD02B678}"/>
                </a:ext>
              </a:extLst>
            </p:cNvPr>
            <p:cNvSpPr>
              <a:spLocks/>
            </p:cNvSpPr>
            <p:nvPr/>
          </p:nvSpPr>
          <p:spPr bwMode="auto">
            <a:xfrm>
              <a:off x="745" y="1385"/>
              <a:ext cx="24" cy="23"/>
            </a:xfrm>
            <a:custGeom>
              <a:avLst/>
              <a:gdLst>
                <a:gd name="T0" fmla="*/ 0 w 23"/>
                <a:gd name="T1" fmla="*/ 0 h 23"/>
                <a:gd name="T2" fmla="*/ 24 w 23"/>
                <a:gd name="T3" fmla="*/ 0 h 23"/>
                <a:gd name="T4" fmla="*/ 24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34" name="Freeform 241">
              <a:extLst>
                <a:ext uri="{FF2B5EF4-FFF2-40B4-BE49-F238E27FC236}">
                  <a16:creationId xmlns:a16="http://schemas.microsoft.com/office/drawing/2014/main" id="{AA3F9B76-2572-4E46-A0CB-0CB286937577}"/>
                </a:ext>
              </a:extLst>
            </p:cNvPr>
            <p:cNvSpPr>
              <a:spLocks/>
            </p:cNvSpPr>
            <p:nvPr/>
          </p:nvSpPr>
          <p:spPr bwMode="auto">
            <a:xfrm>
              <a:off x="819" y="1353"/>
              <a:ext cx="25" cy="24"/>
            </a:xfrm>
            <a:custGeom>
              <a:avLst/>
              <a:gdLst>
                <a:gd name="T0" fmla="*/ 0 w 23"/>
                <a:gd name="T1" fmla="*/ 0 h 24"/>
                <a:gd name="T2" fmla="*/ 25 w 23"/>
                <a:gd name="T3" fmla="*/ 0 h 24"/>
                <a:gd name="T4" fmla="*/ 25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35" name="Freeform 242">
              <a:extLst>
                <a:ext uri="{FF2B5EF4-FFF2-40B4-BE49-F238E27FC236}">
                  <a16:creationId xmlns:a16="http://schemas.microsoft.com/office/drawing/2014/main" id="{1A327037-588F-454E-91A7-34906E23C1E9}"/>
                </a:ext>
              </a:extLst>
            </p:cNvPr>
            <p:cNvSpPr>
              <a:spLocks/>
            </p:cNvSpPr>
            <p:nvPr/>
          </p:nvSpPr>
          <p:spPr bwMode="auto">
            <a:xfrm>
              <a:off x="782" y="1353"/>
              <a:ext cx="24" cy="24"/>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36" name="Freeform 243">
              <a:extLst>
                <a:ext uri="{FF2B5EF4-FFF2-40B4-BE49-F238E27FC236}">
                  <a16:creationId xmlns:a16="http://schemas.microsoft.com/office/drawing/2014/main" id="{79907BAA-5312-443A-839F-A9D7B767DE8C}"/>
                </a:ext>
              </a:extLst>
            </p:cNvPr>
            <p:cNvSpPr>
              <a:spLocks/>
            </p:cNvSpPr>
            <p:nvPr/>
          </p:nvSpPr>
          <p:spPr bwMode="auto">
            <a:xfrm>
              <a:off x="745" y="1353"/>
              <a:ext cx="24" cy="24"/>
            </a:xfrm>
            <a:custGeom>
              <a:avLst/>
              <a:gdLst>
                <a:gd name="T0" fmla="*/ 0 w 23"/>
                <a:gd name="T1" fmla="*/ 0 h 24"/>
                <a:gd name="T2" fmla="*/ 24 w 23"/>
                <a:gd name="T3" fmla="*/ 0 h 24"/>
                <a:gd name="T4" fmla="*/ 24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37" name="Freeform 244">
              <a:extLst>
                <a:ext uri="{FF2B5EF4-FFF2-40B4-BE49-F238E27FC236}">
                  <a16:creationId xmlns:a16="http://schemas.microsoft.com/office/drawing/2014/main" id="{C50317D2-21C9-4288-A538-45F794C893EC}"/>
                </a:ext>
              </a:extLst>
            </p:cNvPr>
            <p:cNvSpPr>
              <a:spLocks/>
            </p:cNvSpPr>
            <p:nvPr/>
          </p:nvSpPr>
          <p:spPr bwMode="auto">
            <a:xfrm>
              <a:off x="646" y="1285"/>
              <a:ext cx="269" cy="323"/>
            </a:xfrm>
            <a:custGeom>
              <a:avLst/>
              <a:gdLst>
                <a:gd name="T0" fmla="*/ 39 w 248"/>
                <a:gd name="T1" fmla="*/ 0 h 323"/>
                <a:gd name="T2" fmla="*/ 181 w 248"/>
                <a:gd name="T3" fmla="*/ 0 h 323"/>
                <a:gd name="T4" fmla="*/ 223 w 248"/>
                <a:gd name="T5" fmla="*/ 40 h 323"/>
                <a:gd name="T6" fmla="*/ 223 w 248"/>
                <a:gd name="T7" fmla="*/ 180 h 323"/>
                <a:gd name="T8" fmla="*/ 231 w 248"/>
                <a:gd name="T9" fmla="*/ 180 h 323"/>
                <a:gd name="T10" fmla="*/ 269 w 248"/>
                <a:gd name="T11" fmla="*/ 217 h 323"/>
                <a:gd name="T12" fmla="*/ 269 w 248"/>
                <a:gd name="T13" fmla="*/ 323 h 323"/>
                <a:gd name="T14" fmla="*/ 39 w 248"/>
                <a:gd name="T15" fmla="*/ 323 h 323"/>
                <a:gd name="T16" fmla="*/ 0 w 248"/>
                <a:gd name="T17" fmla="*/ 285 h 323"/>
                <a:gd name="T18" fmla="*/ 0 w 248"/>
                <a:gd name="T19" fmla="*/ 180 h 323"/>
                <a:gd name="T20" fmla="*/ 39 w 248"/>
                <a:gd name="T21" fmla="*/ 180 h 323"/>
                <a:gd name="T22" fmla="*/ 39 w 248"/>
                <a:gd name="T23" fmla="*/ 0 h 3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38" name="Freeform 245">
              <a:extLst>
                <a:ext uri="{FF2B5EF4-FFF2-40B4-BE49-F238E27FC236}">
                  <a16:creationId xmlns:a16="http://schemas.microsoft.com/office/drawing/2014/main" id="{AA71F3AB-05CB-4674-9CEC-C63B80A90E92}"/>
                </a:ext>
              </a:extLst>
            </p:cNvPr>
            <p:cNvSpPr>
              <a:spLocks/>
            </p:cNvSpPr>
            <p:nvPr/>
          </p:nvSpPr>
          <p:spPr bwMode="auto">
            <a:xfrm>
              <a:off x="687" y="1294"/>
              <a:ext cx="219" cy="305"/>
            </a:xfrm>
            <a:custGeom>
              <a:avLst/>
              <a:gdLst>
                <a:gd name="T0" fmla="*/ 8 w 202"/>
                <a:gd name="T1" fmla="*/ 0 h 305"/>
                <a:gd name="T2" fmla="*/ 136 w 202"/>
                <a:gd name="T3" fmla="*/ 0 h 305"/>
                <a:gd name="T4" fmla="*/ 172 w 202"/>
                <a:gd name="T5" fmla="*/ 36 h 305"/>
                <a:gd name="T6" fmla="*/ 172 w 202"/>
                <a:gd name="T7" fmla="*/ 212 h 305"/>
                <a:gd name="T8" fmla="*/ 182 w 202"/>
                <a:gd name="T9" fmla="*/ 212 h 305"/>
                <a:gd name="T10" fmla="*/ 182 w 202"/>
                <a:gd name="T11" fmla="*/ 181 h 305"/>
                <a:gd name="T12" fmla="*/ 186 w 202"/>
                <a:gd name="T13" fmla="*/ 181 h 305"/>
                <a:gd name="T14" fmla="*/ 219 w 202"/>
                <a:gd name="T15" fmla="*/ 213 h 305"/>
                <a:gd name="T16" fmla="*/ 219 w 202"/>
                <a:gd name="T17" fmla="*/ 305 h 305"/>
                <a:gd name="T18" fmla="*/ 147 w 202"/>
                <a:gd name="T19" fmla="*/ 305 h 305"/>
                <a:gd name="T20" fmla="*/ 147 w 202"/>
                <a:gd name="T21" fmla="*/ 272 h 305"/>
                <a:gd name="T22" fmla="*/ 77 w 202"/>
                <a:gd name="T23" fmla="*/ 272 h 305"/>
                <a:gd name="T24" fmla="*/ 77 w 202"/>
                <a:gd name="T25" fmla="*/ 305 h 305"/>
                <a:gd name="T26" fmla="*/ 0 w 202"/>
                <a:gd name="T27" fmla="*/ 305 h 305"/>
                <a:gd name="T28" fmla="*/ 0 w 202"/>
                <a:gd name="T29" fmla="*/ 212 h 305"/>
                <a:gd name="T30" fmla="*/ 41 w 202"/>
                <a:gd name="T31" fmla="*/ 212 h 305"/>
                <a:gd name="T32" fmla="*/ 41 w 202"/>
                <a:gd name="T33" fmla="*/ 34 h 305"/>
                <a:gd name="T34" fmla="*/ 8 w 202"/>
                <a:gd name="T35" fmla="*/ 0 h 30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39" name="Freeform 246">
              <a:extLst>
                <a:ext uri="{FF2B5EF4-FFF2-40B4-BE49-F238E27FC236}">
                  <a16:creationId xmlns:a16="http://schemas.microsoft.com/office/drawing/2014/main" id="{B80191B6-7E53-4CC9-B846-A68AFE0A2197}"/>
                </a:ext>
              </a:extLst>
            </p:cNvPr>
            <p:cNvSpPr>
              <a:spLocks/>
            </p:cNvSpPr>
            <p:nvPr/>
          </p:nvSpPr>
          <p:spPr bwMode="auto">
            <a:xfrm>
              <a:off x="855" y="1566"/>
              <a:ext cx="26" cy="23"/>
            </a:xfrm>
            <a:custGeom>
              <a:avLst/>
              <a:gdLst>
                <a:gd name="T0" fmla="*/ 0 w 24"/>
                <a:gd name="T1" fmla="*/ 0 h 24"/>
                <a:gd name="T2" fmla="*/ 26 w 24"/>
                <a:gd name="T3" fmla="*/ 0 h 24"/>
                <a:gd name="T4" fmla="*/ 26 w 24"/>
                <a:gd name="T5" fmla="*/ 24 h 24"/>
                <a:gd name="T6" fmla="*/ 16 w 24"/>
                <a:gd name="T7" fmla="*/ 24 h 24"/>
                <a:gd name="T8" fmla="*/ 16 w 24"/>
                <a:gd name="T9" fmla="*/ 9 h 24"/>
                <a:gd name="T10" fmla="*/ 0 w 24"/>
                <a:gd name="T11" fmla="*/ 9 h 24"/>
                <a:gd name="T12" fmla="*/ 0 w 24"/>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40" name="Freeform 247">
              <a:extLst>
                <a:ext uri="{FF2B5EF4-FFF2-40B4-BE49-F238E27FC236}">
                  <a16:creationId xmlns:a16="http://schemas.microsoft.com/office/drawing/2014/main" id="{2CC686FA-0872-49DE-8504-CF886E2C0222}"/>
                </a:ext>
              </a:extLst>
            </p:cNvPr>
            <p:cNvSpPr>
              <a:spLocks/>
            </p:cNvSpPr>
            <p:nvPr/>
          </p:nvSpPr>
          <p:spPr bwMode="auto">
            <a:xfrm>
              <a:off x="708" y="1566"/>
              <a:ext cx="24" cy="23"/>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41" name="Freeform 248">
              <a:extLst>
                <a:ext uri="{FF2B5EF4-FFF2-40B4-BE49-F238E27FC236}">
                  <a16:creationId xmlns:a16="http://schemas.microsoft.com/office/drawing/2014/main" id="{6828F60E-C84E-45F4-A7CC-A3C3FE7C7684}"/>
                </a:ext>
              </a:extLst>
            </p:cNvPr>
            <p:cNvSpPr>
              <a:spLocks/>
            </p:cNvSpPr>
            <p:nvPr/>
          </p:nvSpPr>
          <p:spPr bwMode="auto">
            <a:xfrm>
              <a:off x="855" y="1531"/>
              <a:ext cx="26" cy="23"/>
            </a:xfrm>
            <a:custGeom>
              <a:avLst/>
              <a:gdLst>
                <a:gd name="T0" fmla="*/ 0 w 24"/>
                <a:gd name="T1" fmla="*/ 0 h 23"/>
                <a:gd name="T2" fmla="*/ 26 w 24"/>
                <a:gd name="T3" fmla="*/ 0 h 23"/>
                <a:gd name="T4" fmla="*/ 26 w 24"/>
                <a:gd name="T5" fmla="*/ 23 h 23"/>
                <a:gd name="T6" fmla="*/ 16 w 24"/>
                <a:gd name="T7" fmla="*/ 23 h 23"/>
                <a:gd name="T8" fmla="*/ 16 w 24"/>
                <a:gd name="T9" fmla="*/ 9 h 23"/>
                <a:gd name="T10" fmla="*/ 0 w 24"/>
                <a:gd name="T11" fmla="*/ 9 h 23"/>
                <a:gd name="T12" fmla="*/ 0 w 24"/>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42" name="Freeform 249">
              <a:extLst>
                <a:ext uri="{FF2B5EF4-FFF2-40B4-BE49-F238E27FC236}">
                  <a16:creationId xmlns:a16="http://schemas.microsoft.com/office/drawing/2014/main" id="{897EABB0-9B17-452F-905C-9D7CFB4A8ADC}"/>
                </a:ext>
              </a:extLst>
            </p:cNvPr>
            <p:cNvSpPr>
              <a:spLocks/>
            </p:cNvSpPr>
            <p:nvPr/>
          </p:nvSpPr>
          <p:spPr bwMode="auto">
            <a:xfrm>
              <a:off x="819" y="1531"/>
              <a:ext cx="25" cy="23"/>
            </a:xfrm>
            <a:custGeom>
              <a:avLst/>
              <a:gdLst>
                <a:gd name="T0" fmla="*/ 0 w 23"/>
                <a:gd name="T1" fmla="*/ 0 h 23"/>
                <a:gd name="T2" fmla="*/ 25 w 23"/>
                <a:gd name="T3" fmla="*/ 0 h 23"/>
                <a:gd name="T4" fmla="*/ 25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43" name="Freeform 250">
              <a:extLst>
                <a:ext uri="{FF2B5EF4-FFF2-40B4-BE49-F238E27FC236}">
                  <a16:creationId xmlns:a16="http://schemas.microsoft.com/office/drawing/2014/main" id="{45A589DB-5395-43F1-9741-9EAE7D4E60E6}"/>
                </a:ext>
              </a:extLst>
            </p:cNvPr>
            <p:cNvSpPr>
              <a:spLocks/>
            </p:cNvSpPr>
            <p:nvPr/>
          </p:nvSpPr>
          <p:spPr bwMode="auto">
            <a:xfrm>
              <a:off x="782" y="1531"/>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44" name="Freeform 251">
              <a:extLst>
                <a:ext uri="{FF2B5EF4-FFF2-40B4-BE49-F238E27FC236}">
                  <a16:creationId xmlns:a16="http://schemas.microsoft.com/office/drawing/2014/main" id="{8F64EE73-FBFB-4775-BEE1-58243B0A49C8}"/>
                </a:ext>
              </a:extLst>
            </p:cNvPr>
            <p:cNvSpPr>
              <a:spLocks/>
            </p:cNvSpPr>
            <p:nvPr/>
          </p:nvSpPr>
          <p:spPr bwMode="auto">
            <a:xfrm>
              <a:off x="745" y="1531"/>
              <a:ext cx="24" cy="23"/>
            </a:xfrm>
            <a:custGeom>
              <a:avLst/>
              <a:gdLst>
                <a:gd name="T0" fmla="*/ 0 w 23"/>
                <a:gd name="T1" fmla="*/ 0 h 23"/>
                <a:gd name="T2" fmla="*/ 24 w 23"/>
                <a:gd name="T3" fmla="*/ 0 h 23"/>
                <a:gd name="T4" fmla="*/ 24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45" name="Freeform 252">
              <a:extLst>
                <a:ext uri="{FF2B5EF4-FFF2-40B4-BE49-F238E27FC236}">
                  <a16:creationId xmlns:a16="http://schemas.microsoft.com/office/drawing/2014/main" id="{222A27F7-9130-4546-A8E7-D715240AB7CC}"/>
                </a:ext>
              </a:extLst>
            </p:cNvPr>
            <p:cNvSpPr>
              <a:spLocks/>
            </p:cNvSpPr>
            <p:nvPr/>
          </p:nvSpPr>
          <p:spPr bwMode="auto">
            <a:xfrm>
              <a:off x="708" y="1531"/>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46" name="Freeform 253">
              <a:extLst>
                <a:ext uri="{FF2B5EF4-FFF2-40B4-BE49-F238E27FC236}">
                  <a16:creationId xmlns:a16="http://schemas.microsoft.com/office/drawing/2014/main" id="{7909496B-A942-42AF-BA3D-E24AE4170319}"/>
                </a:ext>
              </a:extLst>
            </p:cNvPr>
            <p:cNvSpPr>
              <a:spLocks/>
            </p:cNvSpPr>
            <p:nvPr/>
          </p:nvSpPr>
          <p:spPr bwMode="auto">
            <a:xfrm>
              <a:off x="819" y="1494"/>
              <a:ext cx="25" cy="23"/>
            </a:xfrm>
            <a:custGeom>
              <a:avLst/>
              <a:gdLst>
                <a:gd name="T0" fmla="*/ 0 w 23"/>
                <a:gd name="T1" fmla="*/ 0 h 24"/>
                <a:gd name="T2" fmla="*/ 25 w 23"/>
                <a:gd name="T3" fmla="*/ 0 h 24"/>
                <a:gd name="T4" fmla="*/ 25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47" name="Freeform 254">
              <a:extLst>
                <a:ext uri="{FF2B5EF4-FFF2-40B4-BE49-F238E27FC236}">
                  <a16:creationId xmlns:a16="http://schemas.microsoft.com/office/drawing/2014/main" id="{CBF91402-EA78-491B-8BEF-0DEF1F351F2E}"/>
                </a:ext>
              </a:extLst>
            </p:cNvPr>
            <p:cNvSpPr>
              <a:spLocks/>
            </p:cNvSpPr>
            <p:nvPr/>
          </p:nvSpPr>
          <p:spPr bwMode="auto">
            <a:xfrm>
              <a:off x="782" y="1494"/>
              <a:ext cx="24" cy="23"/>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48" name="Freeform 255">
              <a:extLst>
                <a:ext uri="{FF2B5EF4-FFF2-40B4-BE49-F238E27FC236}">
                  <a16:creationId xmlns:a16="http://schemas.microsoft.com/office/drawing/2014/main" id="{38F4AB9D-41C4-4698-BB72-86607C9A9088}"/>
                </a:ext>
              </a:extLst>
            </p:cNvPr>
            <p:cNvSpPr>
              <a:spLocks/>
            </p:cNvSpPr>
            <p:nvPr/>
          </p:nvSpPr>
          <p:spPr bwMode="auto">
            <a:xfrm>
              <a:off x="745" y="1494"/>
              <a:ext cx="24" cy="23"/>
            </a:xfrm>
            <a:custGeom>
              <a:avLst/>
              <a:gdLst>
                <a:gd name="T0" fmla="*/ 0 w 23"/>
                <a:gd name="T1" fmla="*/ 0 h 24"/>
                <a:gd name="T2" fmla="*/ 24 w 23"/>
                <a:gd name="T3" fmla="*/ 0 h 24"/>
                <a:gd name="T4" fmla="*/ 24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49" name="Freeform 256">
              <a:extLst>
                <a:ext uri="{FF2B5EF4-FFF2-40B4-BE49-F238E27FC236}">
                  <a16:creationId xmlns:a16="http://schemas.microsoft.com/office/drawing/2014/main" id="{CB00F356-2347-4CDE-9B10-47524AD25053}"/>
                </a:ext>
              </a:extLst>
            </p:cNvPr>
            <p:cNvSpPr>
              <a:spLocks/>
            </p:cNvSpPr>
            <p:nvPr/>
          </p:nvSpPr>
          <p:spPr bwMode="auto">
            <a:xfrm>
              <a:off x="819" y="1457"/>
              <a:ext cx="25" cy="23"/>
            </a:xfrm>
            <a:custGeom>
              <a:avLst/>
              <a:gdLst>
                <a:gd name="T0" fmla="*/ 0 w 23"/>
                <a:gd name="T1" fmla="*/ 0 h 24"/>
                <a:gd name="T2" fmla="*/ 25 w 23"/>
                <a:gd name="T3" fmla="*/ 0 h 24"/>
                <a:gd name="T4" fmla="*/ 25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50" name="Freeform 257">
              <a:extLst>
                <a:ext uri="{FF2B5EF4-FFF2-40B4-BE49-F238E27FC236}">
                  <a16:creationId xmlns:a16="http://schemas.microsoft.com/office/drawing/2014/main" id="{E85401AC-207D-49A1-AE61-F77CB664F2AB}"/>
                </a:ext>
              </a:extLst>
            </p:cNvPr>
            <p:cNvSpPr>
              <a:spLocks/>
            </p:cNvSpPr>
            <p:nvPr/>
          </p:nvSpPr>
          <p:spPr bwMode="auto">
            <a:xfrm>
              <a:off x="782" y="1457"/>
              <a:ext cx="24" cy="23"/>
            </a:xfrm>
            <a:custGeom>
              <a:avLst/>
              <a:gdLst>
                <a:gd name="T0" fmla="*/ 0 w 22"/>
                <a:gd name="T1" fmla="*/ 0 h 24"/>
                <a:gd name="T2" fmla="*/ 24 w 22"/>
                <a:gd name="T3" fmla="*/ 0 h 24"/>
                <a:gd name="T4" fmla="*/ 24 w 22"/>
                <a:gd name="T5" fmla="*/ 24 h 24"/>
                <a:gd name="T6" fmla="*/ 15 w 22"/>
                <a:gd name="T7" fmla="*/ 24 h 24"/>
                <a:gd name="T8" fmla="*/ 15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51" name="Freeform 258">
              <a:extLst>
                <a:ext uri="{FF2B5EF4-FFF2-40B4-BE49-F238E27FC236}">
                  <a16:creationId xmlns:a16="http://schemas.microsoft.com/office/drawing/2014/main" id="{04935C0E-E9BC-41E7-B263-67F3A68294B1}"/>
                </a:ext>
              </a:extLst>
            </p:cNvPr>
            <p:cNvSpPr>
              <a:spLocks/>
            </p:cNvSpPr>
            <p:nvPr/>
          </p:nvSpPr>
          <p:spPr bwMode="auto">
            <a:xfrm>
              <a:off x="745" y="1457"/>
              <a:ext cx="24" cy="23"/>
            </a:xfrm>
            <a:custGeom>
              <a:avLst/>
              <a:gdLst>
                <a:gd name="T0" fmla="*/ 0 w 23"/>
                <a:gd name="T1" fmla="*/ 0 h 24"/>
                <a:gd name="T2" fmla="*/ 24 w 23"/>
                <a:gd name="T3" fmla="*/ 0 h 24"/>
                <a:gd name="T4" fmla="*/ 24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52" name="Freeform 259">
              <a:extLst>
                <a:ext uri="{FF2B5EF4-FFF2-40B4-BE49-F238E27FC236}">
                  <a16:creationId xmlns:a16="http://schemas.microsoft.com/office/drawing/2014/main" id="{3BD2F4C9-C9A4-4271-A819-AE8B9A6DAF0D}"/>
                </a:ext>
              </a:extLst>
            </p:cNvPr>
            <p:cNvSpPr>
              <a:spLocks/>
            </p:cNvSpPr>
            <p:nvPr/>
          </p:nvSpPr>
          <p:spPr bwMode="auto">
            <a:xfrm>
              <a:off x="819" y="1421"/>
              <a:ext cx="25" cy="23"/>
            </a:xfrm>
            <a:custGeom>
              <a:avLst/>
              <a:gdLst>
                <a:gd name="T0" fmla="*/ 0 w 23"/>
                <a:gd name="T1" fmla="*/ 0 h 24"/>
                <a:gd name="T2" fmla="*/ 25 w 23"/>
                <a:gd name="T3" fmla="*/ 0 h 24"/>
                <a:gd name="T4" fmla="*/ 25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53" name="Freeform 260">
              <a:extLst>
                <a:ext uri="{FF2B5EF4-FFF2-40B4-BE49-F238E27FC236}">
                  <a16:creationId xmlns:a16="http://schemas.microsoft.com/office/drawing/2014/main" id="{FDC6C7EE-0C92-4595-B729-B8F25A0CF153}"/>
                </a:ext>
              </a:extLst>
            </p:cNvPr>
            <p:cNvSpPr>
              <a:spLocks/>
            </p:cNvSpPr>
            <p:nvPr/>
          </p:nvSpPr>
          <p:spPr bwMode="auto">
            <a:xfrm>
              <a:off x="782" y="1421"/>
              <a:ext cx="24" cy="23"/>
            </a:xfrm>
            <a:custGeom>
              <a:avLst/>
              <a:gdLst>
                <a:gd name="T0" fmla="*/ 0 w 22"/>
                <a:gd name="T1" fmla="*/ 0 h 24"/>
                <a:gd name="T2" fmla="*/ 24 w 22"/>
                <a:gd name="T3" fmla="*/ 0 h 24"/>
                <a:gd name="T4" fmla="*/ 24 w 22"/>
                <a:gd name="T5" fmla="*/ 24 h 24"/>
                <a:gd name="T6" fmla="*/ 15 w 22"/>
                <a:gd name="T7" fmla="*/ 24 h 24"/>
                <a:gd name="T8" fmla="*/ 15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54" name="Freeform 261">
              <a:extLst>
                <a:ext uri="{FF2B5EF4-FFF2-40B4-BE49-F238E27FC236}">
                  <a16:creationId xmlns:a16="http://schemas.microsoft.com/office/drawing/2014/main" id="{889D4352-F5CD-413E-92F4-36BA29CACF9D}"/>
                </a:ext>
              </a:extLst>
            </p:cNvPr>
            <p:cNvSpPr>
              <a:spLocks/>
            </p:cNvSpPr>
            <p:nvPr/>
          </p:nvSpPr>
          <p:spPr bwMode="auto">
            <a:xfrm>
              <a:off x="745" y="1421"/>
              <a:ext cx="24" cy="23"/>
            </a:xfrm>
            <a:custGeom>
              <a:avLst/>
              <a:gdLst>
                <a:gd name="T0" fmla="*/ 0 w 23"/>
                <a:gd name="T1" fmla="*/ 0 h 24"/>
                <a:gd name="T2" fmla="*/ 24 w 23"/>
                <a:gd name="T3" fmla="*/ 0 h 24"/>
                <a:gd name="T4" fmla="*/ 24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55" name="Freeform 262">
              <a:extLst>
                <a:ext uri="{FF2B5EF4-FFF2-40B4-BE49-F238E27FC236}">
                  <a16:creationId xmlns:a16="http://schemas.microsoft.com/office/drawing/2014/main" id="{D927BA5E-5FA6-4254-B2A0-74008908D05C}"/>
                </a:ext>
              </a:extLst>
            </p:cNvPr>
            <p:cNvSpPr>
              <a:spLocks/>
            </p:cNvSpPr>
            <p:nvPr/>
          </p:nvSpPr>
          <p:spPr bwMode="auto">
            <a:xfrm>
              <a:off x="819" y="1385"/>
              <a:ext cx="25" cy="23"/>
            </a:xfrm>
            <a:custGeom>
              <a:avLst/>
              <a:gdLst>
                <a:gd name="T0" fmla="*/ 0 w 23"/>
                <a:gd name="T1" fmla="*/ 0 h 23"/>
                <a:gd name="T2" fmla="*/ 25 w 23"/>
                <a:gd name="T3" fmla="*/ 0 h 23"/>
                <a:gd name="T4" fmla="*/ 25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56" name="Freeform 263">
              <a:extLst>
                <a:ext uri="{FF2B5EF4-FFF2-40B4-BE49-F238E27FC236}">
                  <a16:creationId xmlns:a16="http://schemas.microsoft.com/office/drawing/2014/main" id="{51DA0AB6-7F2B-4086-AC2F-C29C39BA91BD}"/>
                </a:ext>
              </a:extLst>
            </p:cNvPr>
            <p:cNvSpPr>
              <a:spLocks/>
            </p:cNvSpPr>
            <p:nvPr/>
          </p:nvSpPr>
          <p:spPr bwMode="auto">
            <a:xfrm>
              <a:off x="782" y="1385"/>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57" name="Freeform 264">
              <a:extLst>
                <a:ext uri="{FF2B5EF4-FFF2-40B4-BE49-F238E27FC236}">
                  <a16:creationId xmlns:a16="http://schemas.microsoft.com/office/drawing/2014/main" id="{56E3EDC8-6224-44A3-81AA-365ADEBAA9D8}"/>
                </a:ext>
              </a:extLst>
            </p:cNvPr>
            <p:cNvSpPr>
              <a:spLocks/>
            </p:cNvSpPr>
            <p:nvPr/>
          </p:nvSpPr>
          <p:spPr bwMode="auto">
            <a:xfrm>
              <a:off x="745" y="1385"/>
              <a:ext cx="24" cy="23"/>
            </a:xfrm>
            <a:custGeom>
              <a:avLst/>
              <a:gdLst>
                <a:gd name="T0" fmla="*/ 0 w 23"/>
                <a:gd name="T1" fmla="*/ 0 h 23"/>
                <a:gd name="T2" fmla="*/ 24 w 23"/>
                <a:gd name="T3" fmla="*/ 0 h 23"/>
                <a:gd name="T4" fmla="*/ 24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58" name="Freeform 265">
              <a:extLst>
                <a:ext uri="{FF2B5EF4-FFF2-40B4-BE49-F238E27FC236}">
                  <a16:creationId xmlns:a16="http://schemas.microsoft.com/office/drawing/2014/main" id="{1752204B-FEF7-4963-AC79-852443C76EC1}"/>
                </a:ext>
              </a:extLst>
            </p:cNvPr>
            <p:cNvSpPr>
              <a:spLocks/>
            </p:cNvSpPr>
            <p:nvPr/>
          </p:nvSpPr>
          <p:spPr bwMode="auto">
            <a:xfrm>
              <a:off x="819" y="1353"/>
              <a:ext cx="25" cy="24"/>
            </a:xfrm>
            <a:custGeom>
              <a:avLst/>
              <a:gdLst>
                <a:gd name="T0" fmla="*/ 0 w 23"/>
                <a:gd name="T1" fmla="*/ 0 h 24"/>
                <a:gd name="T2" fmla="*/ 25 w 23"/>
                <a:gd name="T3" fmla="*/ 0 h 24"/>
                <a:gd name="T4" fmla="*/ 25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59" name="Freeform 266">
              <a:extLst>
                <a:ext uri="{FF2B5EF4-FFF2-40B4-BE49-F238E27FC236}">
                  <a16:creationId xmlns:a16="http://schemas.microsoft.com/office/drawing/2014/main" id="{70337BA5-72D3-4552-A5E8-B07C0BBBCB13}"/>
                </a:ext>
              </a:extLst>
            </p:cNvPr>
            <p:cNvSpPr>
              <a:spLocks/>
            </p:cNvSpPr>
            <p:nvPr/>
          </p:nvSpPr>
          <p:spPr bwMode="auto">
            <a:xfrm>
              <a:off x="782" y="1353"/>
              <a:ext cx="24" cy="24"/>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60" name="Freeform 267">
              <a:extLst>
                <a:ext uri="{FF2B5EF4-FFF2-40B4-BE49-F238E27FC236}">
                  <a16:creationId xmlns:a16="http://schemas.microsoft.com/office/drawing/2014/main" id="{F4B7952B-90B8-474F-BA38-4883FF4D0202}"/>
                </a:ext>
              </a:extLst>
            </p:cNvPr>
            <p:cNvSpPr>
              <a:spLocks/>
            </p:cNvSpPr>
            <p:nvPr/>
          </p:nvSpPr>
          <p:spPr bwMode="auto">
            <a:xfrm>
              <a:off x="745" y="1353"/>
              <a:ext cx="24" cy="24"/>
            </a:xfrm>
            <a:custGeom>
              <a:avLst/>
              <a:gdLst>
                <a:gd name="T0" fmla="*/ 0 w 23"/>
                <a:gd name="T1" fmla="*/ 0 h 24"/>
                <a:gd name="T2" fmla="*/ 24 w 23"/>
                <a:gd name="T3" fmla="*/ 0 h 24"/>
                <a:gd name="T4" fmla="*/ 24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grpSp>
      <p:sp>
        <p:nvSpPr>
          <p:cNvPr id="285" name="Text Box 269">
            <a:extLst>
              <a:ext uri="{FF2B5EF4-FFF2-40B4-BE49-F238E27FC236}">
                <a16:creationId xmlns:a16="http://schemas.microsoft.com/office/drawing/2014/main" id="{A4F8A7F0-BF3A-4540-9E20-AC29084920A3}"/>
              </a:ext>
            </a:extLst>
          </p:cNvPr>
          <p:cNvSpPr txBox="1">
            <a:spLocks noChangeArrowheads="1"/>
          </p:cNvSpPr>
          <p:nvPr/>
        </p:nvSpPr>
        <p:spPr bwMode="auto">
          <a:xfrm>
            <a:off x="344229" y="1019347"/>
            <a:ext cx="8585774" cy="38417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2000">
                <a:solidFill>
                  <a:schemeClr val="tx1"/>
                </a:solidFill>
                <a:latin typeface="Verdana" panose="020B0604030504040204" pitchFamily="34" charset="0"/>
                <a:cs typeface="Arial" panose="020B0604020202020204" pitchFamily="34" charset="0"/>
              </a:defRPr>
            </a:lvl1pPr>
            <a:lvl2pPr marL="742950" indent="-285750">
              <a:defRPr sz="2000">
                <a:solidFill>
                  <a:schemeClr val="tx1"/>
                </a:solidFill>
                <a:latin typeface="Verdana" panose="020B0604030504040204" pitchFamily="34" charset="0"/>
                <a:cs typeface="Arial" panose="020B0604020202020204" pitchFamily="34" charset="0"/>
              </a:defRPr>
            </a:lvl2pPr>
            <a:lvl3pPr marL="1143000" indent="-228600">
              <a:defRPr sz="2000">
                <a:solidFill>
                  <a:schemeClr val="tx1"/>
                </a:solidFill>
                <a:latin typeface="Verdana" panose="020B0604030504040204" pitchFamily="34" charset="0"/>
                <a:cs typeface="Arial" panose="020B0604020202020204" pitchFamily="34" charset="0"/>
              </a:defRPr>
            </a:lvl3pPr>
            <a:lvl4pPr marL="1600200" indent="-228600">
              <a:defRPr sz="2000">
                <a:solidFill>
                  <a:schemeClr val="tx1"/>
                </a:solidFill>
                <a:latin typeface="Verdana" panose="020B0604030504040204" pitchFamily="34" charset="0"/>
                <a:cs typeface="Arial" panose="020B0604020202020204" pitchFamily="34" charset="0"/>
              </a:defRPr>
            </a:lvl4pPr>
            <a:lvl5pPr marL="2057400" indent="-228600">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9pPr>
          </a:lstStyle>
          <a:p>
            <a:pPr>
              <a:lnSpc>
                <a:spcPct val="90000"/>
              </a:lnSpc>
              <a:spcBef>
                <a:spcPct val="50000"/>
              </a:spcBef>
            </a:pPr>
            <a:r>
              <a:rPr lang="it-IT" altLang="it-IT" sz="1400" dirty="0">
                <a:solidFill>
                  <a:srgbClr val="4D4D4C"/>
                </a:solidFill>
                <a:cs typeface="Times New Roman" panose="02020603050405020304" pitchFamily="18" charset="0"/>
              </a:rPr>
              <a:t>Nell’ambito della richiesta di servizio, il Mittente/Ordinante può richiedere alla Banca di inviare un esito di addebito anche verso il Beneficiario</a:t>
            </a:r>
          </a:p>
        </p:txBody>
      </p:sp>
      <p:grpSp>
        <p:nvGrpSpPr>
          <p:cNvPr id="286" name="Group 270">
            <a:extLst>
              <a:ext uri="{FF2B5EF4-FFF2-40B4-BE49-F238E27FC236}">
                <a16:creationId xmlns:a16="http://schemas.microsoft.com/office/drawing/2014/main" id="{C8049F92-0F11-4F41-A4E7-FBAABFC8E30F}"/>
              </a:ext>
            </a:extLst>
          </p:cNvPr>
          <p:cNvGrpSpPr>
            <a:grpSpLocks/>
          </p:cNvGrpSpPr>
          <p:nvPr/>
        </p:nvGrpSpPr>
        <p:grpSpPr bwMode="auto">
          <a:xfrm>
            <a:off x="7271572" y="4689647"/>
            <a:ext cx="582613" cy="436562"/>
            <a:chOff x="4494" y="1285"/>
            <a:chExt cx="366" cy="275"/>
          </a:xfrm>
        </p:grpSpPr>
        <p:grpSp>
          <p:nvGrpSpPr>
            <p:cNvPr id="287" name="Group 271">
              <a:extLst>
                <a:ext uri="{FF2B5EF4-FFF2-40B4-BE49-F238E27FC236}">
                  <a16:creationId xmlns:a16="http://schemas.microsoft.com/office/drawing/2014/main" id="{E1A8DB92-C421-4B18-8329-2BD17F1B0253}"/>
                </a:ext>
              </a:extLst>
            </p:cNvPr>
            <p:cNvGrpSpPr>
              <a:grpSpLocks/>
            </p:cNvGrpSpPr>
            <p:nvPr/>
          </p:nvGrpSpPr>
          <p:grpSpPr bwMode="auto">
            <a:xfrm>
              <a:off x="4494" y="1285"/>
              <a:ext cx="366" cy="275"/>
              <a:chOff x="3815" y="1447"/>
              <a:chExt cx="338" cy="275"/>
            </a:xfrm>
          </p:grpSpPr>
          <p:sp>
            <p:nvSpPr>
              <p:cNvPr id="374" name="Freeform 272">
                <a:extLst>
                  <a:ext uri="{FF2B5EF4-FFF2-40B4-BE49-F238E27FC236}">
                    <a16:creationId xmlns:a16="http://schemas.microsoft.com/office/drawing/2014/main" id="{CA579163-0327-4931-A0FF-033C80AB55FA}"/>
                  </a:ext>
                </a:extLst>
              </p:cNvPr>
              <p:cNvSpPr>
                <a:spLocks/>
              </p:cNvSpPr>
              <p:nvPr/>
            </p:nvSpPr>
            <p:spPr bwMode="auto">
              <a:xfrm>
                <a:off x="3825" y="1449"/>
                <a:ext cx="317" cy="266"/>
              </a:xfrm>
              <a:custGeom>
                <a:avLst/>
                <a:gdLst>
                  <a:gd name="T0" fmla="*/ 9 w 317"/>
                  <a:gd name="T1" fmla="*/ 75 h 266"/>
                  <a:gd name="T2" fmla="*/ 177 w 317"/>
                  <a:gd name="T3" fmla="*/ 0 h 266"/>
                  <a:gd name="T4" fmla="*/ 308 w 317"/>
                  <a:gd name="T5" fmla="*/ 81 h 266"/>
                  <a:gd name="T6" fmla="*/ 294 w 317"/>
                  <a:gd name="T7" fmla="*/ 88 h 266"/>
                  <a:gd name="T8" fmla="*/ 293 w 317"/>
                  <a:gd name="T9" fmla="*/ 109 h 266"/>
                  <a:gd name="T10" fmla="*/ 282 w 317"/>
                  <a:gd name="T11" fmla="*/ 111 h 266"/>
                  <a:gd name="T12" fmla="*/ 282 w 317"/>
                  <a:gd name="T13" fmla="*/ 197 h 266"/>
                  <a:gd name="T14" fmla="*/ 288 w 317"/>
                  <a:gd name="T15" fmla="*/ 198 h 266"/>
                  <a:gd name="T16" fmla="*/ 286 w 317"/>
                  <a:gd name="T17" fmla="*/ 216 h 266"/>
                  <a:gd name="T18" fmla="*/ 292 w 317"/>
                  <a:gd name="T19" fmla="*/ 221 h 266"/>
                  <a:gd name="T20" fmla="*/ 289 w 317"/>
                  <a:gd name="T21" fmla="*/ 230 h 266"/>
                  <a:gd name="T22" fmla="*/ 302 w 317"/>
                  <a:gd name="T23" fmla="*/ 233 h 266"/>
                  <a:gd name="T24" fmla="*/ 300 w 317"/>
                  <a:gd name="T25" fmla="*/ 243 h 266"/>
                  <a:gd name="T26" fmla="*/ 317 w 317"/>
                  <a:gd name="T27" fmla="*/ 249 h 266"/>
                  <a:gd name="T28" fmla="*/ 315 w 317"/>
                  <a:gd name="T29" fmla="*/ 266 h 266"/>
                  <a:gd name="T30" fmla="*/ 0 w 317"/>
                  <a:gd name="T31" fmla="*/ 263 h 266"/>
                  <a:gd name="T32" fmla="*/ 26 w 317"/>
                  <a:gd name="T33" fmla="*/ 225 h 266"/>
                  <a:gd name="T34" fmla="*/ 30 w 317"/>
                  <a:gd name="T35" fmla="*/ 199 h 266"/>
                  <a:gd name="T36" fmla="*/ 37 w 317"/>
                  <a:gd name="T37" fmla="*/ 201 h 266"/>
                  <a:gd name="T38" fmla="*/ 42 w 317"/>
                  <a:gd name="T39" fmla="*/ 109 h 266"/>
                  <a:gd name="T40" fmla="*/ 34 w 317"/>
                  <a:gd name="T41" fmla="*/ 108 h 266"/>
                  <a:gd name="T42" fmla="*/ 31 w 317"/>
                  <a:gd name="T43" fmla="*/ 88 h 266"/>
                  <a:gd name="T44" fmla="*/ 17 w 317"/>
                  <a:gd name="T45" fmla="*/ 84 h 266"/>
                  <a:gd name="T46" fmla="*/ 9 w 317"/>
                  <a:gd name="T47" fmla="*/ 75 h 26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317" h="266">
                    <a:moveTo>
                      <a:pt x="9" y="75"/>
                    </a:moveTo>
                    <a:lnTo>
                      <a:pt x="177" y="0"/>
                    </a:lnTo>
                    <a:lnTo>
                      <a:pt x="308" y="81"/>
                    </a:lnTo>
                    <a:lnTo>
                      <a:pt x="294" y="88"/>
                    </a:lnTo>
                    <a:lnTo>
                      <a:pt x="293" y="109"/>
                    </a:lnTo>
                    <a:lnTo>
                      <a:pt x="282" y="111"/>
                    </a:lnTo>
                    <a:lnTo>
                      <a:pt x="282" y="197"/>
                    </a:lnTo>
                    <a:lnTo>
                      <a:pt x="288" y="198"/>
                    </a:lnTo>
                    <a:lnTo>
                      <a:pt x="286" y="216"/>
                    </a:lnTo>
                    <a:lnTo>
                      <a:pt x="292" y="221"/>
                    </a:lnTo>
                    <a:lnTo>
                      <a:pt x="289" y="230"/>
                    </a:lnTo>
                    <a:lnTo>
                      <a:pt x="302" y="233"/>
                    </a:lnTo>
                    <a:lnTo>
                      <a:pt x="300" y="243"/>
                    </a:lnTo>
                    <a:lnTo>
                      <a:pt x="317" y="249"/>
                    </a:lnTo>
                    <a:lnTo>
                      <a:pt x="315" y="266"/>
                    </a:lnTo>
                    <a:lnTo>
                      <a:pt x="0" y="263"/>
                    </a:lnTo>
                    <a:lnTo>
                      <a:pt x="26" y="225"/>
                    </a:lnTo>
                    <a:lnTo>
                      <a:pt x="30" y="199"/>
                    </a:lnTo>
                    <a:lnTo>
                      <a:pt x="37" y="201"/>
                    </a:lnTo>
                    <a:lnTo>
                      <a:pt x="42" y="109"/>
                    </a:lnTo>
                    <a:lnTo>
                      <a:pt x="34" y="108"/>
                    </a:lnTo>
                    <a:lnTo>
                      <a:pt x="31" y="88"/>
                    </a:lnTo>
                    <a:lnTo>
                      <a:pt x="17" y="84"/>
                    </a:lnTo>
                    <a:lnTo>
                      <a:pt x="9" y="7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75" name="Freeform 273">
                <a:extLst>
                  <a:ext uri="{FF2B5EF4-FFF2-40B4-BE49-F238E27FC236}">
                    <a16:creationId xmlns:a16="http://schemas.microsoft.com/office/drawing/2014/main" id="{80C4E2F0-E27A-419A-9C1B-EDEBEBF9EEAD}"/>
                  </a:ext>
                </a:extLst>
              </p:cNvPr>
              <p:cNvSpPr>
                <a:spLocks/>
              </p:cNvSpPr>
              <p:nvPr/>
            </p:nvSpPr>
            <p:spPr bwMode="auto">
              <a:xfrm>
                <a:off x="3850" y="1656"/>
                <a:ext cx="37" cy="19"/>
              </a:xfrm>
              <a:custGeom>
                <a:avLst/>
                <a:gdLst>
                  <a:gd name="T0" fmla="*/ 1 w 37"/>
                  <a:gd name="T1" fmla="*/ 10 h 19"/>
                  <a:gd name="T2" fmla="*/ 7 w 37"/>
                  <a:gd name="T3" fmla="*/ 0 h 19"/>
                  <a:gd name="T4" fmla="*/ 23 w 37"/>
                  <a:gd name="T5" fmla="*/ 0 h 19"/>
                  <a:gd name="T6" fmla="*/ 37 w 37"/>
                  <a:gd name="T7" fmla="*/ 13 h 19"/>
                  <a:gd name="T8" fmla="*/ 0 w 37"/>
                  <a:gd name="T9" fmla="*/ 19 h 19"/>
                  <a:gd name="T10" fmla="*/ 1 w 37"/>
                  <a:gd name="T11" fmla="*/ 10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76" name="Freeform 274">
                <a:extLst>
                  <a:ext uri="{FF2B5EF4-FFF2-40B4-BE49-F238E27FC236}">
                    <a16:creationId xmlns:a16="http://schemas.microsoft.com/office/drawing/2014/main" id="{F7DE9B8F-4930-4F42-A2D6-22C23C3F2EE3}"/>
                  </a:ext>
                </a:extLst>
              </p:cNvPr>
              <p:cNvSpPr>
                <a:spLocks/>
              </p:cNvSpPr>
              <p:nvPr/>
            </p:nvSpPr>
            <p:spPr bwMode="auto">
              <a:xfrm>
                <a:off x="3908" y="1653"/>
                <a:ext cx="44" cy="18"/>
              </a:xfrm>
              <a:custGeom>
                <a:avLst/>
                <a:gdLst>
                  <a:gd name="T0" fmla="*/ 0 w 44"/>
                  <a:gd name="T1" fmla="*/ 14 h 18"/>
                  <a:gd name="T2" fmla="*/ 9 w 44"/>
                  <a:gd name="T3" fmla="*/ 7 h 18"/>
                  <a:gd name="T4" fmla="*/ 38 w 44"/>
                  <a:gd name="T5" fmla="*/ 0 h 18"/>
                  <a:gd name="T6" fmla="*/ 44 w 44"/>
                  <a:gd name="T7" fmla="*/ 17 h 18"/>
                  <a:gd name="T8" fmla="*/ 1 w 44"/>
                  <a:gd name="T9" fmla="*/ 18 h 18"/>
                  <a:gd name="T10" fmla="*/ 0 w 44"/>
                  <a:gd name="T11" fmla="*/ 14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77" name="Freeform 275">
                <a:extLst>
                  <a:ext uri="{FF2B5EF4-FFF2-40B4-BE49-F238E27FC236}">
                    <a16:creationId xmlns:a16="http://schemas.microsoft.com/office/drawing/2014/main" id="{2F6D17F1-EF23-4B3D-8DA4-87207643F2AA}"/>
                  </a:ext>
                </a:extLst>
              </p:cNvPr>
              <p:cNvSpPr>
                <a:spLocks/>
              </p:cNvSpPr>
              <p:nvPr/>
            </p:nvSpPr>
            <p:spPr bwMode="auto">
              <a:xfrm>
                <a:off x="4001" y="1651"/>
                <a:ext cx="49" cy="19"/>
              </a:xfrm>
              <a:custGeom>
                <a:avLst/>
                <a:gdLst>
                  <a:gd name="T0" fmla="*/ 0 w 49"/>
                  <a:gd name="T1" fmla="*/ 17 h 19"/>
                  <a:gd name="T2" fmla="*/ 14 w 49"/>
                  <a:gd name="T3" fmla="*/ 0 h 19"/>
                  <a:gd name="T4" fmla="*/ 33 w 49"/>
                  <a:gd name="T5" fmla="*/ 8 h 19"/>
                  <a:gd name="T6" fmla="*/ 42 w 49"/>
                  <a:gd name="T7" fmla="*/ 6 h 19"/>
                  <a:gd name="T8" fmla="*/ 49 w 49"/>
                  <a:gd name="T9" fmla="*/ 19 h 19"/>
                  <a:gd name="T10" fmla="*/ 0 w 49"/>
                  <a:gd name="T11" fmla="*/ 17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78" name="Freeform 276">
                <a:extLst>
                  <a:ext uri="{FF2B5EF4-FFF2-40B4-BE49-F238E27FC236}">
                    <a16:creationId xmlns:a16="http://schemas.microsoft.com/office/drawing/2014/main" id="{23035A7E-EBA5-4C66-81B1-BED40BA2A084}"/>
                  </a:ext>
                </a:extLst>
              </p:cNvPr>
              <p:cNvSpPr>
                <a:spLocks/>
              </p:cNvSpPr>
              <p:nvPr/>
            </p:nvSpPr>
            <p:spPr bwMode="auto">
              <a:xfrm>
                <a:off x="4068" y="1646"/>
                <a:ext cx="41" cy="22"/>
              </a:xfrm>
              <a:custGeom>
                <a:avLst/>
                <a:gdLst>
                  <a:gd name="T0" fmla="*/ 0 w 41"/>
                  <a:gd name="T1" fmla="*/ 22 h 22"/>
                  <a:gd name="T2" fmla="*/ 10 w 41"/>
                  <a:gd name="T3" fmla="*/ 0 h 22"/>
                  <a:gd name="T4" fmla="*/ 34 w 41"/>
                  <a:gd name="T5" fmla="*/ 13 h 22"/>
                  <a:gd name="T6" fmla="*/ 41 w 41"/>
                  <a:gd name="T7" fmla="*/ 20 h 22"/>
                  <a:gd name="T8" fmla="*/ 0 w 41"/>
                  <a:gd name="T9" fmla="*/ 2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79" name="Freeform 277">
                <a:extLst>
                  <a:ext uri="{FF2B5EF4-FFF2-40B4-BE49-F238E27FC236}">
                    <a16:creationId xmlns:a16="http://schemas.microsoft.com/office/drawing/2014/main" id="{AD56DF76-B7F1-46E9-A31E-E9C5442A6AB4}"/>
                  </a:ext>
                </a:extLst>
              </p:cNvPr>
              <p:cNvSpPr>
                <a:spLocks/>
              </p:cNvSpPr>
              <p:nvPr/>
            </p:nvSpPr>
            <p:spPr bwMode="auto">
              <a:xfrm>
                <a:off x="3838" y="1525"/>
                <a:ext cx="285" cy="11"/>
              </a:xfrm>
              <a:custGeom>
                <a:avLst/>
                <a:gdLst>
                  <a:gd name="T0" fmla="*/ 0 w 285"/>
                  <a:gd name="T1" fmla="*/ 0 h 11"/>
                  <a:gd name="T2" fmla="*/ 54 w 285"/>
                  <a:gd name="T3" fmla="*/ 2 h 11"/>
                  <a:gd name="T4" fmla="*/ 267 w 285"/>
                  <a:gd name="T5" fmla="*/ 3 h 11"/>
                  <a:gd name="T6" fmla="*/ 285 w 285"/>
                  <a:gd name="T7" fmla="*/ 11 h 11"/>
                  <a:gd name="T8" fmla="*/ 13 w 285"/>
                  <a:gd name="T9" fmla="*/ 9 h 11"/>
                  <a:gd name="T10" fmla="*/ 0 w 285"/>
                  <a:gd name="T11" fmla="*/ 0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80" name="Freeform 278">
                <a:extLst>
                  <a:ext uri="{FF2B5EF4-FFF2-40B4-BE49-F238E27FC236}">
                    <a16:creationId xmlns:a16="http://schemas.microsoft.com/office/drawing/2014/main" id="{EC34590B-5C4A-44B7-86DE-5FD07B02AD89}"/>
                  </a:ext>
                </a:extLst>
              </p:cNvPr>
              <p:cNvSpPr>
                <a:spLocks/>
              </p:cNvSpPr>
              <p:nvPr/>
            </p:nvSpPr>
            <p:spPr bwMode="auto">
              <a:xfrm>
                <a:off x="3882" y="1464"/>
                <a:ext cx="198" cy="59"/>
              </a:xfrm>
              <a:custGeom>
                <a:avLst/>
                <a:gdLst>
                  <a:gd name="T0" fmla="*/ 0 w 198"/>
                  <a:gd name="T1" fmla="*/ 54 h 59"/>
                  <a:gd name="T2" fmla="*/ 115 w 198"/>
                  <a:gd name="T3" fmla="*/ 0 h 59"/>
                  <a:gd name="T4" fmla="*/ 198 w 198"/>
                  <a:gd name="T5" fmla="*/ 57 h 59"/>
                  <a:gd name="T6" fmla="*/ 23 w 198"/>
                  <a:gd name="T7" fmla="*/ 59 h 59"/>
                  <a:gd name="T8" fmla="*/ 0 w 198"/>
                  <a:gd name="T9" fmla="*/ 54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81" name="Freeform 279">
                <a:extLst>
                  <a:ext uri="{FF2B5EF4-FFF2-40B4-BE49-F238E27FC236}">
                    <a16:creationId xmlns:a16="http://schemas.microsoft.com/office/drawing/2014/main" id="{93F75A01-10C6-423A-B7C8-35F6D4934633}"/>
                  </a:ext>
                </a:extLst>
              </p:cNvPr>
              <p:cNvSpPr>
                <a:spLocks/>
              </p:cNvSpPr>
              <p:nvPr/>
            </p:nvSpPr>
            <p:spPr bwMode="auto">
              <a:xfrm>
                <a:off x="4043" y="1569"/>
                <a:ext cx="41" cy="102"/>
              </a:xfrm>
              <a:custGeom>
                <a:avLst/>
                <a:gdLst>
                  <a:gd name="T0" fmla="*/ 41 w 41"/>
                  <a:gd name="T1" fmla="*/ 0 h 102"/>
                  <a:gd name="T2" fmla="*/ 35 w 41"/>
                  <a:gd name="T3" fmla="*/ 77 h 102"/>
                  <a:gd name="T4" fmla="*/ 29 w 41"/>
                  <a:gd name="T5" fmla="*/ 79 h 102"/>
                  <a:gd name="T6" fmla="*/ 26 w 41"/>
                  <a:gd name="T7" fmla="*/ 99 h 102"/>
                  <a:gd name="T8" fmla="*/ 14 w 41"/>
                  <a:gd name="T9" fmla="*/ 102 h 102"/>
                  <a:gd name="T10" fmla="*/ 7 w 41"/>
                  <a:gd name="T11" fmla="*/ 79 h 102"/>
                  <a:gd name="T12" fmla="*/ 3 w 41"/>
                  <a:gd name="T13" fmla="*/ 81 h 102"/>
                  <a:gd name="T14" fmla="*/ 0 w 41"/>
                  <a:gd name="T15" fmla="*/ 43 h 102"/>
                  <a:gd name="T16" fmla="*/ 41 w 41"/>
                  <a:gd name="T17" fmla="*/ 0 h 1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82" name="Freeform 280">
                <a:extLst>
                  <a:ext uri="{FF2B5EF4-FFF2-40B4-BE49-F238E27FC236}">
                    <a16:creationId xmlns:a16="http://schemas.microsoft.com/office/drawing/2014/main" id="{AB3980A6-B5DA-4259-A1CE-9AAA984541EF}"/>
                  </a:ext>
                </a:extLst>
              </p:cNvPr>
              <p:cNvSpPr>
                <a:spLocks/>
              </p:cNvSpPr>
              <p:nvPr/>
            </p:nvSpPr>
            <p:spPr bwMode="auto">
              <a:xfrm>
                <a:off x="3957" y="1624"/>
                <a:ext cx="53" cy="48"/>
              </a:xfrm>
              <a:custGeom>
                <a:avLst/>
                <a:gdLst>
                  <a:gd name="T0" fmla="*/ 53 w 53"/>
                  <a:gd name="T1" fmla="*/ 0 h 48"/>
                  <a:gd name="T2" fmla="*/ 53 w 53"/>
                  <a:gd name="T3" fmla="*/ 28 h 48"/>
                  <a:gd name="T4" fmla="*/ 49 w 53"/>
                  <a:gd name="T5" fmla="*/ 30 h 48"/>
                  <a:gd name="T6" fmla="*/ 44 w 53"/>
                  <a:gd name="T7" fmla="*/ 47 h 48"/>
                  <a:gd name="T8" fmla="*/ 3 w 53"/>
                  <a:gd name="T9" fmla="*/ 48 h 48"/>
                  <a:gd name="T10" fmla="*/ 0 w 53"/>
                  <a:gd name="T11" fmla="*/ 19 h 48"/>
                  <a:gd name="T12" fmla="*/ 53 w 53"/>
                  <a:gd name="T13" fmla="*/ 0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83" name="Freeform 281">
                <a:extLst>
                  <a:ext uri="{FF2B5EF4-FFF2-40B4-BE49-F238E27FC236}">
                    <a16:creationId xmlns:a16="http://schemas.microsoft.com/office/drawing/2014/main" id="{7422B5CE-31EA-42E9-9012-49C7E5C26352}"/>
                  </a:ext>
                </a:extLst>
              </p:cNvPr>
              <p:cNvSpPr>
                <a:spLocks/>
              </p:cNvSpPr>
              <p:nvPr/>
            </p:nvSpPr>
            <p:spPr bwMode="auto">
              <a:xfrm>
                <a:off x="3946" y="1615"/>
                <a:ext cx="64" cy="57"/>
              </a:xfrm>
              <a:custGeom>
                <a:avLst/>
                <a:gdLst>
                  <a:gd name="T0" fmla="*/ 3 w 62"/>
                  <a:gd name="T1" fmla="*/ 3 h 57"/>
                  <a:gd name="T2" fmla="*/ 61 w 62"/>
                  <a:gd name="T3" fmla="*/ 0 h 57"/>
                  <a:gd name="T4" fmla="*/ 62 w 62"/>
                  <a:gd name="T5" fmla="*/ 12 h 57"/>
                  <a:gd name="T6" fmla="*/ 17 w 62"/>
                  <a:gd name="T7" fmla="*/ 40 h 57"/>
                  <a:gd name="T8" fmla="*/ 46 w 62"/>
                  <a:gd name="T9" fmla="*/ 38 h 57"/>
                  <a:gd name="T10" fmla="*/ 25 w 62"/>
                  <a:gd name="T11" fmla="*/ 57 h 57"/>
                  <a:gd name="T12" fmla="*/ 10 w 62"/>
                  <a:gd name="T13" fmla="*/ 56 h 57"/>
                  <a:gd name="T14" fmla="*/ 9 w 62"/>
                  <a:gd name="T15" fmla="*/ 41 h 57"/>
                  <a:gd name="T16" fmla="*/ 0 w 62"/>
                  <a:gd name="T17" fmla="*/ 38 h 57"/>
                  <a:gd name="T18" fmla="*/ 3 w 62"/>
                  <a:gd name="T19" fmla="*/ 3 h 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84" name="Freeform 282">
                <a:extLst>
                  <a:ext uri="{FF2B5EF4-FFF2-40B4-BE49-F238E27FC236}">
                    <a16:creationId xmlns:a16="http://schemas.microsoft.com/office/drawing/2014/main" id="{40A8FBB5-462E-45C9-A466-669AD32C7768}"/>
                  </a:ext>
                </a:extLst>
              </p:cNvPr>
              <p:cNvSpPr>
                <a:spLocks/>
              </p:cNvSpPr>
              <p:nvPr/>
            </p:nvSpPr>
            <p:spPr bwMode="auto">
              <a:xfrm>
                <a:off x="3883" y="1538"/>
                <a:ext cx="38" cy="134"/>
              </a:xfrm>
              <a:custGeom>
                <a:avLst/>
                <a:gdLst>
                  <a:gd name="T0" fmla="*/ 13 w 38"/>
                  <a:gd name="T1" fmla="*/ 0 h 134"/>
                  <a:gd name="T2" fmla="*/ 27 w 38"/>
                  <a:gd name="T3" fmla="*/ 1 h 134"/>
                  <a:gd name="T4" fmla="*/ 27 w 38"/>
                  <a:gd name="T5" fmla="*/ 16 h 134"/>
                  <a:gd name="T6" fmla="*/ 38 w 38"/>
                  <a:gd name="T7" fmla="*/ 19 h 134"/>
                  <a:gd name="T8" fmla="*/ 37 w 38"/>
                  <a:gd name="T9" fmla="*/ 112 h 134"/>
                  <a:gd name="T10" fmla="*/ 28 w 38"/>
                  <a:gd name="T11" fmla="*/ 111 h 134"/>
                  <a:gd name="T12" fmla="*/ 26 w 38"/>
                  <a:gd name="T13" fmla="*/ 133 h 134"/>
                  <a:gd name="T14" fmla="*/ 17 w 38"/>
                  <a:gd name="T15" fmla="*/ 134 h 134"/>
                  <a:gd name="T16" fmla="*/ 12 w 38"/>
                  <a:gd name="T17" fmla="*/ 115 h 134"/>
                  <a:gd name="T18" fmla="*/ 0 w 38"/>
                  <a:gd name="T19" fmla="*/ 21 h 134"/>
                  <a:gd name="T20" fmla="*/ 9 w 38"/>
                  <a:gd name="T21" fmla="*/ 18 h 134"/>
                  <a:gd name="T22" fmla="*/ 13 w 38"/>
                  <a:gd name="T23" fmla="*/ 0 h 1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85" name="Freeform 283">
                <a:extLst>
                  <a:ext uri="{FF2B5EF4-FFF2-40B4-BE49-F238E27FC236}">
                    <a16:creationId xmlns:a16="http://schemas.microsoft.com/office/drawing/2014/main" id="{AADD23C9-864B-4245-9191-FF59A18723BD}"/>
                  </a:ext>
                </a:extLst>
              </p:cNvPr>
              <p:cNvSpPr>
                <a:spLocks/>
              </p:cNvSpPr>
              <p:nvPr/>
            </p:nvSpPr>
            <p:spPr bwMode="auto">
              <a:xfrm>
                <a:off x="3940" y="1538"/>
                <a:ext cx="73" cy="76"/>
              </a:xfrm>
              <a:custGeom>
                <a:avLst/>
                <a:gdLst>
                  <a:gd name="T0" fmla="*/ 16 w 73"/>
                  <a:gd name="T1" fmla="*/ 3 h 76"/>
                  <a:gd name="T2" fmla="*/ 14 w 73"/>
                  <a:gd name="T3" fmla="*/ 19 h 76"/>
                  <a:gd name="T4" fmla="*/ 1 w 73"/>
                  <a:gd name="T5" fmla="*/ 21 h 76"/>
                  <a:gd name="T6" fmla="*/ 0 w 73"/>
                  <a:gd name="T7" fmla="*/ 75 h 76"/>
                  <a:gd name="T8" fmla="*/ 70 w 73"/>
                  <a:gd name="T9" fmla="*/ 76 h 76"/>
                  <a:gd name="T10" fmla="*/ 32 w 73"/>
                  <a:gd name="T11" fmla="*/ 67 h 76"/>
                  <a:gd name="T12" fmla="*/ 60 w 73"/>
                  <a:gd name="T13" fmla="*/ 64 h 76"/>
                  <a:gd name="T14" fmla="*/ 36 w 73"/>
                  <a:gd name="T15" fmla="*/ 44 h 76"/>
                  <a:gd name="T16" fmla="*/ 14 w 73"/>
                  <a:gd name="T17" fmla="*/ 53 h 76"/>
                  <a:gd name="T18" fmla="*/ 34 w 73"/>
                  <a:gd name="T19" fmla="*/ 33 h 76"/>
                  <a:gd name="T20" fmla="*/ 70 w 73"/>
                  <a:gd name="T21" fmla="*/ 53 h 76"/>
                  <a:gd name="T22" fmla="*/ 73 w 73"/>
                  <a:gd name="T23" fmla="*/ 23 h 76"/>
                  <a:gd name="T24" fmla="*/ 62 w 73"/>
                  <a:gd name="T25" fmla="*/ 21 h 76"/>
                  <a:gd name="T26" fmla="*/ 65 w 73"/>
                  <a:gd name="T27" fmla="*/ 1 h 76"/>
                  <a:gd name="T28" fmla="*/ 27 w 73"/>
                  <a:gd name="T29" fmla="*/ 0 h 76"/>
                  <a:gd name="T30" fmla="*/ 16 w 73"/>
                  <a:gd name="T31" fmla="*/ 3 h 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86" name="Freeform 284">
                <a:extLst>
                  <a:ext uri="{FF2B5EF4-FFF2-40B4-BE49-F238E27FC236}">
                    <a16:creationId xmlns:a16="http://schemas.microsoft.com/office/drawing/2014/main" id="{C142A8FF-F44C-4443-A4F1-B0FC17BE4CF4}"/>
                  </a:ext>
                </a:extLst>
              </p:cNvPr>
              <p:cNvSpPr>
                <a:spLocks/>
              </p:cNvSpPr>
              <p:nvPr/>
            </p:nvSpPr>
            <p:spPr bwMode="auto">
              <a:xfrm>
                <a:off x="4043" y="1537"/>
                <a:ext cx="41" cy="85"/>
              </a:xfrm>
              <a:custGeom>
                <a:avLst/>
                <a:gdLst>
                  <a:gd name="T0" fmla="*/ 12 w 41"/>
                  <a:gd name="T1" fmla="*/ 0 h 85"/>
                  <a:gd name="T2" fmla="*/ 36 w 41"/>
                  <a:gd name="T3" fmla="*/ 0 h 85"/>
                  <a:gd name="T4" fmla="*/ 30 w 41"/>
                  <a:gd name="T5" fmla="*/ 22 h 85"/>
                  <a:gd name="T6" fmla="*/ 41 w 41"/>
                  <a:gd name="T7" fmla="*/ 24 h 85"/>
                  <a:gd name="T8" fmla="*/ 38 w 41"/>
                  <a:gd name="T9" fmla="*/ 41 h 85"/>
                  <a:gd name="T10" fmla="*/ 0 w 41"/>
                  <a:gd name="T11" fmla="*/ 85 h 85"/>
                  <a:gd name="T12" fmla="*/ 1 w 41"/>
                  <a:gd name="T13" fmla="*/ 22 h 85"/>
                  <a:gd name="T14" fmla="*/ 7 w 41"/>
                  <a:gd name="T15" fmla="*/ 18 h 85"/>
                  <a:gd name="T16" fmla="*/ 12 w 41"/>
                  <a:gd name="T17" fmla="*/ 0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87" name="Freeform 285">
                <a:extLst>
                  <a:ext uri="{FF2B5EF4-FFF2-40B4-BE49-F238E27FC236}">
                    <a16:creationId xmlns:a16="http://schemas.microsoft.com/office/drawing/2014/main" id="{D083B563-2C1D-4110-A67D-9F89AEFFDF74}"/>
                  </a:ext>
                </a:extLst>
              </p:cNvPr>
              <p:cNvSpPr>
                <a:spLocks/>
              </p:cNvSpPr>
              <p:nvPr/>
            </p:nvSpPr>
            <p:spPr bwMode="auto">
              <a:xfrm>
                <a:off x="3855" y="1533"/>
                <a:ext cx="41" cy="18"/>
              </a:xfrm>
              <a:custGeom>
                <a:avLst/>
                <a:gdLst>
                  <a:gd name="T0" fmla="*/ 0 w 40"/>
                  <a:gd name="T1" fmla="*/ 4 h 18"/>
                  <a:gd name="T2" fmla="*/ 4 w 40"/>
                  <a:gd name="T3" fmla="*/ 13 h 18"/>
                  <a:gd name="T4" fmla="*/ 40 w 40"/>
                  <a:gd name="T5" fmla="*/ 18 h 18"/>
                  <a:gd name="T6" fmla="*/ 40 w 40"/>
                  <a:gd name="T7" fmla="*/ 0 h 18"/>
                  <a:gd name="T8" fmla="*/ 0 w 40"/>
                  <a:gd name="T9" fmla="*/ 4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88" name="Freeform 286">
                <a:extLst>
                  <a:ext uri="{FF2B5EF4-FFF2-40B4-BE49-F238E27FC236}">
                    <a16:creationId xmlns:a16="http://schemas.microsoft.com/office/drawing/2014/main" id="{3977AF52-8F41-43DF-B54C-D91ABB731CB7}"/>
                  </a:ext>
                </a:extLst>
              </p:cNvPr>
              <p:cNvSpPr>
                <a:spLocks/>
              </p:cNvSpPr>
              <p:nvPr/>
            </p:nvSpPr>
            <p:spPr bwMode="auto">
              <a:xfrm>
                <a:off x="3913" y="1536"/>
                <a:ext cx="44" cy="14"/>
              </a:xfrm>
              <a:custGeom>
                <a:avLst/>
                <a:gdLst>
                  <a:gd name="T0" fmla="*/ 0 w 44"/>
                  <a:gd name="T1" fmla="*/ 2 h 14"/>
                  <a:gd name="T2" fmla="*/ 0 w 44"/>
                  <a:gd name="T3" fmla="*/ 14 h 14"/>
                  <a:gd name="T4" fmla="*/ 44 w 44"/>
                  <a:gd name="T5" fmla="*/ 14 h 14"/>
                  <a:gd name="T6" fmla="*/ 42 w 44"/>
                  <a:gd name="T7" fmla="*/ 0 h 14"/>
                  <a:gd name="T8" fmla="*/ 0 w 44"/>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89" name="Freeform 287">
                <a:extLst>
                  <a:ext uri="{FF2B5EF4-FFF2-40B4-BE49-F238E27FC236}">
                    <a16:creationId xmlns:a16="http://schemas.microsoft.com/office/drawing/2014/main" id="{C7C959FD-C825-4CD2-ABE7-24836E63719F}"/>
                  </a:ext>
                </a:extLst>
              </p:cNvPr>
              <p:cNvSpPr>
                <a:spLocks/>
              </p:cNvSpPr>
              <p:nvPr/>
            </p:nvSpPr>
            <p:spPr bwMode="auto">
              <a:xfrm>
                <a:off x="4004" y="1536"/>
                <a:ext cx="46" cy="12"/>
              </a:xfrm>
              <a:custGeom>
                <a:avLst/>
                <a:gdLst>
                  <a:gd name="T0" fmla="*/ 1 w 46"/>
                  <a:gd name="T1" fmla="*/ 4 h 12"/>
                  <a:gd name="T2" fmla="*/ 0 w 46"/>
                  <a:gd name="T3" fmla="*/ 12 h 12"/>
                  <a:gd name="T4" fmla="*/ 43 w 46"/>
                  <a:gd name="T5" fmla="*/ 11 h 12"/>
                  <a:gd name="T6" fmla="*/ 46 w 46"/>
                  <a:gd name="T7" fmla="*/ 0 h 12"/>
                  <a:gd name="T8" fmla="*/ 1 w 46"/>
                  <a:gd name="T9" fmla="*/ 4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90" name="Freeform 288">
                <a:extLst>
                  <a:ext uri="{FF2B5EF4-FFF2-40B4-BE49-F238E27FC236}">
                    <a16:creationId xmlns:a16="http://schemas.microsoft.com/office/drawing/2014/main" id="{7D4E0B72-15AB-473C-83C4-348841BD27B8}"/>
                  </a:ext>
                </a:extLst>
              </p:cNvPr>
              <p:cNvSpPr>
                <a:spLocks/>
              </p:cNvSpPr>
              <p:nvPr/>
            </p:nvSpPr>
            <p:spPr bwMode="auto">
              <a:xfrm>
                <a:off x="4076" y="1536"/>
                <a:ext cx="36" cy="14"/>
              </a:xfrm>
              <a:custGeom>
                <a:avLst/>
                <a:gdLst>
                  <a:gd name="T0" fmla="*/ 2 w 36"/>
                  <a:gd name="T1" fmla="*/ 2 h 14"/>
                  <a:gd name="T2" fmla="*/ 0 w 36"/>
                  <a:gd name="T3" fmla="*/ 14 h 14"/>
                  <a:gd name="T4" fmla="*/ 36 w 36"/>
                  <a:gd name="T5" fmla="*/ 10 h 14"/>
                  <a:gd name="T6" fmla="*/ 36 w 36"/>
                  <a:gd name="T7" fmla="*/ 0 h 14"/>
                  <a:gd name="T8" fmla="*/ 2 w 36"/>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91" name="Freeform 289">
                <a:extLst>
                  <a:ext uri="{FF2B5EF4-FFF2-40B4-BE49-F238E27FC236}">
                    <a16:creationId xmlns:a16="http://schemas.microsoft.com/office/drawing/2014/main" id="{9A81F6DE-8BDB-4819-84E7-9997335577BA}"/>
                  </a:ext>
                </a:extLst>
              </p:cNvPr>
              <p:cNvSpPr>
                <a:spLocks/>
              </p:cNvSpPr>
              <p:nvPr/>
            </p:nvSpPr>
            <p:spPr bwMode="auto">
              <a:xfrm>
                <a:off x="4073" y="1560"/>
                <a:ext cx="34" cy="87"/>
              </a:xfrm>
              <a:custGeom>
                <a:avLst/>
                <a:gdLst>
                  <a:gd name="T0" fmla="*/ 33 w 34"/>
                  <a:gd name="T1" fmla="*/ 5 h 87"/>
                  <a:gd name="T2" fmla="*/ 18 w 34"/>
                  <a:gd name="T3" fmla="*/ 9 h 87"/>
                  <a:gd name="T4" fmla="*/ 19 w 34"/>
                  <a:gd name="T5" fmla="*/ 87 h 87"/>
                  <a:gd name="T6" fmla="*/ 0 w 34"/>
                  <a:gd name="T7" fmla="*/ 87 h 87"/>
                  <a:gd name="T8" fmla="*/ 10 w 34"/>
                  <a:gd name="T9" fmla="*/ 1 h 87"/>
                  <a:gd name="T10" fmla="*/ 34 w 34"/>
                  <a:gd name="T11" fmla="*/ 0 h 87"/>
                  <a:gd name="T12" fmla="*/ 33 w 34"/>
                  <a:gd name="T13" fmla="*/ 5 h 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92" name="Freeform 290">
                <a:extLst>
                  <a:ext uri="{FF2B5EF4-FFF2-40B4-BE49-F238E27FC236}">
                    <a16:creationId xmlns:a16="http://schemas.microsoft.com/office/drawing/2014/main" id="{5EE404B9-048A-4E3B-A052-25B43EFDB540}"/>
                  </a:ext>
                </a:extLst>
              </p:cNvPr>
              <p:cNvSpPr>
                <a:spLocks/>
              </p:cNvSpPr>
              <p:nvPr/>
            </p:nvSpPr>
            <p:spPr bwMode="auto">
              <a:xfrm>
                <a:off x="4009" y="1561"/>
                <a:ext cx="29" cy="90"/>
              </a:xfrm>
              <a:custGeom>
                <a:avLst/>
                <a:gdLst>
                  <a:gd name="T0" fmla="*/ 32 w 32"/>
                  <a:gd name="T1" fmla="*/ 0 h 90"/>
                  <a:gd name="T2" fmla="*/ 30 w 32"/>
                  <a:gd name="T3" fmla="*/ 7 h 90"/>
                  <a:gd name="T4" fmla="*/ 13 w 32"/>
                  <a:gd name="T5" fmla="*/ 38 h 90"/>
                  <a:gd name="T6" fmla="*/ 12 w 32"/>
                  <a:gd name="T7" fmla="*/ 88 h 90"/>
                  <a:gd name="T8" fmla="*/ 0 w 32"/>
                  <a:gd name="T9" fmla="*/ 90 h 90"/>
                  <a:gd name="T10" fmla="*/ 4 w 32"/>
                  <a:gd name="T11" fmla="*/ 0 h 90"/>
                  <a:gd name="T12" fmla="*/ 32 w 32"/>
                  <a:gd name="T13" fmla="*/ 0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93" name="Freeform 291">
                <a:extLst>
                  <a:ext uri="{FF2B5EF4-FFF2-40B4-BE49-F238E27FC236}">
                    <a16:creationId xmlns:a16="http://schemas.microsoft.com/office/drawing/2014/main" id="{349E5799-D116-4EBF-927A-9A502BEEA4E4}"/>
                  </a:ext>
                </a:extLst>
              </p:cNvPr>
              <p:cNvSpPr>
                <a:spLocks/>
              </p:cNvSpPr>
              <p:nvPr/>
            </p:nvSpPr>
            <p:spPr bwMode="auto">
              <a:xfrm>
                <a:off x="3920" y="1557"/>
                <a:ext cx="23" cy="95"/>
              </a:xfrm>
              <a:custGeom>
                <a:avLst/>
                <a:gdLst>
                  <a:gd name="T0" fmla="*/ 0 w 23"/>
                  <a:gd name="T1" fmla="*/ 2 h 95"/>
                  <a:gd name="T2" fmla="*/ 2 w 23"/>
                  <a:gd name="T3" fmla="*/ 17 h 95"/>
                  <a:gd name="T4" fmla="*/ 11 w 23"/>
                  <a:gd name="T5" fmla="*/ 48 h 95"/>
                  <a:gd name="T6" fmla="*/ 11 w 23"/>
                  <a:gd name="T7" fmla="*/ 95 h 95"/>
                  <a:gd name="T8" fmla="*/ 21 w 23"/>
                  <a:gd name="T9" fmla="*/ 95 h 95"/>
                  <a:gd name="T10" fmla="*/ 23 w 23"/>
                  <a:gd name="T11" fmla="*/ 0 h 95"/>
                  <a:gd name="T12" fmla="*/ 0 w 23"/>
                  <a:gd name="T13" fmla="*/ 2 h 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94" name="Freeform 292">
                <a:extLst>
                  <a:ext uri="{FF2B5EF4-FFF2-40B4-BE49-F238E27FC236}">
                    <a16:creationId xmlns:a16="http://schemas.microsoft.com/office/drawing/2014/main" id="{EB8014B9-F01D-4523-B70C-BA1177AD114A}"/>
                  </a:ext>
                </a:extLst>
              </p:cNvPr>
              <p:cNvSpPr>
                <a:spLocks/>
              </p:cNvSpPr>
              <p:nvPr/>
            </p:nvSpPr>
            <p:spPr bwMode="auto">
              <a:xfrm>
                <a:off x="3863" y="1560"/>
                <a:ext cx="26" cy="91"/>
              </a:xfrm>
              <a:custGeom>
                <a:avLst/>
                <a:gdLst>
                  <a:gd name="T0" fmla="*/ 0 w 26"/>
                  <a:gd name="T1" fmla="*/ 0 h 91"/>
                  <a:gd name="T2" fmla="*/ 2 w 26"/>
                  <a:gd name="T3" fmla="*/ 19 h 91"/>
                  <a:gd name="T4" fmla="*/ 16 w 26"/>
                  <a:gd name="T5" fmla="*/ 91 h 91"/>
                  <a:gd name="T6" fmla="*/ 26 w 26"/>
                  <a:gd name="T7" fmla="*/ 91 h 91"/>
                  <a:gd name="T8" fmla="*/ 24 w 26"/>
                  <a:gd name="T9" fmla="*/ 0 h 91"/>
                  <a:gd name="T10" fmla="*/ 0 w 26"/>
                  <a:gd name="T11" fmla="*/ 0 h 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95" name="Freeform 293">
                <a:extLst>
                  <a:ext uri="{FF2B5EF4-FFF2-40B4-BE49-F238E27FC236}">
                    <a16:creationId xmlns:a16="http://schemas.microsoft.com/office/drawing/2014/main" id="{CB2178D7-192B-4B89-8259-B9F774114124}"/>
                  </a:ext>
                </a:extLst>
              </p:cNvPr>
              <p:cNvSpPr>
                <a:spLocks/>
              </p:cNvSpPr>
              <p:nvPr/>
            </p:nvSpPr>
            <p:spPr bwMode="auto">
              <a:xfrm>
                <a:off x="3825" y="1674"/>
                <a:ext cx="303" cy="44"/>
              </a:xfrm>
              <a:custGeom>
                <a:avLst/>
                <a:gdLst>
                  <a:gd name="T0" fmla="*/ 46 w 303"/>
                  <a:gd name="T1" fmla="*/ 0 h 44"/>
                  <a:gd name="T2" fmla="*/ 271 w 303"/>
                  <a:gd name="T3" fmla="*/ 0 h 44"/>
                  <a:gd name="T4" fmla="*/ 267 w 303"/>
                  <a:gd name="T5" fmla="*/ 8 h 44"/>
                  <a:gd name="T6" fmla="*/ 30 w 303"/>
                  <a:gd name="T7" fmla="*/ 9 h 44"/>
                  <a:gd name="T8" fmla="*/ 27 w 303"/>
                  <a:gd name="T9" fmla="*/ 13 h 44"/>
                  <a:gd name="T10" fmla="*/ 275 w 303"/>
                  <a:gd name="T11" fmla="*/ 15 h 44"/>
                  <a:gd name="T12" fmla="*/ 286 w 303"/>
                  <a:gd name="T13" fmla="*/ 23 h 44"/>
                  <a:gd name="T14" fmla="*/ 13 w 303"/>
                  <a:gd name="T15" fmla="*/ 22 h 44"/>
                  <a:gd name="T16" fmla="*/ 28 w 303"/>
                  <a:gd name="T17" fmla="*/ 25 h 44"/>
                  <a:gd name="T18" fmla="*/ 303 w 303"/>
                  <a:gd name="T19" fmla="*/ 31 h 44"/>
                  <a:gd name="T20" fmla="*/ 301 w 303"/>
                  <a:gd name="T21" fmla="*/ 44 h 44"/>
                  <a:gd name="T22" fmla="*/ 0 w 303"/>
                  <a:gd name="T23" fmla="*/ 39 h 44"/>
                  <a:gd name="T24" fmla="*/ 9 w 303"/>
                  <a:gd name="T25" fmla="*/ 16 h 44"/>
                  <a:gd name="T26" fmla="*/ 29 w 303"/>
                  <a:gd name="T27" fmla="*/ 2 h 44"/>
                  <a:gd name="T28" fmla="*/ 46 w 303"/>
                  <a:gd name="T29" fmla="*/ 0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96" name="Freeform 294">
                <a:extLst>
                  <a:ext uri="{FF2B5EF4-FFF2-40B4-BE49-F238E27FC236}">
                    <a16:creationId xmlns:a16="http://schemas.microsoft.com/office/drawing/2014/main" id="{8CD00D19-21E8-497D-B901-A9ECEA18C26B}"/>
                  </a:ext>
                </a:extLst>
              </p:cNvPr>
              <p:cNvSpPr>
                <a:spLocks/>
              </p:cNvSpPr>
              <p:nvPr/>
            </p:nvSpPr>
            <p:spPr bwMode="auto">
              <a:xfrm>
                <a:off x="3879" y="1464"/>
                <a:ext cx="216" cy="59"/>
              </a:xfrm>
              <a:custGeom>
                <a:avLst/>
                <a:gdLst>
                  <a:gd name="T0" fmla="*/ 0 w 216"/>
                  <a:gd name="T1" fmla="*/ 52 h 59"/>
                  <a:gd name="T2" fmla="*/ 121 w 216"/>
                  <a:gd name="T3" fmla="*/ 0 h 59"/>
                  <a:gd name="T4" fmla="*/ 216 w 216"/>
                  <a:gd name="T5" fmla="*/ 59 h 59"/>
                  <a:gd name="T6" fmla="*/ 119 w 216"/>
                  <a:gd name="T7" fmla="*/ 58 h 59"/>
                  <a:gd name="T8" fmla="*/ 64 w 216"/>
                  <a:gd name="T9" fmla="*/ 40 h 59"/>
                  <a:gd name="T10" fmla="*/ 16 w 216"/>
                  <a:gd name="T11" fmla="*/ 55 h 59"/>
                  <a:gd name="T12" fmla="*/ 0 w 216"/>
                  <a:gd name="T13" fmla="*/ 52 h 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97" name="Freeform 295">
                <a:extLst>
                  <a:ext uri="{FF2B5EF4-FFF2-40B4-BE49-F238E27FC236}">
                    <a16:creationId xmlns:a16="http://schemas.microsoft.com/office/drawing/2014/main" id="{DB9AFD4C-4EF5-41E1-B927-36D01E04F035}"/>
                  </a:ext>
                </a:extLst>
              </p:cNvPr>
              <p:cNvSpPr>
                <a:spLocks/>
              </p:cNvSpPr>
              <p:nvPr/>
            </p:nvSpPr>
            <p:spPr bwMode="auto">
              <a:xfrm>
                <a:off x="3891" y="1471"/>
                <a:ext cx="199" cy="52"/>
              </a:xfrm>
              <a:custGeom>
                <a:avLst/>
                <a:gdLst>
                  <a:gd name="T0" fmla="*/ 0 w 199"/>
                  <a:gd name="T1" fmla="*/ 49 h 52"/>
                  <a:gd name="T2" fmla="*/ 116 w 199"/>
                  <a:gd name="T3" fmla="*/ 0 h 52"/>
                  <a:gd name="T4" fmla="*/ 199 w 199"/>
                  <a:gd name="T5" fmla="*/ 52 h 52"/>
                  <a:gd name="T6" fmla="*/ 151 w 199"/>
                  <a:gd name="T7" fmla="*/ 51 h 52"/>
                  <a:gd name="T8" fmla="*/ 105 w 199"/>
                  <a:gd name="T9" fmla="*/ 22 h 52"/>
                  <a:gd name="T10" fmla="*/ 0 w 199"/>
                  <a:gd name="T11" fmla="*/ 49 h 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98" name="Freeform 296">
                <a:extLst>
                  <a:ext uri="{FF2B5EF4-FFF2-40B4-BE49-F238E27FC236}">
                    <a16:creationId xmlns:a16="http://schemas.microsoft.com/office/drawing/2014/main" id="{7B618DAC-ECED-403D-BE90-EB95B34F0B78}"/>
                  </a:ext>
                </a:extLst>
              </p:cNvPr>
              <p:cNvSpPr>
                <a:spLocks/>
              </p:cNvSpPr>
              <p:nvPr/>
            </p:nvSpPr>
            <p:spPr bwMode="auto">
              <a:xfrm>
                <a:off x="3834" y="1447"/>
                <a:ext cx="308" cy="95"/>
              </a:xfrm>
              <a:custGeom>
                <a:avLst/>
                <a:gdLst>
                  <a:gd name="T0" fmla="*/ 0 w 308"/>
                  <a:gd name="T1" fmla="*/ 77 h 95"/>
                  <a:gd name="T2" fmla="*/ 24 w 308"/>
                  <a:gd name="T3" fmla="*/ 86 h 95"/>
                  <a:gd name="T4" fmla="*/ 291 w 308"/>
                  <a:gd name="T5" fmla="*/ 86 h 95"/>
                  <a:gd name="T6" fmla="*/ 165 w 308"/>
                  <a:gd name="T7" fmla="*/ 6 h 95"/>
                  <a:gd name="T8" fmla="*/ 25 w 308"/>
                  <a:gd name="T9" fmla="*/ 65 h 95"/>
                  <a:gd name="T10" fmla="*/ 155 w 308"/>
                  <a:gd name="T11" fmla="*/ 2 h 95"/>
                  <a:gd name="T12" fmla="*/ 170 w 308"/>
                  <a:gd name="T13" fmla="*/ 0 h 95"/>
                  <a:gd name="T14" fmla="*/ 308 w 308"/>
                  <a:gd name="T15" fmla="*/ 84 h 95"/>
                  <a:gd name="T16" fmla="*/ 302 w 308"/>
                  <a:gd name="T17" fmla="*/ 95 h 95"/>
                  <a:gd name="T18" fmla="*/ 12 w 308"/>
                  <a:gd name="T19" fmla="*/ 94 h 95"/>
                  <a:gd name="T20" fmla="*/ 0 w 308"/>
                  <a:gd name="T21" fmla="*/ 77 h 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99" name="Freeform 297">
                <a:extLst>
                  <a:ext uri="{FF2B5EF4-FFF2-40B4-BE49-F238E27FC236}">
                    <a16:creationId xmlns:a16="http://schemas.microsoft.com/office/drawing/2014/main" id="{34FBF8C0-F4EC-423D-8447-94C8222DCBC5}"/>
                  </a:ext>
                </a:extLst>
              </p:cNvPr>
              <p:cNvSpPr>
                <a:spLocks/>
              </p:cNvSpPr>
              <p:nvPr/>
            </p:nvSpPr>
            <p:spPr bwMode="auto">
              <a:xfrm>
                <a:off x="3849" y="1537"/>
                <a:ext cx="55" cy="24"/>
              </a:xfrm>
              <a:custGeom>
                <a:avLst/>
                <a:gdLst>
                  <a:gd name="T0" fmla="*/ 0 w 55"/>
                  <a:gd name="T1" fmla="*/ 1 h 24"/>
                  <a:gd name="T2" fmla="*/ 8 w 55"/>
                  <a:gd name="T3" fmla="*/ 24 h 24"/>
                  <a:gd name="T4" fmla="*/ 50 w 55"/>
                  <a:gd name="T5" fmla="*/ 23 h 24"/>
                  <a:gd name="T6" fmla="*/ 55 w 55"/>
                  <a:gd name="T7" fmla="*/ 0 h 24"/>
                  <a:gd name="T8" fmla="*/ 37 w 55"/>
                  <a:gd name="T9" fmla="*/ 1 h 24"/>
                  <a:gd name="T10" fmla="*/ 38 w 55"/>
                  <a:gd name="T11" fmla="*/ 17 h 24"/>
                  <a:gd name="T12" fmla="*/ 11 w 55"/>
                  <a:gd name="T13" fmla="*/ 16 h 24"/>
                  <a:gd name="T14" fmla="*/ 11 w 55"/>
                  <a:gd name="T15" fmla="*/ 1 h 24"/>
                  <a:gd name="T16" fmla="*/ 0 w 55"/>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00" name="Freeform 298">
                <a:extLst>
                  <a:ext uri="{FF2B5EF4-FFF2-40B4-BE49-F238E27FC236}">
                    <a16:creationId xmlns:a16="http://schemas.microsoft.com/office/drawing/2014/main" id="{086F7C97-EF0E-471B-8938-6F7D75F83833}"/>
                  </a:ext>
                </a:extLst>
              </p:cNvPr>
              <p:cNvSpPr>
                <a:spLocks/>
              </p:cNvSpPr>
              <p:nvPr/>
            </p:nvSpPr>
            <p:spPr bwMode="auto">
              <a:xfrm>
                <a:off x="3906" y="1538"/>
                <a:ext cx="60" cy="23"/>
              </a:xfrm>
              <a:custGeom>
                <a:avLst/>
                <a:gdLst>
                  <a:gd name="T0" fmla="*/ 0 w 60"/>
                  <a:gd name="T1" fmla="*/ 1 h 23"/>
                  <a:gd name="T2" fmla="*/ 2 w 60"/>
                  <a:gd name="T3" fmla="*/ 21 h 23"/>
                  <a:gd name="T4" fmla="*/ 52 w 60"/>
                  <a:gd name="T5" fmla="*/ 23 h 23"/>
                  <a:gd name="T6" fmla="*/ 60 w 60"/>
                  <a:gd name="T7" fmla="*/ 0 h 23"/>
                  <a:gd name="T8" fmla="*/ 36 w 60"/>
                  <a:gd name="T9" fmla="*/ 0 h 23"/>
                  <a:gd name="T10" fmla="*/ 43 w 60"/>
                  <a:gd name="T11" fmla="*/ 16 h 23"/>
                  <a:gd name="T12" fmla="*/ 10 w 60"/>
                  <a:gd name="T13" fmla="*/ 16 h 23"/>
                  <a:gd name="T14" fmla="*/ 10 w 60"/>
                  <a:gd name="T15" fmla="*/ 0 h 23"/>
                  <a:gd name="T16" fmla="*/ 0 w 60"/>
                  <a:gd name="T17" fmla="*/ 1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01" name="Freeform 299">
                <a:extLst>
                  <a:ext uri="{FF2B5EF4-FFF2-40B4-BE49-F238E27FC236}">
                    <a16:creationId xmlns:a16="http://schemas.microsoft.com/office/drawing/2014/main" id="{56D32A2B-CA87-464E-82A3-91A8B69CD9C2}"/>
                  </a:ext>
                </a:extLst>
              </p:cNvPr>
              <p:cNvSpPr>
                <a:spLocks/>
              </p:cNvSpPr>
              <p:nvPr/>
            </p:nvSpPr>
            <p:spPr bwMode="auto">
              <a:xfrm>
                <a:off x="3997" y="1538"/>
                <a:ext cx="64" cy="24"/>
              </a:xfrm>
              <a:custGeom>
                <a:avLst/>
                <a:gdLst>
                  <a:gd name="T0" fmla="*/ 0 w 64"/>
                  <a:gd name="T1" fmla="*/ 1 h 24"/>
                  <a:gd name="T2" fmla="*/ 5 w 64"/>
                  <a:gd name="T3" fmla="*/ 24 h 24"/>
                  <a:gd name="T4" fmla="*/ 55 w 64"/>
                  <a:gd name="T5" fmla="*/ 23 h 24"/>
                  <a:gd name="T6" fmla="*/ 64 w 64"/>
                  <a:gd name="T7" fmla="*/ 0 h 24"/>
                  <a:gd name="T8" fmla="*/ 46 w 64"/>
                  <a:gd name="T9" fmla="*/ 0 h 24"/>
                  <a:gd name="T10" fmla="*/ 47 w 64"/>
                  <a:gd name="T11" fmla="*/ 18 h 24"/>
                  <a:gd name="T12" fmla="*/ 11 w 64"/>
                  <a:gd name="T13" fmla="*/ 18 h 24"/>
                  <a:gd name="T14" fmla="*/ 14 w 64"/>
                  <a:gd name="T15" fmla="*/ 3 h 24"/>
                  <a:gd name="T16" fmla="*/ 0 w 64"/>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02" name="Freeform 300">
                <a:extLst>
                  <a:ext uri="{FF2B5EF4-FFF2-40B4-BE49-F238E27FC236}">
                    <a16:creationId xmlns:a16="http://schemas.microsoft.com/office/drawing/2014/main" id="{B500E32E-6935-4E71-996B-F0A9E85B1C3D}"/>
                  </a:ext>
                </a:extLst>
              </p:cNvPr>
              <p:cNvSpPr>
                <a:spLocks/>
              </p:cNvSpPr>
              <p:nvPr/>
            </p:nvSpPr>
            <p:spPr bwMode="auto">
              <a:xfrm>
                <a:off x="4062" y="1535"/>
                <a:ext cx="66" cy="28"/>
              </a:xfrm>
              <a:custGeom>
                <a:avLst/>
                <a:gdLst>
                  <a:gd name="T0" fmla="*/ 0 w 66"/>
                  <a:gd name="T1" fmla="*/ 1 h 28"/>
                  <a:gd name="T2" fmla="*/ 10 w 66"/>
                  <a:gd name="T3" fmla="*/ 26 h 28"/>
                  <a:gd name="T4" fmla="*/ 55 w 66"/>
                  <a:gd name="T5" fmla="*/ 28 h 28"/>
                  <a:gd name="T6" fmla="*/ 66 w 66"/>
                  <a:gd name="T7" fmla="*/ 0 h 28"/>
                  <a:gd name="T8" fmla="*/ 45 w 66"/>
                  <a:gd name="T9" fmla="*/ 0 h 28"/>
                  <a:gd name="T10" fmla="*/ 45 w 66"/>
                  <a:gd name="T11" fmla="*/ 22 h 28"/>
                  <a:gd name="T12" fmla="*/ 15 w 66"/>
                  <a:gd name="T13" fmla="*/ 20 h 28"/>
                  <a:gd name="T14" fmla="*/ 25 w 66"/>
                  <a:gd name="T15" fmla="*/ 0 h 28"/>
                  <a:gd name="T16" fmla="*/ 0 w 66"/>
                  <a:gd name="T17" fmla="*/ 1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03" name="Freeform 301">
                <a:extLst>
                  <a:ext uri="{FF2B5EF4-FFF2-40B4-BE49-F238E27FC236}">
                    <a16:creationId xmlns:a16="http://schemas.microsoft.com/office/drawing/2014/main" id="{BDB2CF00-D229-4A33-9F99-7928C0BCA53F}"/>
                  </a:ext>
                </a:extLst>
              </p:cNvPr>
              <p:cNvSpPr>
                <a:spLocks/>
              </p:cNvSpPr>
              <p:nvPr/>
            </p:nvSpPr>
            <p:spPr bwMode="auto">
              <a:xfrm>
                <a:off x="3873" y="1558"/>
                <a:ext cx="22" cy="98"/>
              </a:xfrm>
              <a:custGeom>
                <a:avLst/>
                <a:gdLst>
                  <a:gd name="T0" fmla="*/ 17 w 22"/>
                  <a:gd name="T1" fmla="*/ 0 h 98"/>
                  <a:gd name="T2" fmla="*/ 22 w 22"/>
                  <a:gd name="T3" fmla="*/ 98 h 98"/>
                  <a:gd name="T4" fmla="*/ 14 w 22"/>
                  <a:gd name="T5" fmla="*/ 97 h 98"/>
                  <a:gd name="T6" fmla="*/ 9 w 22"/>
                  <a:gd name="T7" fmla="*/ 23 h 98"/>
                  <a:gd name="T8" fmla="*/ 5 w 22"/>
                  <a:gd name="T9" fmla="*/ 96 h 98"/>
                  <a:gd name="T10" fmla="*/ 0 w 22"/>
                  <a:gd name="T11" fmla="*/ 98 h 98"/>
                  <a:gd name="T12" fmla="*/ 0 w 22"/>
                  <a:gd name="T13" fmla="*/ 0 h 98"/>
                  <a:gd name="T14" fmla="*/ 17 w 22"/>
                  <a:gd name="T15" fmla="*/ 0 h 9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04" name="Freeform 302">
                <a:extLst>
                  <a:ext uri="{FF2B5EF4-FFF2-40B4-BE49-F238E27FC236}">
                    <a16:creationId xmlns:a16="http://schemas.microsoft.com/office/drawing/2014/main" id="{3C8B46F3-9AC1-43C6-9E22-0373BFFA9C34}"/>
                  </a:ext>
                </a:extLst>
              </p:cNvPr>
              <p:cNvSpPr>
                <a:spLocks/>
              </p:cNvSpPr>
              <p:nvPr/>
            </p:nvSpPr>
            <p:spPr bwMode="auto">
              <a:xfrm>
                <a:off x="3861" y="1560"/>
                <a:ext cx="8" cy="91"/>
              </a:xfrm>
              <a:custGeom>
                <a:avLst/>
                <a:gdLst>
                  <a:gd name="T0" fmla="*/ 2 w 8"/>
                  <a:gd name="T1" fmla="*/ 0 h 91"/>
                  <a:gd name="T2" fmla="*/ 0 w 8"/>
                  <a:gd name="T3" fmla="*/ 90 h 91"/>
                  <a:gd name="T4" fmla="*/ 4 w 8"/>
                  <a:gd name="T5" fmla="*/ 91 h 91"/>
                  <a:gd name="T6" fmla="*/ 8 w 8"/>
                  <a:gd name="T7" fmla="*/ 0 h 91"/>
                  <a:gd name="T8" fmla="*/ 2 w 8"/>
                  <a:gd name="T9" fmla="*/ 0 h 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05" name="Freeform 303">
                <a:extLst>
                  <a:ext uri="{FF2B5EF4-FFF2-40B4-BE49-F238E27FC236}">
                    <a16:creationId xmlns:a16="http://schemas.microsoft.com/office/drawing/2014/main" id="{D0F90D65-1A35-4648-A3DC-D35C3638F481}"/>
                  </a:ext>
                </a:extLst>
              </p:cNvPr>
              <p:cNvSpPr>
                <a:spLocks/>
              </p:cNvSpPr>
              <p:nvPr/>
            </p:nvSpPr>
            <p:spPr bwMode="auto">
              <a:xfrm>
                <a:off x="3914" y="1556"/>
                <a:ext cx="11" cy="94"/>
              </a:xfrm>
              <a:custGeom>
                <a:avLst/>
                <a:gdLst>
                  <a:gd name="T0" fmla="*/ 3 w 11"/>
                  <a:gd name="T1" fmla="*/ 1 h 94"/>
                  <a:gd name="T2" fmla="*/ 0 w 11"/>
                  <a:gd name="T3" fmla="*/ 94 h 94"/>
                  <a:gd name="T4" fmla="*/ 6 w 11"/>
                  <a:gd name="T5" fmla="*/ 94 h 94"/>
                  <a:gd name="T6" fmla="*/ 11 w 11"/>
                  <a:gd name="T7" fmla="*/ 0 h 94"/>
                  <a:gd name="T8" fmla="*/ 3 w 11"/>
                  <a:gd name="T9" fmla="*/ 1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06" name="Freeform 304">
                <a:extLst>
                  <a:ext uri="{FF2B5EF4-FFF2-40B4-BE49-F238E27FC236}">
                    <a16:creationId xmlns:a16="http://schemas.microsoft.com/office/drawing/2014/main" id="{2C0AE103-755F-4638-877C-C597C86B0392}"/>
                  </a:ext>
                </a:extLst>
              </p:cNvPr>
              <p:cNvSpPr>
                <a:spLocks/>
              </p:cNvSpPr>
              <p:nvPr/>
            </p:nvSpPr>
            <p:spPr bwMode="auto">
              <a:xfrm>
                <a:off x="3927" y="1556"/>
                <a:ext cx="24" cy="100"/>
              </a:xfrm>
              <a:custGeom>
                <a:avLst/>
                <a:gdLst>
                  <a:gd name="T0" fmla="*/ 5 w 24"/>
                  <a:gd name="T1" fmla="*/ 0 h 100"/>
                  <a:gd name="T2" fmla="*/ 0 w 24"/>
                  <a:gd name="T3" fmla="*/ 97 h 100"/>
                  <a:gd name="T4" fmla="*/ 5 w 24"/>
                  <a:gd name="T5" fmla="*/ 97 h 100"/>
                  <a:gd name="T6" fmla="*/ 13 w 24"/>
                  <a:gd name="T7" fmla="*/ 14 h 100"/>
                  <a:gd name="T8" fmla="*/ 14 w 24"/>
                  <a:gd name="T9" fmla="*/ 97 h 100"/>
                  <a:gd name="T10" fmla="*/ 24 w 24"/>
                  <a:gd name="T11" fmla="*/ 100 h 100"/>
                  <a:gd name="T12" fmla="*/ 21 w 24"/>
                  <a:gd name="T13" fmla="*/ 1 h 100"/>
                  <a:gd name="T14" fmla="*/ 5 w 24"/>
                  <a:gd name="T15" fmla="*/ 0 h 1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07" name="Freeform 305">
                <a:extLst>
                  <a:ext uri="{FF2B5EF4-FFF2-40B4-BE49-F238E27FC236}">
                    <a16:creationId xmlns:a16="http://schemas.microsoft.com/office/drawing/2014/main" id="{0F49B444-4EEA-41D7-A0A1-A57FF49EBF24}"/>
                  </a:ext>
                </a:extLst>
              </p:cNvPr>
              <p:cNvSpPr>
                <a:spLocks/>
              </p:cNvSpPr>
              <p:nvPr/>
            </p:nvSpPr>
            <p:spPr bwMode="auto">
              <a:xfrm>
                <a:off x="4006" y="1560"/>
                <a:ext cx="29" cy="91"/>
              </a:xfrm>
              <a:custGeom>
                <a:avLst/>
                <a:gdLst>
                  <a:gd name="T0" fmla="*/ 3 w 26"/>
                  <a:gd name="T1" fmla="*/ 0 h 91"/>
                  <a:gd name="T2" fmla="*/ 0 w 26"/>
                  <a:gd name="T3" fmla="*/ 91 h 91"/>
                  <a:gd name="T4" fmla="*/ 9 w 26"/>
                  <a:gd name="T5" fmla="*/ 89 h 91"/>
                  <a:gd name="T6" fmla="*/ 15 w 26"/>
                  <a:gd name="T7" fmla="*/ 13 h 91"/>
                  <a:gd name="T8" fmla="*/ 20 w 26"/>
                  <a:gd name="T9" fmla="*/ 90 h 91"/>
                  <a:gd name="T10" fmla="*/ 26 w 26"/>
                  <a:gd name="T11" fmla="*/ 90 h 91"/>
                  <a:gd name="T12" fmla="*/ 25 w 26"/>
                  <a:gd name="T13" fmla="*/ 0 h 91"/>
                  <a:gd name="T14" fmla="*/ 3 w 26"/>
                  <a:gd name="T15" fmla="*/ 0 h 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08" name="Freeform 306">
                <a:extLst>
                  <a:ext uri="{FF2B5EF4-FFF2-40B4-BE49-F238E27FC236}">
                    <a16:creationId xmlns:a16="http://schemas.microsoft.com/office/drawing/2014/main" id="{485ED4CB-8ACF-41BC-AFF2-166ABEEAAB5B}"/>
                  </a:ext>
                </a:extLst>
              </p:cNvPr>
              <p:cNvSpPr>
                <a:spLocks/>
              </p:cNvSpPr>
              <p:nvPr/>
            </p:nvSpPr>
            <p:spPr bwMode="auto">
              <a:xfrm>
                <a:off x="4038" y="1560"/>
                <a:ext cx="8" cy="90"/>
              </a:xfrm>
              <a:custGeom>
                <a:avLst/>
                <a:gdLst>
                  <a:gd name="T0" fmla="*/ 0 w 8"/>
                  <a:gd name="T1" fmla="*/ 1 h 90"/>
                  <a:gd name="T2" fmla="*/ 1 w 8"/>
                  <a:gd name="T3" fmla="*/ 89 h 90"/>
                  <a:gd name="T4" fmla="*/ 8 w 8"/>
                  <a:gd name="T5" fmla="*/ 90 h 90"/>
                  <a:gd name="T6" fmla="*/ 6 w 8"/>
                  <a:gd name="T7" fmla="*/ 0 h 90"/>
                  <a:gd name="T8" fmla="*/ 0 w 8"/>
                  <a:gd name="T9" fmla="*/ 1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09" name="Freeform 307">
                <a:extLst>
                  <a:ext uri="{FF2B5EF4-FFF2-40B4-BE49-F238E27FC236}">
                    <a16:creationId xmlns:a16="http://schemas.microsoft.com/office/drawing/2014/main" id="{17B1AB1F-9D8A-4A63-A8FB-59E7C6A9A7F1}"/>
                  </a:ext>
                </a:extLst>
              </p:cNvPr>
              <p:cNvSpPr>
                <a:spLocks/>
              </p:cNvSpPr>
              <p:nvPr/>
            </p:nvSpPr>
            <p:spPr bwMode="auto">
              <a:xfrm>
                <a:off x="4072" y="1559"/>
                <a:ext cx="24" cy="88"/>
              </a:xfrm>
              <a:custGeom>
                <a:avLst/>
                <a:gdLst>
                  <a:gd name="T0" fmla="*/ 8 w 24"/>
                  <a:gd name="T1" fmla="*/ 0 h 88"/>
                  <a:gd name="T2" fmla="*/ 0 w 24"/>
                  <a:gd name="T3" fmla="*/ 86 h 88"/>
                  <a:gd name="T4" fmla="*/ 9 w 24"/>
                  <a:gd name="T5" fmla="*/ 88 h 88"/>
                  <a:gd name="T6" fmla="*/ 15 w 24"/>
                  <a:gd name="T7" fmla="*/ 19 h 88"/>
                  <a:gd name="T8" fmla="*/ 20 w 24"/>
                  <a:gd name="T9" fmla="*/ 88 h 88"/>
                  <a:gd name="T10" fmla="*/ 24 w 24"/>
                  <a:gd name="T11" fmla="*/ 83 h 88"/>
                  <a:gd name="T12" fmla="*/ 21 w 24"/>
                  <a:gd name="T13" fmla="*/ 0 h 88"/>
                  <a:gd name="T14" fmla="*/ 8 w 24"/>
                  <a:gd name="T15" fmla="*/ 0 h 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10" name="Freeform 308">
                <a:extLst>
                  <a:ext uri="{FF2B5EF4-FFF2-40B4-BE49-F238E27FC236}">
                    <a16:creationId xmlns:a16="http://schemas.microsoft.com/office/drawing/2014/main" id="{336FF4AF-2A4C-4ACE-9876-C8F4D011625D}"/>
                  </a:ext>
                </a:extLst>
              </p:cNvPr>
              <p:cNvSpPr>
                <a:spLocks/>
              </p:cNvSpPr>
              <p:nvPr/>
            </p:nvSpPr>
            <p:spPr bwMode="auto">
              <a:xfrm>
                <a:off x="4101" y="1560"/>
                <a:ext cx="6" cy="86"/>
              </a:xfrm>
              <a:custGeom>
                <a:avLst/>
                <a:gdLst>
                  <a:gd name="T0" fmla="*/ 0 w 11"/>
                  <a:gd name="T1" fmla="*/ 0 h 86"/>
                  <a:gd name="T2" fmla="*/ 11 w 11"/>
                  <a:gd name="T3" fmla="*/ 0 h 86"/>
                  <a:gd name="T4" fmla="*/ 6 w 11"/>
                  <a:gd name="T5" fmla="*/ 86 h 86"/>
                  <a:gd name="T6" fmla="*/ 3 w 11"/>
                  <a:gd name="T7" fmla="*/ 86 h 86"/>
                  <a:gd name="T8" fmla="*/ 0 w 11"/>
                  <a:gd name="T9" fmla="*/ 0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11" name="Freeform 309">
                <a:extLst>
                  <a:ext uri="{FF2B5EF4-FFF2-40B4-BE49-F238E27FC236}">
                    <a16:creationId xmlns:a16="http://schemas.microsoft.com/office/drawing/2014/main" id="{AF051023-8EB7-4413-9897-232ACF25938C}"/>
                  </a:ext>
                </a:extLst>
              </p:cNvPr>
              <p:cNvSpPr>
                <a:spLocks/>
              </p:cNvSpPr>
              <p:nvPr/>
            </p:nvSpPr>
            <p:spPr bwMode="auto">
              <a:xfrm>
                <a:off x="3847" y="1649"/>
                <a:ext cx="57" cy="23"/>
              </a:xfrm>
              <a:custGeom>
                <a:avLst/>
                <a:gdLst>
                  <a:gd name="T0" fmla="*/ 10 w 57"/>
                  <a:gd name="T1" fmla="*/ 0 h 23"/>
                  <a:gd name="T2" fmla="*/ 51 w 57"/>
                  <a:gd name="T3" fmla="*/ 1 h 23"/>
                  <a:gd name="T4" fmla="*/ 57 w 57"/>
                  <a:gd name="T5" fmla="*/ 23 h 23"/>
                  <a:gd name="T6" fmla="*/ 0 w 57"/>
                  <a:gd name="T7" fmla="*/ 23 h 23"/>
                  <a:gd name="T8" fmla="*/ 5 w 57"/>
                  <a:gd name="T9" fmla="*/ 8 h 23"/>
                  <a:gd name="T10" fmla="*/ 8 w 57"/>
                  <a:gd name="T11" fmla="*/ 19 h 23"/>
                  <a:gd name="T12" fmla="*/ 46 w 57"/>
                  <a:gd name="T13" fmla="*/ 18 h 23"/>
                  <a:gd name="T14" fmla="*/ 41 w 57"/>
                  <a:gd name="T15" fmla="*/ 5 h 23"/>
                  <a:gd name="T16" fmla="*/ 23 w 57"/>
                  <a:gd name="T17" fmla="*/ 9 h 23"/>
                  <a:gd name="T18" fmla="*/ 10 w 57"/>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12" name="Freeform 310">
                <a:extLst>
                  <a:ext uri="{FF2B5EF4-FFF2-40B4-BE49-F238E27FC236}">
                    <a16:creationId xmlns:a16="http://schemas.microsoft.com/office/drawing/2014/main" id="{60CF0DA6-E714-4979-9625-61EF6536E1AE}"/>
                  </a:ext>
                </a:extLst>
              </p:cNvPr>
              <p:cNvSpPr>
                <a:spLocks/>
              </p:cNvSpPr>
              <p:nvPr/>
            </p:nvSpPr>
            <p:spPr bwMode="auto">
              <a:xfrm>
                <a:off x="3906" y="1649"/>
                <a:ext cx="57" cy="25"/>
              </a:xfrm>
              <a:custGeom>
                <a:avLst/>
                <a:gdLst>
                  <a:gd name="T0" fmla="*/ 5 w 57"/>
                  <a:gd name="T1" fmla="*/ 0 h 25"/>
                  <a:gd name="T2" fmla="*/ 48 w 57"/>
                  <a:gd name="T3" fmla="*/ 0 h 25"/>
                  <a:gd name="T4" fmla="*/ 57 w 57"/>
                  <a:gd name="T5" fmla="*/ 22 h 25"/>
                  <a:gd name="T6" fmla="*/ 0 w 57"/>
                  <a:gd name="T7" fmla="*/ 25 h 25"/>
                  <a:gd name="T8" fmla="*/ 1 w 57"/>
                  <a:gd name="T9" fmla="*/ 12 h 25"/>
                  <a:gd name="T10" fmla="*/ 9 w 57"/>
                  <a:gd name="T11" fmla="*/ 19 h 25"/>
                  <a:gd name="T12" fmla="*/ 41 w 57"/>
                  <a:gd name="T13" fmla="*/ 18 h 25"/>
                  <a:gd name="T14" fmla="*/ 38 w 57"/>
                  <a:gd name="T15" fmla="*/ 8 h 25"/>
                  <a:gd name="T16" fmla="*/ 2 w 57"/>
                  <a:gd name="T17" fmla="*/ 4 h 25"/>
                  <a:gd name="T18" fmla="*/ 5 w 57"/>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13" name="Freeform 311">
                <a:extLst>
                  <a:ext uri="{FF2B5EF4-FFF2-40B4-BE49-F238E27FC236}">
                    <a16:creationId xmlns:a16="http://schemas.microsoft.com/office/drawing/2014/main" id="{6F583552-CFCA-4CBE-9C00-9E8D2807393E}"/>
                  </a:ext>
                </a:extLst>
              </p:cNvPr>
              <p:cNvSpPr>
                <a:spLocks/>
              </p:cNvSpPr>
              <p:nvPr/>
            </p:nvSpPr>
            <p:spPr bwMode="auto">
              <a:xfrm>
                <a:off x="3995" y="1647"/>
                <a:ext cx="64" cy="24"/>
              </a:xfrm>
              <a:custGeom>
                <a:avLst/>
                <a:gdLst>
                  <a:gd name="T0" fmla="*/ 6 w 62"/>
                  <a:gd name="T1" fmla="*/ 2 h 24"/>
                  <a:gd name="T2" fmla="*/ 55 w 62"/>
                  <a:gd name="T3" fmla="*/ 0 h 24"/>
                  <a:gd name="T4" fmla="*/ 40 w 62"/>
                  <a:gd name="T5" fmla="*/ 8 h 24"/>
                  <a:gd name="T6" fmla="*/ 23 w 62"/>
                  <a:gd name="T7" fmla="*/ 5 h 24"/>
                  <a:gd name="T8" fmla="*/ 11 w 62"/>
                  <a:gd name="T9" fmla="*/ 18 h 24"/>
                  <a:gd name="T10" fmla="*/ 51 w 62"/>
                  <a:gd name="T11" fmla="*/ 19 h 24"/>
                  <a:gd name="T12" fmla="*/ 57 w 62"/>
                  <a:gd name="T13" fmla="*/ 10 h 24"/>
                  <a:gd name="T14" fmla="*/ 62 w 62"/>
                  <a:gd name="T15" fmla="*/ 24 h 24"/>
                  <a:gd name="T16" fmla="*/ 0 w 62"/>
                  <a:gd name="T17" fmla="*/ 24 h 24"/>
                  <a:gd name="T18" fmla="*/ 6 w 62"/>
                  <a:gd name="T19" fmla="*/ 2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14" name="Freeform 312">
                <a:extLst>
                  <a:ext uri="{FF2B5EF4-FFF2-40B4-BE49-F238E27FC236}">
                    <a16:creationId xmlns:a16="http://schemas.microsoft.com/office/drawing/2014/main" id="{5753163B-65D6-40B0-AA1D-B740992426FF}"/>
                  </a:ext>
                </a:extLst>
              </p:cNvPr>
              <p:cNvSpPr>
                <a:spLocks/>
              </p:cNvSpPr>
              <p:nvPr/>
            </p:nvSpPr>
            <p:spPr bwMode="auto">
              <a:xfrm>
                <a:off x="4061" y="1644"/>
                <a:ext cx="53" cy="27"/>
              </a:xfrm>
              <a:custGeom>
                <a:avLst/>
                <a:gdLst>
                  <a:gd name="T0" fmla="*/ 5 w 53"/>
                  <a:gd name="T1" fmla="*/ 0 h 27"/>
                  <a:gd name="T2" fmla="*/ 49 w 53"/>
                  <a:gd name="T3" fmla="*/ 2 h 27"/>
                  <a:gd name="T4" fmla="*/ 39 w 53"/>
                  <a:gd name="T5" fmla="*/ 10 h 27"/>
                  <a:gd name="T6" fmla="*/ 20 w 53"/>
                  <a:gd name="T7" fmla="*/ 7 h 27"/>
                  <a:gd name="T8" fmla="*/ 10 w 53"/>
                  <a:gd name="T9" fmla="*/ 20 h 27"/>
                  <a:gd name="T10" fmla="*/ 47 w 53"/>
                  <a:gd name="T11" fmla="*/ 20 h 27"/>
                  <a:gd name="T12" fmla="*/ 53 w 53"/>
                  <a:gd name="T13" fmla="*/ 9 h 27"/>
                  <a:gd name="T14" fmla="*/ 53 w 53"/>
                  <a:gd name="T15" fmla="*/ 25 h 27"/>
                  <a:gd name="T16" fmla="*/ 0 w 53"/>
                  <a:gd name="T17" fmla="*/ 27 h 27"/>
                  <a:gd name="T18" fmla="*/ 5 w 53"/>
                  <a:gd name="T19" fmla="*/ 0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15" name="Freeform 313">
                <a:extLst>
                  <a:ext uri="{FF2B5EF4-FFF2-40B4-BE49-F238E27FC236}">
                    <a16:creationId xmlns:a16="http://schemas.microsoft.com/office/drawing/2014/main" id="{7054C74A-531F-4386-B2DC-193403CDF9E3}"/>
                  </a:ext>
                </a:extLst>
              </p:cNvPr>
              <p:cNvSpPr>
                <a:spLocks/>
              </p:cNvSpPr>
              <p:nvPr/>
            </p:nvSpPr>
            <p:spPr bwMode="auto">
              <a:xfrm>
                <a:off x="3946" y="1576"/>
                <a:ext cx="67" cy="30"/>
              </a:xfrm>
              <a:custGeom>
                <a:avLst/>
                <a:gdLst>
                  <a:gd name="T0" fmla="*/ 3 w 67"/>
                  <a:gd name="T1" fmla="*/ 21 h 30"/>
                  <a:gd name="T2" fmla="*/ 30 w 67"/>
                  <a:gd name="T3" fmla="*/ 10 h 30"/>
                  <a:gd name="T4" fmla="*/ 51 w 67"/>
                  <a:gd name="T5" fmla="*/ 24 h 30"/>
                  <a:gd name="T6" fmla="*/ 17 w 67"/>
                  <a:gd name="T7" fmla="*/ 30 h 30"/>
                  <a:gd name="T8" fmla="*/ 67 w 67"/>
                  <a:gd name="T9" fmla="*/ 29 h 30"/>
                  <a:gd name="T10" fmla="*/ 65 w 67"/>
                  <a:gd name="T11" fmla="*/ 22 h 30"/>
                  <a:gd name="T12" fmla="*/ 29 w 67"/>
                  <a:gd name="T13" fmla="*/ 0 h 30"/>
                  <a:gd name="T14" fmla="*/ 0 w 67"/>
                  <a:gd name="T15" fmla="*/ 16 h 30"/>
                  <a:gd name="T16" fmla="*/ 3 w 67"/>
                  <a:gd name="T17" fmla="*/ 21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16" name="Freeform 314">
                <a:extLst>
                  <a:ext uri="{FF2B5EF4-FFF2-40B4-BE49-F238E27FC236}">
                    <a16:creationId xmlns:a16="http://schemas.microsoft.com/office/drawing/2014/main" id="{BCEF3D51-5894-4294-AEC4-F8D1EB7A672F}"/>
                  </a:ext>
                </a:extLst>
              </p:cNvPr>
              <p:cNvSpPr>
                <a:spLocks/>
              </p:cNvSpPr>
              <p:nvPr/>
            </p:nvSpPr>
            <p:spPr bwMode="auto">
              <a:xfrm>
                <a:off x="3947" y="1612"/>
                <a:ext cx="65" cy="59"/>
              </a:xfrm>
              <a:custGeom>
                <a:avLst/>
                <a:gdLst>
                  <a:gd name="T0" fmla="*/ 25 w 65"/>
                  <a:gd name="T1" fmla="*/ 4 h 59"/>
                  <a:gd name="T2" fmla="*/ 24 w 65"/>
                  <a:gd name="T3" fmla="*/ 21 h 59"/>
                  <a:gd name="T4" fmla="*/ 2 w 65"/>
                  <a:gd name="T5" fmla="*/ 26 h 59"/>
                  <a:gd name="T6" fmla="*/ 3 w 65"/>
                  <a:gd name="T7" fmla="*/ 33 h 59"/>
                  <a:gd name="T8" fmla="*/ 26 w 65"/>
                  <a:gd name="T9" fmla="*/ 27 h 59"/>
                  <a:gd name="T10" fmla="*/ 27 w 65"/>
                  <a:gd name="T11" fmla="*/ 59 h 59"/>
                  <a:gd name="T12" fmla="*/ 32 w 65"/>
                  <a:gd name="T13" fmla="*/ 59 h 59"/>
                  <a:gd name="T14" fmla="*/ 33 w 65"/>
                  <a:gd name="T15" fmla="*/ 26 h 59"/>
                  <a:gd name="T16" fmla="*/ 60 w 65"/>
                  <a:gd name="T17" fmla="*/ 33 h 59"/>
                  <a:gd name="T18" fmla="*/ 61 w 65"/>
                  <a:gd name="T19" fmla="*/ 28 h 59"/>
                  <a:gd name="T20" fmla="*/ 34 w 65"/>
                  <a:gd name="T21" fmla="*/ 20 h 59"/>
                  <a:gd name="T22" fmla="*/ 33 w 65"/>
                  <a:gd name="T23" fmla="*/ 5 h 59"/>
                  <a:gd name="T24" fmla="*/ 65 w 65"/>
                  <a:gd name="T25" fmla="*/ 5 h 59"/>
                  <a:gd name="T26" fmla="*/ 64 w 65"/>
                  <a:gd name="T27" fmla="*/ 1 h 59"/>
                  <a:gd name="T28" fmla="*/ 0 w 65"/>
                  <a:gd name="T29" fmla="*/ 0 h 59"/>
                  <a:gd name="T30" fmla="*/ 1 w 65"/>
                  <a:gd name="T31" fmla="*/ 5 h 59"/>
                  <a:gd name="T32" fmla="*/ 25 w 65"/>
                  <a:gd name="T33" fmla="*/ 4 h 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17" name="Freeform 315">
                <a:extLst>
                  <a:ext uri="{FF2B5EF4-FFF2-40B4-BE49-F238E27FC236}">
                    <a16:creationId xmlns:a16="http://schemas.microsoft.com/office/drawing/2014/main" id="{C8735179-24B2-4897-8D81-B0676E14440D}"/>
                  </a:ext>
                </a:extLst>
              </p:cNvPr>
              <p:cNvSpPr>
                <a:spLocks/>
              </p:cNvSpPr>
              <p:nvPr/>
            </p:nvSpPr>
            <p:spPr bwMode="auto">
              <a:xfrm>
                <a:off x="3815" y="1668"/>
                <a:ext cx="338" cy="54"/>
              </a:xfrm>
              <a:custGeom>
                <a:avLst/>
                <a:gdLst>
                  <a:gd name="T0" fmla="*/ 260 w 338"/>
                  <a:gd name="T1" fmla="*/ 3 h 54"/>
                  <a:gd name="T2" fmla="*/ 31 w 338"/>
                  <a:gd name="T3" fmla="*/ 2 h 54"/>
                  <a:gd name="T4" fmla="*/ 29 w 338"/>
                  <a:gd name="T5" fmla="*/ 13 h 54"/>
                  <a:gd name="T6" fmla="*/ 17 w 338"/>
                  <a:gd name="T7" fmla="*/ 13 h 54"/>
                  <a:gd name="T8" fmla="*/ 16 w 338"/>
                  <a:gd name="T9" fmla="*/ 24 h 54"/>
                  <a:gd name="T10" fmla="*/ 4 w 338"/>
                  <a:gd name="T11" fmla="*/ 27 h 54"/>
                  <a:gd name="T12" fmla="*/ 0 w 338"/>
                  <a:gd name="T13" fmla="*/ 52 h 54"/>
                  <a:gd name="T14" fmla="*/ 338 w 338"/>
                  <a:gd name="T15" fmla="*/ 54 h 54"/>
                  <a:gd name="T16" fmla="*/ 333 w 338"/>
                  <a:gd name="T17" fmla="*/ 29 h 54"/>
                  <a:gd name="T18" fmla="*/ 317 w 338"/>
                  <a:gd name="T19" fmla="*/ 26 h 54"/>
                  <a:gd name="T20" fmla="*/ 320 w 338"/>
                  <a:gd name="T21" fmla="*/ 12 h 54"/>
                  <a:gd name="T22" fmla="*/ 306 w 338"/>
                  <a:gd name="T23" fmla="*/ 13 h 54"/>
                  <a:gd name="T24" fmla="*/ 305 w 338"/>
                  <a:gd name="T25" fmla="*/ 0 h 54"/>
                  <a:gd name="T26" fmla="*/ 286 w 338"/>
                  <a:gd name="T27" fmla="*/ 0 h 54"/>
                  <a:gd name="T28" fmla="*/ 296 w 338"/>
                  <a:gd name="T29" fmla="*/ 4 h 54"/>
                  <a:gd name="T30" fmla="*/ 290 w 338"/>
                  <a:gd name="T31" fmla="*/ 16 h 54"/>
                  <a:gd name="T32" fmla="*/ 308 w 338"/>
                  <a:gd name="T33" fmla="*/ 17 h 54"/>
                  <a:gd name="T34" fmla="*/ 305 w 338"/>
                  <a:gd name="T35" fmla="*/ 28 h 54"/>
                  <a:gd name="T36" fmla="*/ 316 w 338"/>
                  <a:gd name="T37" fmla="*/ 32 h 54"/>
                  <a:gd name="T38" fmla="*/ 325 w 338"/>
                  <a:gd name="T39" fmla="*/ 46 h 54"/>
                  <a:gd name="T40" fmla="*/ 13 w 338"/>
                  <a:gd name="T41" fmla="*/ 45 h 54"/>
                  <a:gd name="T42" fmla="*/ 22 w 338"/>
                  <a:gd name="T43" fmla="*/ 33 h 54"/>
                  <a:gd name="T44" fmla="*/ 238 w 338"/>
                  <a:gd name="T45" fmla="*/ 27 h 54"/>
                  <a:gd name="T46" fmla="*/ 36 w 338"/>
                  <a:gd name="T47" fmla="*/ 25 h 54"/>
                  <a:gd name="T48" fmla="*/ 41 w 338"/>
                  <a:gd name="T49" fmla="*/ 19 h 54"/>
                  <a:gd name="T50" fmla="*/ 267 w 338"/>
                  <a:gd name="T51" fmla="*/ 13 h 54"/>
                  <a:gd name="T52" fmla="*/ 58 w 338"/>
                  <a:gd name="T53" fmla="*/ 14 h 54"/>
                  <a:gd name="T54" fmla="*/ 65 w 338"/>
                  <a:gd name="T55" fmla="*/ 9 h 54"/>
                  <a:gd name="T56" fmla="*/ 260 w 338"/>
                  <a:gd name="T57" fmla="*/ 3 h 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grpSp>
        <p:sp>
          <p:nvSpPr>
            <p:cNvPr id="288" name="Freeform 316">
              <a:extLst>
                <a:ext uri="{FF2B5EF4-FFF2-40B4-BE49-F238E27FC236}">
                  <a16:creationId xmlns:a16="http://schemas.microsoft.com/office/drawing/2014/main" id="{2C3DE61B-BE49-4F92-BD07-3CD48FF25659}"/>
                </a:ext>
              </a:extLst>
            </p:cNvPr>
            <p:cNvSpPr>
              <a:spLocks/>
            </p:cNvSpPr>
            <p:nvPr/>
          </p:nvSpPr>
          <p:spPr bwMode="auto">
            <a:xfrm>
              <a:off x="4532" y="1494"/>
              <a:ext cx="40" cy="19"/>
            </a:xfrm>
            <a:custGeom>
              <a:avLst/>
              <a:gdLst>
                <a:gd name="T0" fmla="*/ 1 w 37"/>
                <a:gd name="T1" fmla="*/ 10 h 19"/>
                <a:gd name="T2" fmla="*/ 8 w 37"/>
                <a:gd name="T3" fmla="*/ 0 h 19"/>
                <a:gd name="T4" fmla="*/ 25 w 37"/>
                <a:gd name="T5" fmla="*/ 0 h 19"/>
                <a:gd name="T6" fmla="*/ 40 w 37"/>
                <a:gd name="T7" fmla="*/ 13 h 19"/>
                <a:gd name="T8" fmla="*/ 0 w 37"/>
                <a:gd name="T9" fmla="*/ 19 h 19"/>
                <a:gd name="T10" fmla="*/ 1 w 37"/>
                <a:gd name="T11" fmla="*/ 10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89" name="Freeform 317">
              <a:extLst>
                <a:ext uri="{FF2B5EF4-FFF2-40B4-BE49-F238E27FC236}">
                  <a16:creationId xmlns:a16="http://schemas.microsoft.com/office/drawing/2014/main" id="{A5DF36B5-A9B4-44D8-8926-4D584A9010DC}"/>
                </a:ext>
              </a:extLst>
            </p:cNvPr>
            <p:cNvSpPr>
              <a:spLocks/>
            </p:cNvSpPr>
            <p:nvPr/>
          </p:nvSpPr>
          <p:spPr bwMode="auto">
            <a:xfrm>
              <a:off x="4595" y="1491"/>
              <a:ext cx="47" cy="18"/>
            </a:xfrm>
            <a:custGeom>
              <a:avLst/>
              <a:gdLst>
                <a:gd name="T0" fmla="*/ 0 w 44"/>
                <a:gd name="T1" fmla="*/ 14 h 18"/>
                <a:gd name="T2" fmla="*/ 10 w 44"/>
                <a:gd name="T3" fmla="*/ 7 h 18"/>
                <a:gd name="T4" fmla="*/ 41 w 44"/>
                <a:gd name="T5" fmla="*/ 0 h 18"/>
                <a:gd name="T6" fmla="*/ 47 w 44"/>
                <a:gd name="T7" fmla="*/ 17 h 18"/>
                <a:gd name="T8" fmla="*/ 1 w 44"/>
                <a:gd name="T9" fmla="*/ 18 h 18"/>
                <a:gd name="T10" fmla="*/ 0 w 44"/>
                <a:gd name="T11" fmla="*/ 14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90" name="Freeform 318">
              <a:extLst>
                <a:ext uri="{FF2B5EF4-FFF2-40B4-BE49-F238E27FC236}">
                  <a16:creationId xmlns:a16="http://schemas.microsoft.com/office/drawing/2014/main" id="{8B6EDBF6-BD2E-4EC7-AC28-389281A4DF1C}"/>
                </a:ext>
              </a:extLst>
            </p:cNvPr>
            <p:cNvSpPr>
              <a:spLocks/>
            </p:cNvSpPr>
            <p:nvPr/>
          </p:nvSpPr>
          <p:spPr bwMode="auto">
            <a:xfrm>
              <a:off x="4695" y="1489"/>
              <a:ext cx="54" cy="19"/>
            </a:xfrm>
            <a:custGeom>
              <a:avLst/>
              <a:gdLst>
                <a:gd name="T0" fmla="*/ 0 w 49"/>
                <a:gd name="T1" fmla="*/ 17 h 19"/>
                <a:gd name="T2" fmla="*/ 15 w 49"/>
                <a:gd name="T3" fmla="*/ 0 h 19"/>
                <a:gd name="T4" fmla="*/ 36 w 49"/>
                <a:gd name="T5" fmla="*/ 8 h 19"/>
                <a:gd name="T6" fmla="*/ 46 w 49"/>
                <a:gd name="T7" fmla="*/ 6 h 19"/>
                <a:gd name="T8" fmla="*/ 54 w 49"/>
                <a:gd name="T9" fmla="*/ 19 h 19"/>
                <a:gd name="T10" fmla="*/ 0 w 49"/>
                <a:gd name="T11" fmla="*/ 17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91" name="Freeform 319">
              <a:extLst>
                <a:ext uri="{FF2B5EF4-FFF2-40B4-BE49-F238E27FC236}">
                  <a16:creationId xmlns:a16="http://schemas.microsoft.com/office/drawing/2014/main" id="{4A972FB5-27BD-4BEF-8550-23EC69BE92C9}"/>
                </a:ext>
              </a:extLst>
            </p:cNvPr>
            <p:cNvSpPr>
              <a:spLocks/>
            </p:cNvSpPr>
            <p:nvPr/>
          </p:nvSpPr>
          <p:spPr bwMode="auto">
            <a:xfrm>
              <a:off x="4768" y="1484"/>
              <a:ext cx="44" cy="22"/>
            </a:xfrm>
            <a:custGeom>
              <a:avLst/>
              <a:gdLst>
                <a:gd name="T0" fmla="*/ 0 w 41"/>
                <a:gd name="T1" fmla="*/ 22 h 22"/>
                <a:gd name="T2" fmla="*/ 11 w 41"/>
                <a:gd name="T3" fmla="*/ 0 h 22"/>
                <a:gd name="T4" fmla="*/ 36 w 41"/>
                <a:gd name="T5" fmla="*/ 13 h 22"/>
                <a:gd name="T6" fmla="*/ 44 w 41"/>
                <a:gd name="T7" fmla="*/ 20 h 22"/>
                <a:gd name="T8" fmla="*/ 0 w 41"/>
                <a:gd name="T9" fmla="*/ 2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92" name="Freeform 320">
              <a:extLst>
                <a:ext uri="{FF2B5EF4-FFF2-40B4-BE49-F238E27FC236}">
                  <a16:creationId xmlns:a16="http://schemas.microsoft.com/office/drawing/2014/main" id="{52BAE742-9A4A-4619-B371-28FC209848B0}"/>
                </a:ext>
              </a:extLst>
            </p:cNvPr>
            <p:cNvSpPr>
              <a:spLocks/>
            </p:cNvSpPr>
            <p:nvPr/>
          </p:nvSpPr>
          <p:spPr bwMode="auto">
            <a:xfrm>
              <a:off x="4519" y="1363"/>
              <a:ext cx="309" cy="11"/>
            </a:xfrm>
            <a:custGeom>
              <a:avLst/>
              <a:gdLst>
                <a:gd name="T0" fmla="*/ 0 w 285"/>
                <a:gd name="T1" fmla="*/ 0 h 11"/>
                <a:gd name="T2" fmla="*/ 59 w 285"/>
                <a:gd name="T3" fmla="*/ 2 h 11"/>
                <a:gd name="T4" fmla="*/ 289 w 285"/>
                <a:gd name="T5" fmla="*/ 3 h 11"/>
                <a:gd name="T6" fmla="*/ 309 w 285"/>
                <a:gd name="T7" fmla="*/ 11 h 11"/>
                <a:gd name="T8" fmla="*/ 14 w 285"/>
                <a:gd name="T9" fmla="*/ 9 h 11"/>
                <a:gd name="T10" fmla="*/ 0 w 285"/>
                <a:gd name="T11" fmla="*/ 0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93" name="Freeform 321">
              <a:extLst>
                <a:ext uri="{FF2B5EF4-FFF2-40B4-BE49-F238E27FC236}">
                  <a16:creationId xmlns:a16="http://schemas.microsoft.com/office/drawing/2014/main" id="{87FB200D-56AF-4880-8782-CC66372E84C5}"/>
                </a:ext>
              </a:extLst>
            </p:cNvPr>
            <p:cNvSpPr>
              <a:spLocks/>
            </p:cNvSpPr>
            <p:nvPr/>
          </p:nvSpPr>
          <p:spPr bwMode="auto">
            <a:xfrm>
              <a:off x="4567" y="1302"/>
              <a:ext cx="214" cy="59"/>
            </a:xfrm>
            <a:custGeom>
              <a:avLst/>
              <a:gdLst>
                <a:gd name="T0" fmla="*/ 0 w 198"/>
                <a:gd name="T1" fmla="*/ 54 h 59"/>
                <a:gd name="T2" fmla="*/ 124 w 198"/>
                <a:gd name="T3" fmla="*/ 0 h 59"/>
                <a:gd name="T4" fmla="*/ 214 w 198"/>
                <a:gd name="T5" fmla="*/ 57 h 59"/>
                <a:gd name="T6" fmla="*/ 25 w 198"/>
                <a:gd name="T7" fmla="*/ 59 h 59"/>
                <a:gd name="T8" fmla="*/ 0 w 198"/>
                <a:gd name="T9" fmla="*/ 54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94" name="Freeform 322">
              <a:extLst>
                <a:ext uri="{FF2B5EF4-FFF2-40B4-BE49-F238E27FC236}">
                  <a16:creationId xmlns:a16="http://schemas.microsoft.com/office/drawing/2014/main" id="{1FA16446-1CBB-42F2-97B8-408300243D55}"/>
                </a:ext>
              </a:extLst>
            </p:cNvPr>
            <p:cNvSpPr>
              <a:spLocks/>
            </p:cNvSpPr>
            <p:nvPr/>
          </p:nvSpPr>
          <p:spPr bwMode="auto">
            <a:xfrm>
              <a:off x="4741" y="1407"/>
              <a:ext cx="44" cy="102"/>
            </a:xfrm>
            <a:custGeom>
              <a:avLst/>
              <a:gdLst>
                <a:gd name="T0" fmla="*/ 44 w 41"/>
                <a:gd name="T1" fmla="*/ 0 h 102"/>
                <a:gd name="T2" fmla="*/ 38 w 41"/>
                <a:gd name="T3" fmla="*/ 77 h 102"/>
                <a:gd name="T4" fmla="*/ 31 w 41"/>
                <a:gd name="T5" fmla="*/ 79 h 102"/>
                <a:gd name="T6" fmla="*/ 28 w 41"/>
                <a:gd name="T7" fmla="*/ 99 h 102"/>
                <a:gd name="T8" fmla="*/ 15 w 41"/>
                <a:gd name="T9" fmla="*/ 102 h 102"/>
                <a:gd name="T10" fmla="*/ 8 w 41"/>
                <a:gd name="T11" fmla="*/ 79 h 102"/>
                <a:gd name="T12" fmla="*/ 3 w 41"/>
                <a:gd name="T13" fmla="*/ 81 h 102"/>
                <a:gd name="T14" fmla="*/ 0 w 41"/>
                <a:gd name="T15" fmla="*/ 43 h 102"/>
                <a:gd name="T16" fmla="*/ 44 w 41"/>
                <a:gd name="T17" fmla="*/ 0 h 1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95" name="Freeform 323">
              <a:extLst>
                <a:ext uri="{FF2B5EF4-FFF2-40B4-BE49-F238E27FC236}">
                  <a16:creationId xmlns:a16="http://schemas.microsoft.com/office/drawing/2014/main" id="{A932431B-1B92-4C9B-BC6A-30CF0208F098}"/>
                </a:ext>
              </a:extLst>
            </p:cNvPr>
            <p:cNvSpPr>
              <a:spLocks/>
            </p:cNvSpPr>
            <p:nvPr/>
          </p:nvSpPr>
          <p:spPr bwMode="auto">
            <a:xfrm>
              <a:off x="4648" y="1462"/>
              <a:ext cx="63" cy="48"/>
            </a:xfrm>
            <a:custGeom>
              <a:avLst/>
              <a:gdLst>
                <a:gd name="T0" fmla="*/ 57 w 53"/>
                <a:gd name="T1" fmla="*/ 0 h 48"/>
                <a:gd name="T2" fmla="*/ 57 w 53"/>
                <a:gd name="T3" fmla="*/ 28 h 48"/>
                <a:gd name="T4" fmla="*/ 53 w 53"/>
                <a:gd name="T5" fmla="*/ 30 h 48"/>
                <a:gd name="T6" fmla="*/ 47 w 53"/>
                <a:gd name="T7" fmla="*/ 47 h 48"/>
                <a:gd name="T8" fmla="*/ 3 w 53"/>
                <a:gd name="T9" fmla="*/ 48 h 48"/>
                <a:gd name="T10" fmla="*/ 0 w 53"/>
                <a:gd name="T11" fmla="*/ 19 h 48"/>
                <a:gd name="T12" fmla="*/ 57 w 53"/>
                <a:gd name="T13" fmla="*/ 0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96" name="Freeform 324">
              <a:extLst>
                <a:ext uri="{FF2B5EF4-FFF2-40B4-BE49-F238E27FC236}">
                  <a16:creationId xmlns:a16="http://schemas.microsoft.com/office/drawing/2014/main" id="{CB8C7992-7AD9-4480-81E8-C94B0D35806E}"/>
                </a:ext>
              </a:extLst>
            </p:cNvPr>
            <p:cNvSpPr>
              <a:spLocks/>
            </p:cNvSpPr>
            <p:nvPr/>
          </p:nvSpPr>
          <p:spPr bwMode="auto">
            <a:xfrm>
              <a:off x="4636" y="1453"/>
              <a:ext cx="73" cy="57"/>
            </a:xfrm>
            <a:custGeom>
              <a:avLst/>
              <a:gdLst>
                <a:gd name="T0" fmla="*/ 3 w 62"/>
                <a:gd name="T1" fmla="*/ 3 h 57"/>
                <a:gd name="T2" fmla="*/ 66 w 62"/>
                <a:gd name="T3" fmla="*/ 0 h 57"/>
                <a:gd name="T4" fmla="*/ 67 w 62"/>
                <a:gd name="T5" fmla="*/ 12 h 57"/>
                <a:gd name="T6" fmla="*/ 18 w 62"/>
                <a:gd name="T7" fmla="*/ 40 h 57"/>
                <a:gd name="T8" fmla="*/ 50 w 62"/>
                <a:gd name="T9" fmla="*/ 38 h 57"/>
                <a:gd name="T10" fmla="*/ 27 w 62"/>
                <a:gd name="T11" fmla="*/ 57 h 57"/>
                <a:gd name="T12" fmla="*/ 11 w 62"/>
                <a:gd name="T13" fmla="*/ 56 h 57"/>
                <a:gd name="T14" fmla="*/ 10 w 62"/>
                <a:gd name="T15" fmla="*/ 41 h 57"/>
                <a:gd name="T16" fmla="*/ 0 w 62"/>
                <a:gd name="T17" fmla="*/ 38 h 57"/>
                <a:gd name="T18" fmla="*/ 3 w 62"/>
                <a:gd name="T19" fmla="*/ 3 h 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97" name="Freeform 325">
              <a:extLst>
                <a:ext uri="{FF2B5EF4-FFF2-40B4-BE49-F238E27FC236}">
                  <a16:creationId xmlns:a16="http://schemas.microsoft.com/office/drawing/2014/main" id="{7EC9A8B9-1E5C-4C61-B26C-76366201F297}"/>
                </a:ext>
              </a:extLst>
            </p:cNvPr>
            <p:cNvSpPr>
              <a:spLocks/>
            </p:cNvSpPr>
            <p:nvPr/>
          </p:nvSpPr>
          <p:spPr bwMode="auto">
            <a:xfrm>
              <a:off x="4568" y="1376"/>
              <a:ext cx="41" cy="134"/>
            </a:xfrm>
            <a:custGeom>
              <a:avLst/>
              <a:gdLst>
                <a:gd name="T0" fmla="*/ 14 w 38"/>
                <a:gd name="T1" fmla="*/ 0 h 134"/>
                <a:gd name="T2" fmla="*/ 29 w 38"/>
                <a:gd name="T3" fmla="*/ 1 h 134"/>
                <a:gd name="T4" fmla="*/ 29 w 38"/>
                <a:gd name="T5" fmla="*/ 16 h 134"/>
                <a:gd name="T6" fmla="*/ 41 w 38"/>
                <a:gd name="T7" fmla="*/ 19 h 134"/>
                <a:gd name="T8" fmla="*/ 40 w 38"/>
                <a:gd name="T9" fmla="*/ 112 h 134"/>
                <a:gd name="T10" fmla="*/ 30 w 38"/>
                <a:gd name="T11" fmla="*/ 111 h 134"/>
                <a:gd name="T12" fmla="*/ 28 w 38"/>
                <a:gd name="T13" fmla="*/ 133 h 134"/>
                <a:gd name="T14" fmla="*/ 18 w 38"/>
                <a:gd name="T15" fmla="*/ 134 h 134"/>
                <a:gd name="T16" fmla="*/ 13 w 38"/>
                <a:gd name="T17" fmla="*/ 115 h 134"/>
                <a:gd name="T18" fmla="*/ 0 w 38"/>
                <a:gd name="T19" fmla="*/ 21 h 134"/>
                <a:gd name="T20" fmla="*/ 10 w 38"/>
                <a:gd name="T21" fmla="*/ 18 h 134"/>
                <a:gd name="T22" fmla="*/ 14 w 38"/>
                <a:gd name="T23" fmla="*/ 0 h 1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98" name="Freeform 326">
              <a:extLst>
                <a:ext uri="{FF2B5EF4-FFF2-40B4-BE49-F238E27FC236}">
                  <a16:creationId xmlns:a16="http://schemas.microsoft.com/office/drawing/2014/main" id="{8F785069-179C-4086-8B24-A34B955626C1}"/>
                </a:ext>
              </a:extLst>
            </p:cNvPr>
            <p:cNvSpPr>
              <a:spLocks/>
            </p:cNvSpPr>
            <p:nvPr/>
          </p:nvSpPr>
          <p:spPr bwMode="auto">
            <a:xfrm>
              <a:off x="4629" y="1376"/>
              <a:ext cx="85" cy="76"/>
            </a:xfrm>
            <a:custGeom>
              <a:avLst/>
              <a:gdLst>
                <a:gd name="T0" fmla="*/ 17 w 73"/>
                <a:gd name="T1" fmla="*/ 3 h 76"/>
                <a:gd name="T2" fmla="*/ 15 w 73"/>
                <a:gd name="T3" fmla="*/ 19 h 76"/>
                <a:gd name="T4" fmla="*/ 1 w 73"/>
                <a:gd name="T5" fmla="*/ 21 h 76"/>
                <a:gd name="T6" fmla="*/ 0 w 73"/>
                <a:gd name="T7" fmla="*/ 75 h 76"/>
                <a:gd name="T8" fmla="*/ 76 w 73"/>
                <a:gd name="T9" fmla="*/ 76 h 76"/>
                <a:gd name="T10" fmla="*/ 35 w 73"/>
                <a:gd name="T11" fmla="*/ 67 h 76"/>
                <a:gd name="T12" fmla="*/ 65 w 73"/>
                <a:gd name="T13" fmla="*/ 64 h 76"/>
                <a:gd name="T14" fmla="*/ 39 w 73"/>
                <a:gd name="T15" fmla="*/ 44 h 76"/>
                <a:gd name="T16" fmla="*/ 15 w 73"/>
                <a:gd name="T17" fmla="*/ 53 h 76"/>
                <a:gd name="T18" fmla="*/ 37 w 73"/>
                <a:gd name="T19" fmla="*/ 33 h 76"/>
                <a:gd name="T20" fmla="*/ 76 w 73"/>
                <a:gd name="T21" fmla="*/ 53 h 76"/>
                <a:gd name="T22" fmla="*/ 79 w 73"/>
                <a:gd name="T23" fmla="*/ 23 h 76"/>
                <a:gd name="T24" fmla="*/ 67 w 73"/>
                <a:gd name="T25" fmla="*/ 21 h 76"/>
                <a:gd name="T26" fmla="*/ 70 w 73"/>
                <a:gd name="T27" fmla="*/ 1 h 76"/>
                <a:gd name="T28" fmla="*/ 29 w 73"/>
                <a:gd name="T29" fmla="*/ 0 h 76"/>
                <a:gd name="T30" fmla="*/ 17 w 73"/>
                <a:gd name="T31" fmla="*/ 3 h 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299" name="Freeform 327">
              <a:extLst>
                <a:ext uri="{FF2B5EF4-FFF2-40B4-BE49-F238E27FC236}">
                  <a16:creationId xmlns:a16="http://schemas.microsoft.com/office/drawing/2014/main" id="{C29AD215-B99C-4D03-B2C9-5B0486AA67C1}"/>
                </a:ext>
              </a:extLst>
            </p:cNvPr>
            <p:cNvSpPr>
              <a:spLocks/>
            </p:cNvSpPr>
            <p:nvPr/>
          </p:nvSpPr>
          <p:spPr bwMode="auto">
            <a:xfrm>
              <a:off x="4741" y="1375"/>
              <a:ext cx="44" cy="85"/>
            </a:xfrm>
            <a:custGeom>
              <a:avLst/>
              <a:gdLst>
                <a:gd name="T0" fmla="*/ 13 w 41"/>
                <a:gd name="T1" fmla="*/ 0 h 85"/>
                <a:gd name="T2" fmla="*/ 39 w 41"/>
                <a:gd name="T3" fmla="*/ 0 h 85"/>
                <a:gd name="T4" fmla="*/ 32 w 41"/>
                <a:gd name="T5" fmla="*/ 22 h 85"/>
                <a:gd name="T6" fmla="*/ 44 w 41"/>
                <a:gd name="T7" fmla="*/ 24 h 85"/>
                <a:gd name="T8" fmla="*/ 41 w 41"/>
                <a:gd name="T9" fmla="*/ 41 h 85"/>
                <a:gd name="T10" fmla="*/ 0 w 41"/>
                <a:gd name="T11" fmla="*/ 85 h 85"/>
                <a:gd name="T12" fmla="*/ 1 w 41"/>
                <a:gd name="T13" fmla="*/ 22 h 85"/>
                <a:gd name="T14" fmla="*/ 8 w 41"/>
                <a:gd name="T15" fmla="*/ 18 h 85"/>
                <a:gd name="T16" fmla="*/ 13 w 41"/>
                <a:gd name="T17" fmla="*/ 0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00" name="Freeform 328">
              <a:extLst>
                <a:ext uri="{FF2B5EF4-FFF2-40B4-BE49-F238E27FC236}">
                  <a16:creationId xmlns:a16="http://schemas.microsoft.com/office/drawing/2014/main" id="{2EFDCEE1-2B78-4C04-AC0A-043C0C06BFEB}"/>
                </a:ext>
              </a:extLst>
            </p:cNvPr>
            <p:cNvSpPr>
              <a:spLocks/>
            </p:cNvSpPr>
            <p:nvPr/>
          </p:nvSpPr>
          <p:spPr bwMode="auto">
            <a:xfrm>
              <a:off x="4537" y="1371"/>
              <a:ext cx="44" cy="18"/>
            </a:xfrm>
            <a:custGeom>
              <a:avLst/>
              <a:gdLst>
                <a:gd name="T0" fmla="*/ 0 w 40"/>
                <a:gd name="T1" fmla="*/ 4 h 18"/>
                <a:gd name="T2" fmla="*/ 4 w 40"/>
                <a:gd name="T3" fmla="*/ 13 h 18"/>
                <a:gd name="T4" fmla="*/ 44 w 40"/>
                <a:gd name="T5" fmla="*/ 18 h 18"/>
                <a:gd name="T6" fmla="*/ 44 w 40"/>
                <a:gd name="T7" fmla="*/ 0 h 18"/>
                <a:gd name="T8" fmla="*/ 0 w 40"/>
                <a:gd name="T9" fmla="*/ 4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01" name="Freeform 329">
              <a:extLst>
                <a:ext uri="{FF2B5EF4-FFF2-40B4-BE49-F238E27FC236}">
                  <a16:creationId xmlns:a16="http://schemas.microsoft.com/office/drawing/2014/main" id="{0D2863BD-0667-4AFF-9E6D-433D059F5B11}"/>
                </a:ext>
              </a:extLst>
            </p:cNvPr>
            <p:cNvSpPr>
              <a:spLocks/>
            </p:cNvSpPr>
            <p:nvPr/>
          </p:nvSpPr>
          <p:spPr bwMode="auto">
            <a:xfrm>
              <a:off x="4600" y="1374"/>
              <a:ext cx="48" cy="14"/>
            </a:xfrm>
            <a:custGeom>
              <a:avLst/>
              <a:gdLst>
                <a:gd name="T0" fmla="*/ 0 w 44"/>
                <a:gd name="T1" fmla="*/ 2 h 14"/>
                <a:gd name="T2" fmla="*/ 0 w 44"/>
                <a:gd name="T3" fmla="*/ 14 h 14"/>
                <a:gd name="T4" fmla="*/ 48 w 44"/>
                <a:gd name="T5" fmla="*/ 14 h 14"/>
                <a:gd name="T6" fmla="*/ 46 w 44"/>
                <a:gd name="T7" fmla="*/ 0 h 14"/>
                <a:gd name="T8" fmla="*/ 0 w 44"/>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02" name="Freeform 330">
              <a:extLst>
                <a:ext uri="{FF2B5EF4-FFF2-40B4-BE49-F238E27FC236}">
                  <a16:creationId xmlns:a16="http://schemas.microsoft.com/office/drawing/2014/main" id="{90F7FA4A-F1B9-46B9-A858-A222B7E7DEEF}"/>
                </a:ext>
              </a:extLst>
            </p:cNvPr>
            <p:cNvSpPr>
              <a:spLocks/>
            </p:cNvSpPr>
            <p:nvPr/>
          </p:nvSpPr>
          <p:spPr bwMode="auto">
            <a:xfrm>
              <a:off x="4699" y="1374"/>
              <a:ext cx="50" cy="12"/>
            </a:xfrm>
            <a:custGeom>
              <a:avLst/>
              <a:gdLst>
                <a:gd name="T0" fmla="*/ 1 w 46"/>
                <a:gd name="T1" fmla="*/ 4 h 12"/>
                <a:gd name="T2" fmla="*/ 0 w 46"/>
                <a:gd name="T3" fmla="*/ 12 h 12"/>
                <a:gd name="T4" fmla="*/ 47 w 46"/>
                <a:gd name="T5" fmla="*/ 11 h 12"/>
                <a:gd name="T6" fmla="*/ 50 w 46"/>
                <a:gd name="T7" fmla="*/ 0 h 12"/>
                <a:gd name="T8" fmla="*/ 1 w 46"/>
                <a:gd name="T9" fmla="*/ 4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03" name="Freeform 331">
              <a:extLst>
                <a:ext uri="{FF2B5EF4-FFF2-40B4-BE49-F238E27FC236}">
                  <a16:creationId xmlns:a16="http://schemas.microsoft.com/office/drawing/2014/main" id="{6CB42C8F-8CF4-4CD4-ABB2-787082A4BF50}"/>
                </a:ext>
              </a:extLst>
            </p:cNvPr>
            <p:cNvSpPr>
              <a:spLocks/>
            </p:cNvSpPr>
            <p:nvPr/>
          </p:nvSpPr>
          <p:spPr bwMode="auto">
            <a:xfrm>
              <a:off x="4777" y="1374"/>
              <a:ext cx="39" cy="14"/>
            </a:xfrm>
            <a:custGeom>
              <a:avLst/>
              <a:gdLst>
                <a:gd name="T0" fmla="*/ 2 w 36"/>
                <a:gd name="T1" fmla="*/ 2 h 14"/>
                <a:gd name="T2" fmla="*/ 0 w 36"/>
                <a:gd name="T3" fmla="*/ 14 h 14"/>
                <a:gd name="T4" fmla="*/ 39 w 36"/>
                <a:gd name="T5" fmla="*/ 10 h 14"/>
                <a:gd name="T6" fmla="*/ 39 w 36"/>
                <a:gd name="T7" fmla="*/ 0 h 14"/>
                <a:gd name="T8" fmla="*/ 2 w 36"/>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04" name="Freeform 332">
              <a:extLst>
                <a:ext uri="{FF2B5EF4-FFF2-40B4-BE49-F238E27FC236}">
                  <a16:creationId xmlns:a16="http://schemas.microsoft.com/office/drawing/2014/main" id="{FEC0A02D-7A2D-47B9-AD90-DC67853B95C7}"/>
                </a:ext>
              </a:extLst>
            </p:cNvPr>
            <p:cNvSpPr>
              <a:spLocks/>
            </p:cNvSpPr>
            <p:nvPr/>
          </p:nvSpPr>
          <p:spPr bwMode="auto">
            <a:xfrm>
              <a:off x="4773" y="1398"/>
              <a:ext cx="37" cy="87"/>
            </a:xfrm>
            <a:custGeom>
              <a:avLst/>
              <a:gdLst>
                <a:gd name="T0" fmla="*/ 36 w 34"/>
                <a:gd name="T1" fmla="*/ 5 h 87"/>
                <a:gd name="T2" fmla="*/ 20 w 34"/>
                <a:gd name="T3" fmla="*/ 9 h 87"/>
                <a:gd name="T4" fmla="*/ 21 w 34"/>
                <a:gd name="T5" fmla="*/ 87 h 87"/>
                <a:gd name="T6" fmla="*/ 0 w 34"/>
                <a:gd name="T7" fmla="*/ 87 h 87"/>
                <a:gd name="T8" fmla="*/ 11 w 34"/>
                <a:gd name="T9" fmla="*/ 1 h 87"/>
                <a:gd name="T10" fmla="*/ 37 w 34"/>
                <a:gd name="T11" fmla="*/ 0 h 87"/>
                <a:gd name="T12" fmla="*/ 36 w 34"/>
                <a:gd name="T13" fmla="*/ 5 h 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05" name="Freeform 333">
              <a:extLst>
                <a:ext uri="{FF2B5EF4-FFF2-40B4-BE49-F238E27FC236}">
                  <a16:creationId xmlns:a16="http://schemas.microsoft.com/office/drawing/2014/main" id="{78538B99-215C-4FD8-B2FE-5EEE82E5B390}"/>
                </a:ext>
              </a:extLst>
            </p:cNvPr>
            <p:cNvSpPr>
              <a:spLocks/>
            </p:cNvSpPr>
            <p:nvPr/>
          </p:nvSpPr>
          <p:spPr bwMode="auto">
            <a:xfrm>
              <a:off x="4704" y="1399"/>
              <a:ext cx="35" cy="90"/>
            </a:xfrm>
            <a:custGeom>
              <a:avLst/>
              <a:gdLst>
                <a:gd name="T0" fmla="*/ 35 w 32"/>
                <a:gd name="T1" fmla="*/ 0 h 90"/>
                <a:gd name="T2" fmla="*/ 33 w 32"/>
                <a:gd name="T3" fmla="*/ 7 h 90"/>
                <a:gd name="T4" fmla="*/ 14 w 32"/>
                <a:gd name="T5" fmla="*/ 38 h 90"/>
                <a:gd name="T6" fmla="*/ 13 w 32"/>
                <a:gd name="T7" fmla="*/ 88 h 90"/>
                <a:gd name="T8" fmla="*/ 0 w 32"/>
                <a:gd name="T9" fmla="*/ 90 h 90"/>
                <a:gd name="T10" fmla="*/ 4 w 32"/>
                <a:gd name="T11" fmla="*/ 0 h 90"/>
                <a:gd name="T12" fmla="*/ 35 w 32"/>
                <a:gd name="T13" fmla="*/ 0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06" name="Freeform 334">
              <a:extLst>
                <a:ext uri="{FF2B5EF4-FFF2-40B4-BE49-F238E27FC236}">
                  <a16:creationId xmlns:a16="http://schemas.microsoft.com/office/drawing/2014/main" id="{76D7B5C8-BBE6-4704-81CB-5182762A55F1}"/>
                </a:ext>
              </a:extLst>
            </p:cNvPr>
            <p:cNvSpPr>
              <a:spLocks/>
            </p:cNvSpPr>
            <p:nvPr/>
          </p:nvSpPr>
          <p:spPr bwMode="auto">
            <a:xfrm>
              <a:off x="4608" y="1395"/>
              <a:ext cx="25" cy="95"/>
            </a:xfrm>
            <a:custGeom>
              <a:avLst/>
              <a:gdLst>
                <a:gd name="T0" fmla="*/ 0 w 23"/>
                <a:gd name="T1" fmla="*/ 2 h 95"/>
                <a:gd name="T2" fmla="*/ 2 w 23"/>
                <a:gd name="T3" fmla="*/ 17 h 95"/>
                <a:gd name="T4" fmla="*/ 12 w 23"/>
                <a:gd name="T5" fmla="*/ 48 h 95"/>
                <a:gd name="T6" fmla="*/ 12 w 23"/>
                <a:gd name="T7" fmla="*/ 95 h 95"/>
                <a:gd name="T8" fmla="*/ 23 w 23"/>
                <a:gd name="T9" fmla="*/ 95 h 95"/>
                <a:gd name="T10" fmla="*/ 25 w 23"/>
                <a:gd name="T11" fmla="*/ 0 h 95"/>
                <a:gd name="T12" fmla="*/ 0 w 23"/>
                <a:gd name="T13" fmla="*/ 2 h 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07" name="Freeform 335">
              <a:extLst>
                <a:ext uri="{FF2B5EF4-FFF2-40B4-BE49-F238E27FC236}">
                  <a16:creationId xmlns:a16="http://schemas.microsoft.com/office/drawing/2014/main" id="{07FA7112-BCBF-4EAB-A060-97357D10DEBE}"/>
                </a:ext>
              </a:extLst>
            </p:cNvPr>
            <p:cNvSpPr>
              <a:spLocks/>
            </p:cNvSpPr>
            <p:nvPr/>
          </p:nvSpPr>
          <p:spPr bwMode="auto">
            <a:xfrm>
              <a:off x="4546" y="1398"/>
              <a:ext cx="28" cy="91"/>
            </a:xfrm>
            <a:custGeom>
              <a:avLst/>
              <a:gdLst>
                <a:gd name="T0" fmla="*/ 0 w 26"/>
                <a:gd name="T1" fmla="*/ 0 h 91"/>
                <a:gd name="T2" fmla="*/ 2 w 26"/>
                <a:gd name="T3" fmla="*/ 19 h 91"/>
                <a:gd name="T4" fmla="*/ 17 w 26"/>
                <a:gd name="T5" fmla="*/ 91 h 91"/>
                <a:gd name="T6" fmla="*/ 28 w 26"/>
                <a:gd name="T7" fmla="*/ 91 h 91"/>
                <a:gd name="T8" fmla="*/ 26 w 26"/>
                <a:gd name="T9" fmla="*/ 0 h 91"/>
                <a:gd name="T10" fmla="*/ 0 w 26"/>
                <a:gd name="T11" fmla="*/ 0 h 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08" name="Freeform 336">
              <a:extLst>
                <a:ext uri="{FF2B5EF4-FFF2-40B4-BE49-F238E27FC236}">
                  <a16:creationId xmlns:a16="http://schemas.microsoft.com/office/drawing/2014/main" id="{4380A4BB-8542-4A18-A765-A22F161007F4}"/>
                </a:ext>
              </a:extLst>
            </p:cNvPr>
            <p:cNvSpPr>
              <a:spLocks/>
            </p:cNvSpPr>
            <p:nvPr/>
          </p:nvSpPr>
          <p:spPr bwMode="auto">
            <a:xfrm>
              <a:off x="4505" y="1512"/>
              <a:ext cx="328" cy="44"/>
            </a:xfrm>
            <a:custGeom>
              <a:avLst/>
              <a:gdLst>
                <a:gd name="T0" fmla="*/ 50 w 303"/>
                <a:gd name="T1" fmla="*/ 0 h 44"/>
                <a:gd name="T2" fmla="*/ 293 w 303"/>
                <a:gd name="T3" fmla="*/ 0 h 44"/>
                <a:gd name="T4" fmla="*/ 289 w 303"/>
                <a:gd name="T5" fmla="*/ 8 h 44"/>
                <a:gd name="T6" fmla="*/ 32 w 303"/>
                <a:gd name="T7" fmla="*/ 9 h 44"/>
                <a:gd name="T8" fmla="*/ 29 w 303"/>
                <a:gd name="T9" fmla="*/ 13 h 44"/>
                <a:gd name="T10" fmla="*/ 298 w 303"/>
                <a:gd name="T11" fmla="*/ 15 h 44"/>
                <a:gd name="T12" fmla="*/ 310 w 303"/>
                <a:gd name="T13" fmla="*/ 23 h 44"/>
                <a:gd name="T14" fmla="*/ 14 w 303"/>
                <a:gd name="T15" fmla="*/ 22 h 44"/>
                <a:gd name="T16" fmla="*/ 30 w 303"/>
                <a:gd name="T17" fmla="*/ 25 h 44"/>
                <a:gd name="T18" fmla="*/ 328 w 303"/>
                <a:gd name="T19" fmla="*/ 31 h 44"/>
                <a:gd name="T20" fmla="*/ 326 w 303"/>
                <a:gd name="T21" fmla="*/ 44 h 44"/>
                <a:gd name="T22" fmla="*/ 0 w 303"/>
                <a:gd name="T23" fmla="*/ 39 h 44"/>
                <a:gd name="T24" fmla="*/ 10 w 303"/>
                <a:gd name="T25" fmla="*/ 16 h 44"/>
                <a:gd name="T26" fmla="*/ 31 w 303"/>
                <a:gd name="T27" fmla="*/ 2 h 44"/>
                <a:gd name="T28" fmla="*/ 50 w 303"/>
                <a:gd name="T29" fmla="*/ 0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09" name="Freeform 337">
              <a:extLst>
                <a:ext uri="{FF2B5EF4-FFF2-40B4-BE49-F238E27FC236}">
                  <a16:creationId xmlns:a16="http://schemas.microsoft.com/office/drawing/2014/main" id="{59D2BE88-E81B-4992-88E9-30B83F23CEDD}"/>
                </a:ext>
              </a:extLst>
            </p:cNvPr>
            <p:cNvSpPr>
              <a:spLocks/>
            </p:cNvSpPr>
            <p:nvPr/>
          </p:nvSpPr>
          <p:spPr bwMode="auto">
            <a:xfrm>
              <a:off x="4563" y="1302"/>
              <a:ext cx="234" cy="59"/>
            </a:xfrm>
            <a:custGeom>
              <a:avLst/>
              <a:gdLst>
                <a:gd name="T0" fmla="*/ 0 w 216"/>
                <a:gd name="T1" fmla="*/ 52 h 59"/>
                <a:gd name="T2" fmla="*/ 131 w 216"/>
                <a:gd name="T3" fmla="*/ 0 h 59"/>
                <a:gd name="T4" fmla="*/ 234 w 216"/>
                <a:gd name="T5" fmla="*/ 59 h 59"/>
                <a:gd name="T6" fmla="*/ 129 w 216"/>
                <a:gd name="T7" fmla="*/ 58 h 59"/>
                <a:gd name="T8" fmla="*/ 69 w 216"/>
                <a:gd name="T9" fmla="*/ 40 h 59"/>
                <a:gd name="T10" fmla="*/ 17 w 216"/>
                <a:gd name="T11" fmla="*/ 55 h 59"/>
                <a:gd name="T12" fmla="*/ 0 w 216"/>
                <a:gd name="T13" fmla="*/ 52 h 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10" name="Freeform 338">
              <a:extLst>
                <a:ext uri="{FF2B5EF4-FFF2-40B4-BE49-F238E27FC236}">
                  <a16:creationId xmlns:a16="http://schemas.microsoft.com/office/drawing/2014/main" id="{FB264E71-0659-4256-B513-89A00765084A}"/>
                </a:ext>
              </a:extLst>
            </p:cNvPr>
            <p:cNvSpPr>
              <a:spLocks/>
            </p:cNvSpPr>
            <p:nvPr/>
          </p:nvSpPr>
          <p:spPr bwMode="auto">
            <a:xfrm>
              <a:off x="4576" y="1309"/>
              <a:ext cx="216" cy="52"/>
            </a:xfrm>
            <a:custGeom>
              <a:avLst/>
              <a:gdLst>
                <a:gd name="T0" fmla="*/ 0 w 199"/>
                <a:gd name="T1" fmla="*/ 49 h 52"/>
                <a:gd name="T2" fmla="*/ 126 w 199"/>
                <a:gd name="T3" fmla="*/ 0 h 52"/>
                <a:gd name="T4" fmla="*/ 216 w 199"/>
                <a:gd name="T5" fmla="*/ 52 h 52"/>
                <a:gd name="T6" fmla="*/ 164 w 199"/>
                <a:gd name="T7" fmla="*/ 51 h 52"/>
                <a:gd name="T8" fmla="*/ 114 w 199"/>
                <a:gd name="T9" fmla="*/ 22 h 52"/>
                <a:gd name="T10" fmla="*/ 0 w 199"/>
                <a:gd name="T11" fmla="*/ 49 h 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11" name="Freeform 339">
              <a:extLst>
                <a:ext uri="{FF2B5EF4-FFF2-40B4-BE49-F238E27FC236}">
                  <a16:creationId xmlns:a16="http://schemas.microsoft.com/office/drawing/2014/main" id="{B384C21F-29BE-4861-B5A3-AB352EA7FA39}"/>
                </a:ext>
              </a:extLst>
            </p:cNvPr>
            <p:cNvSpPr>
              <a:spLocks/>
            </p:cNvSpPr>
            <p:nvPr/>
          </p:nvSpPr>
          <p:spPr bwMode="auto">
            <a:xfrm>
              <a:off x="4515" y="1285"/>
              <a:ext cx="333" cy="95"/>
            </a:xfrm>
            <a:custGeom>
              <a:avLst/>
              <a:gdLst>
                <a:gd name="T0" fmla="*/ 0 w 308"/>
                <a:gd name="T1" fmla="*/ 77 h 95"/>
                <a:gd name="T2" fmla="*/ 26 w 308"/>
                <a:gd name="T3" fmla="*/ 86 h 95"/>
                <a:gd name="T4" fmla="*/ 315 w 308"/>
                <a:gd name="T5" fmla="*/ 86 h 95"/>
                <a:gd name="T6" fmla="*/ 178 w 308"/>
                <a:gd name="T7" fmla="*/ 6 h 95"/>
                <a:gd name="T8" fmla="*/ 27 w 308"/>
                <a:gd name="T9" fmla="*/ 65 h 95"/>
                <a:gd name="T10" fmla="*/ 168 w 308"/>
                <a:gd name="T11" fmla="*/ 2 h 95"/>
                <a:gd name="T12" fmla="*/ 184 w 308"/>
                <a:gd name="T13" fmla="*/ 0 h 95"/>
                <a:gd name="T14" fmla="*/ 333 w 308"/>
                <a:gd name="T15" fmla="*/ 84 h 95"/>
                <a:gd name="T16" fmla="*/ 327 w 308"/>
                <a:gd name="T17" fmla="*/ 95 h 95"/>
                <a:gd name="T18" fmla="*/ 13 w 308"/>
                <a:gd name="T19" fmla="*/ 94 h 95"/>
                <a:gd name="T20" fmla="*/ 0 w 308"/>
                <a:gd name="T21" fmla="*/ 77 h 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12" name="Freeform 340">
              <a:extLst>
                <a:ext uri="{FF2B5EF4-FFF2-40B4-BE49-F238E27FC236}">
                  <a16:creationId xmlns:a16="http://schemas.microsoft.com/office/drawing/2014/main" id="{4F483A83-715B-45D2-B506-4E597DE5E200}"/>
                </a:ext>
              </a:extLst>
            </p:cNvPr>
            <p:cNvSpPr>
              <a:spLocks/>
            </p:cNvSpPr>
            <p:nvPr/>
          </p:nvSpPr>
          <p:spPr bwMode="auto">
            <a:xfrm>
              <a:off x="4531" y="1375"/>
              <a:ext cx="59" cy="24"/>
            </a:xfrm>
            <a:custGeom>
              <a:avLst/>
              <a:gdLst>
                <a:gd name="T0" fmla="*/ 0 w 55"/>
                <a:gd name="T1" fmla="*/ 1 h 24"/>
                <a:gd name="T2" fmla="*/ 9 w 55"/>
                <a:gd name="T3" fmla="*/ 24 h 24"/>
                <a:gd name="T4" fmla="*/ 54 w 55"/>
                <a:gd name="T5" fmla="*/ 23 h 24"/>
                <a:gd name="T6" fmla="*/ 59 w 55"/>
                <a:gd name="T7" fmla="*/ 0 h 24"/>
                <a:gd name="T8" fmla="*/ 40 w 55"/>
                <a:gd name="T9" fmla="*/ 1 h 24"/>
                <a:gd name="T10" fmla="*/ 41 w 55"/>
                <a:gd name="T11" fmla="*/ 17 h 24"/>
                <a:gd name="T12" fmla="*/ 12 w 55"/>
                <a:gd name="T13" fmla="*/ 16 h 24"/>
                <a:gd name="T14" fmla="*/ 12 w 55"/>
                <a:gd name="T15" fmla="*/ 1 h 24"/>
                <a:gd name="T16" fmla="*/ 0 w 55"/>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13" name="Freeform 341">
              <a:extLst>
                <a:ext uri="{FF2B5EF4-FFF2-40B4-BE49-F238E27FC236}">
                  <a16:creationId xmlns:a16="http://schemas.microsoft.com/office/drawing/2014/main" id="{615ED57A-5091-4527-94E5-7CDB6FFDC144}"/>
                </a:ext>
              </a:extLst>
            </p:cNvPr>
            <p:cNvSpPr>
              <a:spLocks/>
            </p:cNvSpPr>
            <p:nvPr/>
          </p:nvSpPr>
          <p:spPr bwMode="auto">
            <a:xfrm>
              <a:off x="4593" y="1376"/>
              <a:ext cx="65" cy="23"/>
            </a:xfrm>
            <a:custGeom>
              <a:avLst/>
              <a:gdLst>
                <a:gd name="T0" fmla="*/ 0 w 60"/>
                <a:gd name="T1" fmla="*/ 1 h 23"/>
                <a:gd name="T2" fmla="*/ 2 w 60"/>
                <a:gd name="T3" fmla="*/ 21 h 23"/>
                <a:gd name="T4" fmla="*/ 56 w 60"/>
                <a:gd name="T5" fmla="*/ 23 h 23"/>
                <a:gd name="T6" fmla="*/ 65 w 60"/>
                <a:gd name="T7" fmla="*/ 0 h 23"/>
                <a:gd name="T8" fmla="*/ 39 w 60"/>
                <a:gd name="T9" fmla="*/ 0 h 23"/>
                <a:gd name="T10" fmla="*/ 47 w 60"/>
                <a:gd name="T11" fmla="*/ 16 h 23"/>
                <a:gd name="T12" fmla="*/ 11 w 60"/>
                <a:gd name="T13" fmla="*/ 16 h 23"/>
                <a:gd name="T14" fmla="*/ 11 w 60"/>
                <a:gd name="T15" fmla="*/ 0 h 23"/>
                <a:gd name="T16" fmla="*/ 0 w 60"/>
                <a:gd name="T17" fmla="*/ 1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14" name="Freeform 342">
              <a:extLst>
                <a:ext uri="{FF2B5EF4-FFF2-40B4-BE49-F238E27FC236}">
                  <a16:creationId xmlns:a16="http://schemas.microsoft.com/office/drawing/2014/main" id="{5B2D6934-8102-41EF-84A6-A31E4DD57AA7}"/>
                </a:ext>
              </a:extLst>
            </p:cNvPr>
            <p:cNvSpPr>
              <a:spLocks/>
            </p:cNvSpPr>
            <p:nvPr/>
          </p:nvSpPr>
          <p:spPr bwMode="auto">
            <a:xfrm>
              <a:off x="4691" y="1376"/>
              <a:ext cx="69" cy="24"/>
            </a:xfrm>
            <a:custGeom>
              <a:avLst/>
              <a:gdLst>
                <a:gd name="T0" fmla="*/ 0 w 64"/>
                <a:gd name="T1" fmla="*/ 1 h 24"/>
                <a:gd name="T2" fmla="*/ 5 w 64"/>
                <a:gd name="T3" fmla="*/ 24 h 24"/>
                <a:gd name="T4" fmla="*/ 59 w 64"/>
                <a:gd name="T5" fmla="*/ 23 h 24"/>
                <a:gd name="T6" fmla="*/ 69 w 64"/>
                <a:gd name="T7" fmla="*/ 0 h 24"/>
                <a:gd name="T8" fmla="*/ 50 w 64"/>
                <a:gd name="T9" fmla="*/ 0 h 24"/>
                <a:gd name="T10" fmla="*/ 51 w 64"/>
                <a:gd name="T11" fmla="*/ 18 h 24"/>
                <a:gd name="T12" fmla="*/ 12 w 64"/>
                <a:gd name="T13" fmla="*/ 18 h 24"/>
                <a:gd name="T14" fmla="*/ 15 w 64"/>
                <a:gd name="T15" fmla="*/ 3 h 24"/>
                <a:gd name="T16" fmla="*/ 0 w 64"/>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15" name="Freeform 343">
              <a:extLst>
                <a:ext uri="{FF2B5EF4-FFF2-40B4-BE49-F238E27FC236}">
                  <a16:creationId xmlns:a16="http://schemas.microsoft.com/office/drawing/2014/main" id="{040C3FAB-943E-46FC-98E1-70EBF81F9198}"/>
                </a:ext>
              </a:extLst>
            </p:cNvPr>
            <p:cNvSpPr>
              <a:spLocks/>
            </p:cNvSpPr>
            <p:nvPr/>
          </p:nvSpPr>
          <p:spPr bwMode="auto">
            <a:xfrm>
              <a:off x="4762" y="1373"/>
              <a:ext cx="71" cy="28"/>
            </a:xfrm>
            <a:custGeom>
              <a:avLst/>
              <a:gdLst>
                <a:gd name="T0" fmla="*/ 0 w 66"/>
                <a:gd name="T1" fmla="*/ 1 h 28"/>
                <a:gd name="T2" fmla="*/ 11 w 66"/>
                <a:gd name="T3" fmla="*/ 26 h 28"/>
                <a:gd name="T4" fmla="*/ 59 w 66"/>
                <a:gd name="T5" fmla="*/ 28 h 28"/>
                <a:gd name="T6" fmla="*/ 71 w 66"/>
                <a:gd name="T7" fmla="*/ 0 h 28"/>
                <a:gd name="T8" fmla="*/ 48 w 66"/>
                <a:gd name="T9" fmla="*/ 0 h 28"/>
                <a:gd name="T10" fmla="*/ 48 w 66"/>
                <a:gd name="T11" fmla="*/ 22 h 28"/>
                <a:gd name="T12" fmla="*/ 16 w 66"/>
                <a:gd name="T13" fmla="*/ 20 h 28"/>
                <a:gd name="T14" fmla="*/ 27 w 66"/>
                <a:gd name="T15" fmla="*/ 0 h 28"/>
                <a:gd name="T16" fmla="*/ 0 w 66"/>
                <a:gd name="T17" fmla="*/ 1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16" name="Freeform 344">
              <a:extLst>
                <a:ext uri="{FF2B5EF4-FFF2-40B4-BE49-F238E27FC236}">
                  <a16:creationId xmlns:a16="http://schemas.microsoft.com/office/drawing/2014/main" id="{BF3B6899-729D-4CFF-B7E7-EE4204A4D677}"/>
                </a:ext>
              </a:extLst>
            </p:cNvPr>
            <p:cNvSpPr>
              <a:spLocks/>
            </p:cNvSpPr>
            <p:nvPr/>
          </p:nvSpPr>
          <p:spPr bwMode="auto">
            <a:xfrm>
              <a:off x="4557" y="1396"/>
              <a:ext cx="24" cy="98"/>
            </a:xfrm>
            <a:custGeom>
              <a:avLst/>
              <a:gdLst>
                <a:gd name="T0" fmla="*/ 19 w 22"/>
                <a:gd name="T1" fmla="*/ 0 h 98"/>
                <a:gd name="T2" fmla="*/ 24 w 22"/>
                <a:gd name="T3" fmla="*/ 98 h 98"/>
                <a:gd name="T4" fmla="*/ 15 w 22"/>
                <a:gd name="T5" fmla="*/ 97 h 98"/>
                <a:gd name="T6" fmla="*/ 10 w 22"/>
                <a:gd name="T7" fmla="*/ 23 h 98"/>
                <a:gd name="T8" fmla="*/ 5 w 22"/>
                <a:gd name="T9" fmla="*/ 96 h 98"/>
                <a:gd name="T10" fmla="*/ 0 w 22"/>
                <a:gd name="T11" fmla="*/ 98 h 98"/>
                <a:gd name="T12" fmla="*/ 0 w 22"/>
                <a:gd name="T13" fmla="*/ 0 h 98"/>
                <a:gd name="T14" fmla="*/ 19 w 22"/>
                <a:gd name="T15" fmla="*/ 0 h 9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17" name="Freeform 345">
              <a:extLst>
                <a:ext uri="{FF2B5EF4-FFF2-40B4-BE49-F238E27FC236}">
                  <a16:creationId xmlns:a16="http://schemas.microsoft.com/office/drawing/2014/main" id="{2916D201-27E2-4D2C-9F22-3B1BB90F4268}"/>
                </a:ext>
              </a:extLst>
            </p:cNvPr>
            <p:cNvSpPr>
              <a:spLocks/>
            </p:cNvSpPr>
            <p:nvPr/>
          </p:nvSpPr>
          <p:spPr bwMode="auto">
            <a:xfrm>
              <a:off x="4544" y="1398"/>
              <a:ext cx="8" cy="91"/>
            </a:xfrm>
            <a:custGeom>
              <a:avLst/>
              <a:gdLst>
                <a:gd name="T0" fmla="*/ 2 w 8"/>
                <a:gd name="T1" fmla="*/ 0 h 91"/>
                <a:gd name="T2" fmla="*/ 0 w 8"/>
                <a:gd name="T3" fmla="*/ 90 h 91"/>
                <a:gd name="T4" fmla="*/ 4 w 8"/>
                <a:gd name="T5" fmla="*/ 91 h 91"/>
                <a:gd name="T6" fmla="*/ 8 w 8"/>
                <a:gd name="T7" fmla="*/ 0 h 91"/>
                <a:gd name="T8" fmla="*/ 2 w 8"/>
                <a:gd name="T9" fmla="*/ 0 h 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18" name="Freeform 346">
              <a:extLst>
                <a:ext uri="{FF2B5EF4-FFF2-40B4-BE49-F238E27FC236}">
                  <a16:creationId xmlns:a16="http://schemas.microsoft.com/office/drawing/2014/main" id="{C50ACD97-0B7F-474A-A994-CAD5FB32797C}"/>
                </a:ext>
              </a:extLst>
            </p:cNvPr>
            <p:cNvSpPr>
              <a:spLocks/>
            </p:cNvSpPr>
            <p:nvPr/>
          </p:nvSpPr>
          <p:spPr bwMode="auto">
            <a:xfrm>
              <a:off x="4601" y="1394"/>
              <a:ext cx="12" cy="94"/>
            </a:xfrm>
            <a:custGeom>
              <a:avLst/>
              <a:gdLst>
                <a:gd name="T0" fmla="*/ 3 w 11"/>
                <a:gd name="T1" fmla="*/ 1 h 94"/>
                <a:gd name="T2" fmla="*/ 0 w 11"/>
                <a:gd name="T3" fmla="*/ 94 h 94"/>
                <a:gd name="T4" fmla="*/ 7 w 11"/>
                <a:gd name="T5" fmla="*/ 94 h 94"/>
                <a:gd name="T6" fmla="*/ 12 w 11"/>
                <a:gd name="T7" fmla="*/ 0 h 94"/>
                <a:gd name="T8" fmla="*/ 3 w 11"/>
                <a:gd name="T9" fmla="*/ 1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19" name="Freeform 347">
              <a:extLst>
                <a:ext uri="{FF2B5EF4-FFF2-40B4-BE49-F238E27FC236}">
                  <a16:creationId xmlns:a16="http://schemas.microsoft.com/office/drawing/2014/main" id="{B3E78928-2AA2-4338-9D6B-8B666A3C2005}"/>
                </a:ext>
              </a:extLst>
            </p:cNvPr>
            <p:cNvSpPr>
              <a:spLocks/>
            </p:cNvSpPr>
            <p:nvPr/>
          </p:nvSpPr>
          <p:spPr bwMode="auto">
            <a:xfrm>
              <a:off x="4615" y="1394"/>
              <a:ext cx="26" cy="100"/>
            </a:xfrm>
            <a:custGeom>
              <a:avLst/>
              <a:gdLst>
                <a:gd name="T0" fmla="*/ 5 w 24"/>
                <a:gd name="T1" fmla="*/ 0 h 100"/>
                <a:gd name="T2" fmla="*/ 0 w 24"/>
                <a:gd name="T3" fmla="*/ 97 h 100"/>
                <a:gd name="T4" fmla="*/ 5 w 24"/>
                <a:gd name="T5" fmla="*/ 97 h 100"/>
                <a:gd name="T6" fmla="*/ 14 w 24"/>
                <a:gd name="T7" fmla="*/ 14 h 100"/>
                <a:gd name="T8" fmla="*/ 15 w 24"/>
                <a:gd name="T9" fmla="*/ 97 h 100"/>
                <a:gd name="T10" fmla="*/ 26 w 24"/>
                <a:gd name="T11" fmla="*/ 100 h 100"/>
                <a:gd name="T12" fmla="*/ 23 w 24"/>
                <a:gd name="T13" fmla="*/ 1 h 100"/>
                <a:gd name="T14" fmla="*/ 5 w 24"/>
                <a:gd name="T15" fmla="*/ 0 h 1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20" name="Freeform 348">
              <a:extLst>
                <a:ext uri="{FF2B5EF4-FFF2-40B4-BE49-F238E27FC236}">
                  <a16:creationId xmlns:a16="http://schemas.microsoft.com/office/drawing/2014/main" id="{B5DDD39F-3766-4A84-9841-0514F055DE8C}"/>
                </a:ext>
              </a:extLst>
            </p:cNvPr>
            <p:cNvSpPr>
              <a:spLocks/>
            </p:cNvSpPr>
            <p:nvPr/>
          </p:nvSpPr>
          <p:spPr bwMode="auto">
            <a:xfrm>
              <a:off x="4701" y="1398"/>
              <a:ext cx="28" cy="91"/>
            </a:xfrm>
            <a:custGeom>
              <a:avLst/>
              <a:gdLst>
                <a:gd name="T0" fmla="*/ 3 w 26"/>
                <a:gd name="T1" fmla="*/ 0 h 91"/>
                <a:gd name="T2" fmla="*/ 0 w 26"/>
                <a:gd name="T3" fmla="*/ 91 h 91"/>
                <a:gd name="T4" fmla="*/ 10 w 26"/>
                <a:gd name="T5" fmla="*/ 89 h 91"/>
                <a:gd name="T6" fmla="*/ 16 w 26"/>
                <a:gd name="T7" fmla="*/ 13 h 91"/>
                <a:gd name="T8" fmla="*/ 22 w 26"/>
                <a:gd name="T9" fmla="*/ 90 h 91"/>
                <a:gd name="T10" fmla="*/ 28 w 26"/>
                <a:gd name="T11" fmla="*/ 90 h 91"/>
                <a:gd name="T12" fmla="*/ 27 w 26"/>
                <a:gd name="T13" fmla="*/ 0 h 91"/>
                <a:gd name="T14" fmla="*/ 3 w 26"/>
                <a:gd name="T15" fmla="*/ 0 h 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21" name="Freeform 349">
              <a:extLst>
                <a:ext uri="{FF2B5EF4-FFF2-40B4-BE49-F238E27FC236}">
                  <a16:creationId xmlns:a16="http://schemas.microsoft.com/office/drawing/2014/main" id="{A7CB7C2C-BC88-4F2A-81FE-BD76241AECF7}"/>
                </a:ext>
              </a:extLst>
            </p:cNvPr>
            <p:cNvSpPr>
              <a:spLocks/>
            </p:cNvSpPr>
            <p:nvPr/>
          </p:nvSpPr>
          <p:spPr bwMode="auto">
            <a:xfrm>
              <a:off x="4736" y="1398"/>
              <a:ext cx="8" cy="90"/>
            </a:xfrm>
            <a:custGeom>
              <a:avLst/>
              <a:gdLst>
                <a:gd name="T0" fmla="*/ 0 w 8"/>
                <a:gd name="T1" fmla="*/ 1 h 90"/>
                <a:gd name="T2" fmla="*/ 1 w 8"/>
                <a:gd name="T3" fmla="*/ 89 h 90"/>
                <a:gd name="T4" fmla="*/ 8 w 8"/>
                <a:gd name="T5" fmla="*/ 90 h 90"/>
                <a:gd name="T6" fmla="*/ 6 w 8"/>
                <a:gd name="T7" fmla="*/ 0 h 90"/>
                <a:gd name="T8" fmla="*/ 0 w 8"/>
                <a:gd name="T9" fmla="*/ 1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22" name="Freeform 350">
              <a:extLst>
                <a:ext uri="{FF2B5EF4-FFF2-40B4-BE49-F238E27FC236}">
                  <a16:creationId xmlns:a16="http://schemas.microsoft.com/office/drawing/2014/main" id="{B5163E1C-51C7-4E94-A4B2-2442C566413C}"/>
                </a:ext>
              </a:extLst>
            </p:cNvPr>
            <p:cNvSpPr>
              <a:spLocks/>
            </p:cNvSpPr>
            <p:nvPr/>
          </p:nvSpPr>
          <p:spPr bwMode="auto">
            <a:xfrm>
              <a:off x="4772" y="1397"/>
              <a:ext cx="26" cy="88"/>
            </a:xfrm>
            <a:custGeom>
              <a:avLst/>
              <a:gdLst>
                <a:gd name="T0" fmla="*/ 9 w 24"/>
                <a:gd name="T1" fmla="*/ 0 h 88"/>
                <a:gd name="T2" fmla="*/ 0 w 24"/>
                <a:gd name="T3" fmla="*/ 86 h 88"/>
                <a:gd name="T4" fmla="*/ 10 w 24"/>
                <a:gd name="T5" fmla="*/ 88 h 88"/>
                <a:gd name="T6" fmla="*/ 16 w 24"/>
                <a:gd name="T7" fmla="*/ 19 h 88"/>
                <a:gd name="T8" fmla="*/ 22 w 24"/>
                <a:gd name="T9" fmla="*/ 88 h 88"/>
                <a:gd name="T10" fmla="*/ 26 w 24"/>
                <a:gd name="T11" fmla="*/ 83 h 88"/>
                <a:gd name="T12" fmla="*/ 23 w 24"/>
                <a:gd name="T13" fmla="*/ 0 h 88"/>
                <a:gd name="T14" fmla="*/ 9 w 24"/>
                <a:gd name="T15" fmla="*/ 0 h 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23" name="Freeform 351">
              <a:extLst>
                <a:ext uri="{FF2B5EF4-FFF2-40B4-BE49-F238E27FC236}">
                  <a16:creationId xmlns:a16="http://schemas.microsoft.com/office/drawing/2014/main" id="{394E9201-4F5F-4C4D-8956-CFAE6F3B349D}"/>
                </a:ext>
              </a:extLst>
            </p:cNvPr>
            <p:cNvSpPr>
              <a:spLocks/>
            </p:cNvSpPr>
            <p:nvPr/>
          </p:nvSpPr>
          <p:spPr bwMode="auto">
            <a:xfrm>
              <a:off x="4804" y="1398"/>
              <a:ext cx="12" cy="86"/>
            </a:xfrm>
            <a:custGeom>
              <a:avLst/>
              <a:gdLst>
                <a:gd name="T0" fmla="*/ 0 w 11"/>
                <a:gd name="T1" fmla="*/ 0 h 86"/>
                <a:gd name="T2" fmla="*/ 12 w 11"/>
                <a:gd name="T3" fmla="*/ 0 h 86"/>
                <a:gd name="T4" fmla="*/ 7 w 11"/>
                <a:gd name="T5" fmla="*/ 86 h 86"/>
                <a:gd name="T6" fmla="*/ 3 w 11"/>
                <a:gd name="T7" fmla="*/ 86 h 86"/>
                <a:gd name="T8" fmla="*/ 0 w 11"/>
                <a:gd name="T9" fmla="*/ 0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24" name="Freeform 352">
              <a:extLst>
                <a:ext uri="{FF2B5EF4-FFF2-40B4-BE49-F238E27FC236}">
                  <a16:creationId xmlns:a16="http://schemas.microsoft.com/office/drawing/2014/main" id="{9A0F8D0F-7230-4223-B5C4-E87AFBB73C20}"/>
                </a:ext>
              </a:extLst>
            </p:cNvPr>
            <p:cNvSpPr>
              <a:spLocks/>
            </p:cNvSpPr>
            <p:nvPr/>
          </p:nvSpPr>
          <p:spPr bwMode="auto">
            <a:xfrm>
              <a:off x="4529" y="1487"/>
              <a:ext cx="61" cy="23"/>
            </a:xfrm>
            <a:custGeom>
              <a:avLst/>
              <a:gdLst>
                <a:gd name="T0" fmla="*/ 11 w 57"/>
                <a:gd name="T1" fmla="*/ 0 h 23"/>
                <a:gd name="T2" fmla="*/ 55 w 57"/>
                <a:gd name="T3" fmla="*/ 1 h 23"/>
                <a:gd name="T4" fmla="*/ 61 w 57"/>
                <a:gd name="T5" fmla="*/ 23 h 23"/>
                <a:gd name="T6" fmla="*/ 0 w 57"/>
                <a:gd name="T7" fmla="*/ 23 h 23"/>
                <a:gd name="T8" fmla="*/ 5 w 57"/>
                <a:gd name="T9" fmla="*/ 8 h 23"/>
                <a:gd name="T10" fmla="*/ 9 w 57"/>
                <a:gd name="T11" fmla="*/ 19 h 23"/>
                <a:gd name="T12" fmla="*/ 49 w 57"/>
                <a:gd name="T13" fmla="*/ 18 h 23"/>
                <a:gd name="T14" fmla="*/ 44 w 57"/>
                <a:gd name="T15" fmla="*/ 5 h 23"/>
                <a:gd name="T16" fmla="*/ 25 w 57"/>
                <a:gd name="T17" fmla="*/ 9 h 23"/>
                <a:gd name="T18" fmla="*/ 11 w 57"/>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25" name="Freeform 353">
              <a:extLst>
                <a:ext uri="{FF2B5EF4-FFF2-40B4-BE49-F238E27FC236}">
                  <a16:creationId xmlns:a16="http://schemas.microsoft.com/office/drawing/2014/main" id="{A4C5FF8E-3132-4321-85DA-4BDCB9106DBC}"/>
                </a:ext>
              </a:extLst>
            </p:cNvPr>
            <p:cNvSpPr>
              <a:spLocks/>
            </p:cNvSpPr>
            <p:nvPr/>
          </p:nvSpPr>
          <p:spPr bwMode="auto">
            <a:xfrm>
              <a:off x="4593" y="1487"/>
              <a:ext cx="61" cy="25"/>
            </a:xfrm>
            <a:custGeom>
              <a:avLst/>
              <a:gdLst>
                <a:gd name="T0" fmla="*/ 5 w 57"/>
                <a:gd name="T1" fmla="*/ 0 h 25"/>
                <a:gd name="T2" fmla="*/ 51 w 57"/>
                <a:gd name="T3" fmla="*/ 0 h 25"/>
                <a:gd name="T4" fmla="*/ 61 w 57"/>
                <a:gd name="T5" fmla="*/ 22 h 25"/>
                <a:gd name="T6" fmla="*/ 0 w 57"/>
                <a:gd name="T7" fmla="*/ 25 h 25"/>
                <a:gd name="T8" fmla="*/ 1 w 57"/>
                <a:gd name="T9" fmla="*/ 12 h 25"/>
                <a:gd name="T10" fmla="*/ 10 w 57"/>
                <a:gd name="T11" fmla="*/ 19 h 25"/>
                <a:gd name="T12" fmla="*/ 44 w 57"/>
                <a:gd name="T13" fmla="*/ 18 h 25"/>
                <a:gd name="T14" fmla="*/ 41 w 57"/>
                <a:gd name="T15" fmla="*/ 8 h 25"/>
                <a:gd name="T16" fmla="*/ 2 w 57"/>
                <a:gd name="T17" fmla="*/ 4 h 25"/>
                <a:gd name="T18" fmla="*/ 5 w 57"/>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26" name="Freeform 354">
              <a:extLst>
                <a:ext uri="{FF2B5EF4-FFF2-40B4-BE49-F238E27FC236}">
                  <a16:creationId xmlns:a16="http://schemas.microsoft.com/office/drawing/2014/main" id="{3FD89B2B-2511-42D9-B510-460F4ECC5C32}"/>
                </a:ext>
              </a:extLst>
            </p:cNvPr>
            <p:cNvSpPr>
              <a:spLocks/>
            </p:cNvSpPr>
            <p:nvPr/>
          </p:nvSpPr>
          <p:spPr bwMode="auto">
            <a:xfrm>
              <a:off x="4689" y="1485"/>
              <a:ext cx="67" cy="24"/>
            </a:xfrm>
            <a:custGeom>
              <a:avLst/>
              <a:gdLst>
                <a:gd name="T0" fmla="*/ 6 w 62"/>
                <a:gd name="T1" fmla="*/ 2 h 24"/>
                <a:gd name="T2" fmla="*/ 59 w 62"/>
                <a:gd name="T3" fmla="*/ 0 h 24"/>
                <a:gd name="T4" fmla="*/ 43 w 62"/>
                <a:gd name="T5" fmla="*/ 8 h 24"/>
                <a:gd name="T6" fmla="*/ 25 w 62"/>
                <a:gd name="T7" fmla="*/ 5 h 24"/>
                <a:gd name="T8" fmla="*/ 12 w 62"/>
                <a:gd name="T9" fmla="*/ 18 h 24"/>
                <a:gd name="T10" fmla="*/ 55 w 62"/>
                <a:gd name="T11" fmla="*/ 19 h 24"/>
                <a:gd name="T12" fmla="*/ 62 w 62"/>
                <a:gd name="T13" fmla="*/ 10 h 24"/>
                <a:gd name="T14" fmla="*/ 67 w 62"/>
                <a:gd name="T15" fmla="*/ 24 h 24"/>
                <a:gd name="T16" fmla="*/ 0 w 62"/>
                <a:gd name="T17" fmla="*/ 24 h 24"/>
                <a:gd name="T18" fmla="*/ 6 w 62"/>
                <a:gd name="T19" fmla="*/ 2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27" name="Freeform 355">
              <a:extLst>
                <a:ext uri="{FF2B5EF4-FFF2-40B4-BE49-F238E27FC236}">
                  <a16:creationId xmlns:a16="http://schemas.microsoft.com/office/drawing/2014/main" id="{76E7D570-A05C-46D3-BC27-E051F57BE043}"/>
                </a:ext>
              </a:extLst>
            </p:cNvPr>
            <p:cNvSpPr>
              <a:spLocks/>
            </p:cNvSpPr>
            <p:nvPr/>
          </p:nvSpPr>
          <p:spPr bwMode="auto">
            <a:xfrm>
              <a:off x="4760" y="1482"/>
              <a:ext cx="58" cy="27"/>
            </a:xfrm>
            <a:custGeom>
              <a:avLst/>
              <a:gdLst>
                <a:gd name="T0" fmla="*/ 5 w 53"/>
                <a:gd name="T1" fmla="*/ 0 h 27"/>
                <a:gd name="T2" fmla="*/ 54 w 53"/>
                <a:gd name="T3" fmla="*/ 2 h 27"/>
                <a:gd name="T4" fmla="*/ 43 w 53"/>
                <a:gd name="T5" fmla="*/ 10 h 27"/>
                <a:gd name="T6" fmla="*/ 22 w 53"/>
                <a:gd name="T7" fmla="*/ 7 h 27"/>
                <a:gd name="T8" fmla="*/ 11 w 53"/>
                <a:gd name="T9" fmla="*/ 20 h 27"/>
                <a:gd name="T10" fmla="*/ 51 w 53"/>
                <a:gd name="T11" fmla="*/ 20 h 27"/>
                <a:gd name="T12" fmla="*/ 58 w 53"/>
                <a:gd name="T13" fmla="*/ 9 h 27"/>
                <a:gd name="T14" fmla="*/ 58 w 53"/>
                <a:gd name="T15" fmla="*/ 25 h 27"/>
                <a:gd name="T16" fmla="*/ 0 w 53"/>
                <a:gd name="T17" fmla="*/ 27 h 27"/>
                <a:gd name="T18" fmla="*/ 5 w 53"/>
                <a:gd name="T19" fmla="*/ 0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28" name="Freeform 356">
              <a:extLst>
                <a:ext uri="{FF2B5EF4-FFF2-40B4-BE49-F238E27FC236}">
                  <a16:creationId xmlns:a16="http://schemas.microsoft.com/office/drawing/2014/main" id="{CA7FCE97-38BE-4120-8A14-CCAACC610410}"/>
                </a:ext>
              </a:extLst>
            </p:cNvPr>
            <p:cNvSpPr>
              <a:spLocks/>
            </p:cNvSpPr>
            <p:nvPr/>
          </p:nvSpPr>
          <p:spPr bwMode="auto">
            <a:xfrm>
              <a:off x="4636" y="1414"/>
              <a:ext cx="78" cy="30"/>
            </a:xfrm>
            <a:custGeom>
              <a:avLst/>
              <a:gdLst>
                <a:gd name="T0" fmla="*/ 3 w 67"/>
                <a:gd name="T1" fmla="*/ 21 h 30"/>
                <a:gd name="T2" fmla="*/ 32 w 67"/>
                <a:gd name="T3" fmla="*/ 10 h 30"/>
                <a:gd name="T4" fmla="*/ 55 w 67"/>
                <a:gd name="T5" fmla="*/ 24 h 30"/>
                <a:gd name="T6" fmla="*/ 18 w 67"/>
                <a:gd name="T7" fmla="*/ 30 h 30"/>
                <a:gd name="T8" fmla="*/ 72 w 67"/>
                <a:gd name="T9" fmla="*/ 29 h 30"/>
                <a:gd name="T10" fmla="*/ 70 w 67"/>
                <a:gd name="T11" fmla="*/ 22 h 30"/>
                <a:gd name="T12" fmla="*/ 31 w 67"/>
                <a:gd name="T13" fmla="*/ 0 h 30"/>
                <a:gd name="T14" fmla="*/ 0 w 67"/>
                <a:gd name="T15" fmla="*/ 16 h 30"/>
                <a:gd name="T16" fmla="*/ 3 w 67"/>
                <a:gd name="T17" fmla="*/ 21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29" name="Freeform 357">
              <a:extLst>
                <a:ext uri="{FF2B5EF4-FFF2-40B4-BE49-F238E27FC236}">
                  <a16:creationId xmlns:a16="http://schemas.microsoft.com/office/drawing/2014/main" id="{5740D2FE-9F04-471C-AEAA-1F27EA797DFA}"/>
                </a:ext>
              </a:extLst>
            </p:cNvPr>
            <p:cNvSpPr>
              <a:spLocks/>
            </p:cNvSpPr>
            <p:nvPr/>
          </p:nvSpPr>
          <p:spPr bwMode="auto">
            <a:xfrm>
              <a:off x="4637" y="1450"/>
              <a:ext cx="76" cy="59"/>
            </a:xfrm>
            <a:custGeom>
              <a:avLst/>
              <a:gdLst>
                <a:gd name="T0" fmla="*/ 27 w 65"/>
                <a:gd name="T1" fmla="*/ 4 h 59"/>
                <a:gd name="T2" fmla="*/ 26 w 65"/>
                <a:gd name="T3" fmla="*/ 21 h 59"/>
                <a:gd name="T4" fmla="*/ 2 w 65"/>
                <a:gd name="T5" fmla="*/ 26 h 59"/>
                <a:gd name="T6" fmla="*/ 3 w 65"/>
                <a:gd name="T7" fmla="*/ 33 h 59"/>
                <a:gd name="T8" fmla="*/ 28 w 65"/>
                <a:gd name="T9" fmla="*/ 27 h 59"/>
                <a:gd name="T10" fmla="*/ 29 w 65"/>
                <a:gd name="T11" fmla="*/ 59 h 59"/>
                <a:gd name="T12" fmla="*/ 34 w 65"/>
                <a:gd name="T13" fmla="*/ 59 h 59"/>
                <a:gd name="T14" fmla="*/ 36 w 65"/>
                <a:gd name="T15" fmla="*/ 26 h 59"/>
                <a:gd name="T16" fmla="*/ 65 w 65"/>
                <a:gd name="T17" fmla="*/ 33 h 59"/>
                <a:gd name="T18" fmla="*/ 66 w 65"/>
                <a:gd name="T19" fmla="*/ 28 h 59"/>
                <a:gd name="T20" fmla="*/ 37 w 65"/>
                <a:gd name="T21" fmla="*/ 20 h 59"/>
                <a:gd name="T22" fmla="*/ 36 w 65"/>
                <a:gd name="T23" fmla="*/ 5 h 59"/>
                <a:gd name="T24" fmla="*/ 70 w 65"/>
                <a:gd name="T25" fmla="*/ 5 h 59"/>
                <a:gd name="T26" fmla="*/ 69 w 65"/>
                <a:gd name="T27" fmla="*/ 1 h 59"/>
                <a:gd name="T28" fmla="*/ 0 w 65"/>
                <a:gd name="T29" fmla="*/ 0 h 59"/>
                <a:gd name="T30" fmla="*/ 1 w 65"/>
                <a:gd name="T31" fmla="*/ 5 h 59"/>
                <a:gd name="T32" fmla="*/ 27 w 65"/>
                <a:gd name="T33" fmla="*/ 4 h 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30" name="Freeform 358">
              <a:extLst>
                <a:ext uri="{FF2B5EF4-FFF2-40B4-BE49-F238E27FC236}">
                  <a16:creationId xmlns:a16="http://schemas.microsoft.com/office/drawing/2014/main" id="{E2D94336-BFBC-4B72-B229-B5C5C2E2DA90}"/>
                </a:ext>
              </a:extLst>
            </p:cNvPr>
            <p:cNvSpPr>
              <a:spLocks/>
            </p:cNvSpPr>
            <p:nvPr/>
          </p:nvSpPr>
          <p:spPr bwMode="auto">
            <a:xfrm>
              <a:off x="4494" y="1506"/>
              <a:ext cx="366" cy="54"/>
            </a:xfrm>
            <a:custGeom>
              <a:avLst/>
              <a:gdLst>
                <a:gd name="T0" fmla="*/ 282 w 338"/>
                <a:gd name="T1" fmla="*/ 3 h 54"/>
                <a:gd name="T2" fmla="*/ 34 w 338"/>
                <a:gd name="T3" fmla="*/ 2 h 54"/>
                <a:gd name="T4" fmla="*/ 31 w 338"/>
                <a:gd name="T5" fmla="*/ 13 h 54"/>
                <a:gd name="T6" fmla="*/ 18 w 338"/>
                <a:gd name="T7" fmla="*/ 13 h 54"/>
                <a:gd name="T8" fmla="*/ 17 w 338"/>
                <a:gd name="T9" fmla="*/ 24 h 54"/>
                <a:gd name="T10" fmla="*/ 4 w 338"/>
                <a:gd name="T11" fmla="*/ 27 h 54"/>
                <a:gd name="T12" fmla="*/ 0 w 338"/>
                <a:gd name="T13" fmla="*/ 52 h 54"/>
                <a:gd name="T14" fmla="*/ 366 w 338"/>
                <a:gd name="T15" fmla="*/ 54 h 54"/>
                <a:gd name="T16" fmla="*/ 361 w 338"/>
                <a:gd name="T17" fmla="*/ 29 h 54"/>
                <a:gd name="T18" fmla="*/ 343 w 338"/>
                <a:gd name="T19" fmla="*/ 26 h 54"/>
                <a:gd name="T20" fmla="*/ 347 w 338"/>
                <a:gd name="T21" fmla="*/ 12 h 54"/>
                <a:gd name="T22" fmla="*/ 331 w 338"/>
                <a:gd name="T23" fmla="*/ 13 h 54"/>
                <a:gd name="T24" fmla="*/ 330 w 338"/>
                <a:gd name="T25" fmla="*/ 0 h 54"/>
                <a:gd name="T26" fmla="*/ 310 w 338"/>
                <a:gd name="T27" fmla="*/ 0 h 54"/>
                <a:gd name="T28" fmla="*/ 321 w 338"/>
                <a:gd name="T29" fmla="*/ 4 h 54"/>
                <a:gd name="T30" fmla="*/ 314 w 338"/>
                <a:gd name="T31" fmla="*/ 16 h 54"/>
                <a:gd name="T32" fmla="*/ 334 w 338"/>
                <a:gd name="T33" fmla="*/ 17 h 54"/>
                <a:gd name="T34" fmla="*/ 330 w 338"/>
                <a:gd name="T35" fmla="*/ 28 h 54"/>
                <a:gd name="T36" fmla="*/ 342 w 338"/>
                <a:gd name="T37" fmla="*/ 32 h 54"/>
                <a:gd name="T38" fmla="*/ 352 w 338"/>
                <a:gd name="T39" fmla="*/ 46 h 54"/>
                <a:gd name="T40" fmla="*/ 14 w 338"/>
                <a:gd name="T41" fmla="*/ 45 h 54"/>
                <a:gd name="T42" fmla="*/ 24 w 338"/>
                <a:gd name="T43" fmla="*/ 33 h 54"/>
                <a:gd name="T44" fmla="*/ 258 w 338"/>
                <a:gd name="T45" fmla="*/ 27 h 54"/>
                <a:gd name="T46" fmla="*/ 39 w 338"/>
                <a:gd name="T47" fmla="*/ 25 h 54"/>
                <a:gd name="T48" fmla="*/ 44 w 338"/>
                <a:gd name="T49" fmla="*/ 19 h 54"/>
                <a:gd name="T50" fmla="*/ 289 w 338"/>
                <a:gd name="T51" fmla="*/ 13 h 54"/>
                <a:gd name="T52" fmla="*/ 63 w 338"/>
                <a:gd name="T53" fmla="*/ 14 h 54"/>
                <a:gd name="T54" fmla="*/ 70 w 338"/>
                <a:gd name="T55" fmla="*/ 9 h 54"/>
                <a:gd name="T56" fmla="*/ 282 w 338"/>
                <a:gd name="T57" fmla="*/ 3 h 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31" name="Freeform 359">
              <a:extLst>
                <a:ext uri="{FF2B5EF4-FFF2-40B4-BE49-F238E27FC236}">
                  <a16:creationId xmlns:a16="http://schemas.microsoft.com/office/drawing/2014/main" id="{C358B44E-A4C2-4FAA-B409-80B93C78A0F0}"/>
                </a:ext>
              </a:extLst>
            </p:cNvPr>
            <p:cNvSpPr>
              <a:spLocks/>
            </p:cNvSpPr>
            <p:nvPr/>
          </p:nvSpPr>
          <p:spPr bwMode="auto">
            <a:xfrm>
              <a:off x="4532" y="1494"/>
              <a:ext cx="40" cy="19"/>
            </a:xfrm>
            <a:custGeom>
              <a:avLst/>
              <a:gdLst>
                <a:gd name="T0" fmla="*/ 1 w 37"/>
                <a:gd name="T1" fmla="*/ 10 h 19"/>
                <a:gd name="T2" fmla="*/ 8 w 37"/>
                <a:gd name="T3" fmla="*/ 0 h 19"/>
                <a:gd name="T4" fmla="*/ 25 w 37"/>
                <a:gd name="T5" fmla="*/ 0 h 19"/>
                <a:gd name="T6" fmla="*/ 40 w 37"/>
                <a:gd name="T7" fmla="*/ 13 h 19"/>
                <a:gd name="T8" fmla="*/ 0 w 37"/>
                <a:gd name="T9" fmla="*/ 19 h 19"/>
                <a:gd name="T10" fmla="*/ 1 w 37"/>
                <a:gd name="T11" fmla="*/ 10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32" name="Freeform 360">
              <a:extLst>
                <a:ext uri="{FF2B5EF4-FFF2-40B4-BE49-F238E27FC236}">
                  <a16:creationId xmlns:a16="http://schemas.microsoft.com/office/drawing/2014/main" id="{F43A37F2-07CB-4A42-9D13-3F688EFADCC0}"/>
                </a:ext>
              </a:extLst>
            </p:cNvPr>
            <p:cNvSpPr>
              <a:spLocks/>
            </p:cNvSpPr>
            <p:nvPr/>
          </p:nvSpPr>
          <p:spPr bwMode="auto">
            <a:xfrm>
              <a:off x="4595" y="1491"/>
              <a:ext cx="47" cy="18"/>
            </a:xfrm>
            <a:custGeom>
              <a:avLst/>
              <a:gdLst>
                <a:gd name="T0" fmla="*/ 0 w 44"/>
                <a:gd name="T1" fmla="*/ 14 h 18"/>
                <a:gd name="T2" fmla="*/ 10 w 44"/>
                <a:gd name="T3" fmla="*/ 7 h 18"/>
                <a:gd name="T4" fmla="*/ 41 w 44"/>
                <a:gd name="T5" fmla="*/ 0 h 18"/>
                <a:gd name="T6" fmla="*/ 47 w 44"/>
                <a:gd name="T7" fmla="*/ 17 h 18"/>
                <a:gd name="T8" fmla="*/ 1 w 44"/>
                <a:gd name="T9" fmla="*/ 18 h 18"/>
                <a:gd name="T10" fmla="*/ 0 w 44"/>
                <a:gd name="T11" fmla="*/ 14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33" name="Freeform 361">
              <a:extLst>
                <a:ext uri="{FF2B5EF4-FFF2-40B4-BE49-F238E27FC236}">
                  <a16:creationId xmlns:a16="http://schemas.microsoft.com/office/drawing/2014/main" id="{2E2B4E9C-C301-45A0-BE23-85E9830C84AD}"/>
                </a:ext>
              </a:extLst>
            </p:cNvPr>
            <p:cNvSpPr>
              <a:spLocks/>
            </p:cNvSpPr>
            <p:nvPr/>
          </p:nvSpPr>
          <p:spPr bwMode="auto">
            <a:xfrm>
              <a:off x="4695" y="1489"/>
              <a:ext cx="54" cy="19"/>
            </a:xfrm>
            <a:custGeom>
              <a:avLst/>
              <a:gdLst>
                <a:gd name="T0" fmla="*/ 0 w 49"/>
                <a:gd name="T1" fmla="*/ 17 h 19"/>
                <a:gd name="T2" fmla="*/ 15 w 49"/>
                <a:gd name="T3" fmla="*/ 0 h 19"/>
                <a:gd name="T4" fmla="*/ 36 w 49"/>
                <a:gd name="T5" fmla="*/ 8 h 19"/>
                <a:gd name="T6" fmla="*/ 46 w 49"/>
                <a:gd name="T7" fmla="*/ 6 h 19"/>
                <a:gd name="T8" fmla="*/ 54 w 49"/>
                <a:gd name="T9" fmla="*/ 19 h 19"/>
                <a:gd name="T10" fmla="*/ 0 w 49"/>
                <a:gd name="T11" fmla="*/ 17 h 1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34" name="Freeform 362">
              <a:extLst>
                <a:ext uri="{FF2B5EF4-FFF2-40B4-BE49-F238E27FC236}">
                  <a16:creationId xmlns:a16="http://schemas.microsoft.com/office/drawing/2014/main" id="{CB793639-B805-4CC3-8650-FA027CC731A2}"/>
                </a:ext>
              </a:extLst>
            </p:cNvPr>
            <p:cNvSpPr>
              <a:spLocks/>
            </p:cNvSpPr>
            <p:nvPr/>
          </p:nvSpPr>
          <p:spPr bwMode="auto">
            <a:xfrm>
              <a:off x="4768" y="1484"/>
              <a:ext cx="44" cy="22"/>
            </a:xfrm>
            <a:custGeom>
              <a:avLst/>
              <a:gdLst>
                <a:gd name="T0" fmla="*/ 0 w 41"/>
                <a:gd name="T1" fmla="*/ 22 h 22"/>
                <a:gd name="T2" fmla="*/ 11 w 41"/>
                <a:gd name="T3" fmla="*/ 0 h 22"/>
                <a:gd name="T4" fmla="*/ 36 w 41"/>
                <a:gd name="T5" fmla="*/ 13 h 22"/>
                <a:gd name="T6" fmla="*/ 44 w 41"/>
                <a:gd name="T7" fmla="*/ 20 h 22"/>
                <a:gd name="T8" fmla="*/ 0 w 41"/>
                <a:gd name="T9" fmla="*/ 2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35" name="Freeform 363">
              <a:extLst>
                <a:ext uri="{FF2B5EF4-FFF2-40B4-BE49-F238E27FC236}">
                  <a16:creationId xmlns:a16="http://schemas.microsoft.com/office/drawing/2014/main" id="{A19BF28F-D3A5-4735-8A92-9369673D69AA}"/>
                </a:ext>
              </a:extLst>
            </p:cNvPr>
            <p:cNvSpPr>
              <a:spLocks/>
            </p:cNvSpPr>
            <p:nvPr/>
          </p:nvSpPr>
          <p:spPr bwMode="auto">
            <a:xfrm>
              <a:off x="4519" y="1363"/>
              <a:ext cx="309" cy="11"/>
            </a:xfrm>
            <a:custGeom>
              <a:avLst/>
              <a:gdLst>
                <a:gd name="T0" fmla="*/ 0 w 285"/>
                <a:gd name="T1" fmla="*/ 0 h 11"/>
                <a:gd name="T2" fmla="*/ 59 w 285"/>
                <a:gd name="T3" fmla="*/ 2 h 11"/>
                <a:gd name="T4" fmla="*/ 289 w 285"/>
                <a:gd name="T5" fmla="*/ 3 h 11"/>
                <a:gd name="T6" fmla="*/ 309 w 285"/>
                <a:gd name="T7" fmla="*/ 11 h 11"/>
                <a:gd name="T8" fmla="*/ 14 w 285"/>
                <a:gd name="T9" fmla="*/ 9 h 11"/>
                <a:gd name="T10" fmla="*/ 0 w 285"/>
                <a:gd name="T11" fmla="*/ 0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36" name="Freeform 364">
              <a:extLst>
                <a:ext uri="{FF2B5EF4-FFF2-40B4-BE49-F238E27FC236}">
                  <a16:creationId xmlns:a16="http://schemas.microsoft.com/office/drawing/2014/main" id="{4E0885FE-8E01-42D2-806E-EF6553F3B476}"/>
                </a:ext>
              </a:extLst>
            </p:cNvPr>
            <p:cNvSpPr>
              <a:spLocks/>
            </p:cNvSpPr>
            <p:nvPr/>
          </p:nvSpPr>
          <p:spPr bwMode="auto">
            <a:xfrm>
              <a:off x="4567" y="1302"/>
              <a:ext cx="214" cy="59"/>
            </a:xfrm>
            <a:custGeom>
              <a:avLst/>
              <a:gdLst>
                <a:gd name="T0" fmla="*/ 0 w 198"/>
                <a:gd name="T1" fmla="*/ 54 h 59"/>
                <a:gd name="T2" fmla="*/ 124 w 198"/>
                <a:gd name="T3" fmla="*/ 0 h 59"/>
                <a:gd name="T4" fmla="*/ 214 w 198"/>
                <a:gd name="T5" fmla="*/ 57 h 59"/>
                <a:gd name="T6" fmla="*/ 25 w 198"/>
                <a:gd name="T7" fmla="*/ 59 h 59"/>
                <a:gd name="T8" fmla="*/ 0 w 198"/>
                <a:gd name="T9" fmla="*/ 54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37" name="Freeform 365">
              <a:extLst>
                <a:ext uri="{FF2B5EF4-FFF2-40B4-BE49-F238E27FC236}">
                  <a16:creationId xmlns:a16="http://schemas.microsoft.com/office/drawing/2014/main" id="{AB52083E-39DE-4276-B531-DDE3AD0F71E8}"/>
                </a:ext>
              </a:extLst>
            </p:cNvPr>
            <p:cNvSpPr>
              <a:spLocks/>
            </p:cNvSpPr>
            <p:nvPr/>
          </p:nvSpPr>
          <p:spPr bwMode="auto">
            <a:xfrm>
              <a:off x="4741" y="1407"/>
              <a:ext cx="44" cy="102"/>
            </a:xfrm>
            <a:custGeom>
              <a:avLst/>
              <a:gdLst>
                <a:gd name="T0" fmla="*/ 44 w 41"/>
                <a:gd name="T1" fmla="*/ 0 h 102"/>
                <a:gd name="T2" fmla="*/ 38 w 41"/>
                <a:gd name="T3" fmla="*/ 77 h 102"/>
                <a:gd name="T4" fmla="*/ 31 w 41"/>
                <a:gd name="T5" fmla="*/ 79 h 102"/>
                <a:gd name="T6" fmla="*/ 28 w 41"/>
                <a:gd name="T7" fmla="*/ 99 h 102"/>
                <a:gd name="T8" fmla="*/ 15 w 41"/>
                <a:gd name="T9" fmla="*/ 102 h 102"/>
                <a:gd name="T10" fmla="*/ 8 w 41"/>
                <a:gd name="T11" fmla="*/ 79 h 102"/>
                <a:gd name="T12" fmla="*/ 3 w 41"/>
                <a:gd name="T13" fmla="*/ 81 h 102"/>
                <a:gd name="T14" fmla="*/ 0 w 41"/>
                <a:gd name="T15" fmla="*/ 43 h 102"/>
                <a:gd name="T16" fmla="*/ 44 w 41"/>
                <a:gd name="T17" fmla="*/ 0 h 10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38" name="Freeform 366">
              <a:extLst>
                <a:ext uri="{FF2B5EF4-FFF2-40B4-BE49-F238E27FC236}">
                  <a16:creationId xmlns:a16="http://schemas.microsoft.com/office/drawing/2014/main" id="{13CEE571-5F90-404B-8C18-B110544DD269}"/>
                </a:ext>
              </a:extLst>
            </p:cNvPr>
            <p:cNvSpPr>
              <a:spLocks/>
            </p:cNvSpPr>
            <p:nvPr/>
          </p:nvSpPr>
          <p:spPr bwMode="auto">
            <a:xfrm>
              <a:off x="4648" y="1462"/>
              <a:ext cx="63" cy="48"/>
            </a:xfrm>
            <a:custGeom>
              <a:avLst/>
              <a:gdLst>
                <a:gd name="T0" fmla="*/ 57 w 53"/>
                <a:gd name="T1" fmla="*/ 0 h 48"/>
                <a:gd name="T2" fmla="*/ 57 w 53"/>
                <a:gd name="T3" fmla="*/ 28 h 48"/>
                <a:gd name="T4" fmla="*/ 53 w 53"/>
                <a:gd name="T5" fmla="*/ 30 h 48"/>
                <a:gd name="T6" fmla="*/ 47 w 53"/>
                <a:gd name="T7" fmla="*/ 47 h 48"/>
                <a:gd name="T8" fmla="*/ 3 w 53"/>
                <a:gd name="T9" fmla="*/ 48 h 48"/>
                <a:gd name="T10" fmla="*/ 0 w 53"/>
                <a:gd name="T11" fmla="*/ 19 h 48"/>
                <a:gd name="T12" fmla="*/ 57 w 53"/>
                <a:gd name="T13" fmla="*/ 0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39" name="Freeform 367">
              <a:extLst>
                <a:ext uri="{FF2B5EF4-FFF2-40B4-BE49-F238E27FC236}">
                  <a16:creationId xmlns:a16="http://schemas.microsoft.com/office/drawing/2014/main" id="{C86C267B-183D-452C-BBF7-DD8CD253BA3D}"/>
                </a:ext>
              </a:extLst>
            </p:cNvPr>
            <p:cNvSpPr>
              <a:spLocks/>
            </p:cNvSpPr>
            <p:nvPr/>
          </p:nvSpPr>
          <p:spPr bwMode="auto">
            <a:xfrm>
              <a:off x="4636" y="1453"/>
              <a:ext cx="73" cy="57"/>
            </a:xfrm>
            <a:custGeom>
              <a:avLst/>
              <a:gdLst>
                <a:gd name="T0" fmla="*/ 3 w 62"/>
                <a:gd name="T1" fmla="*/ 3 h 57"/>
                <a:gd name="T2" fmla="*/ 66 w 62"/>
                <a:gd name="T3" fmla="*/ 0 h 57"/>
                <a:gd name="T4" fmla="*/ 67 w 62"/>
                <a:gd name="T5" fmla="*/ 12 h 57"/>
                <a:gd name="T6" fmla="*/ 18 w 62"/>
                <a:gd name="T7" fmla="*/ 40 h 57"/>
                <a:gd name="T8" fmla="*/ 50 w 62"/>
                <a:gd name="T9" fmla="*/ 38 h 57"/>
                <a:gd name="T10" fmla="*/ 27 w 62"/>
                <a:gd name="T11" fmla="*/ 57 h 57"/>
                <a:gd name="T12" fmla="*/ 11 w 62"/>
                <a:gd name="T13" fmla="*/ 56 h 57"/>
                <a:gd name="T14" fmla="*/ 10 w 62"/>
                <a:gd name="T15" fmla="*/ 41 h 57"/>
                <a:gd name="T16" fmla="*/ 0 w 62"/>
                <a:gd name="T17" fmla="*/ 38 h 57"/>
                <a:gd name="T18" fmla="*/ 3 w 62"/>
                <a:gd name="T19" fmla="*/ 3 h 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40" name="Freeform 368">
              <a:extLst>
                <a:ext uri="{FF2B5EF4-FFF2-40B4-BE49-F238E27FC236}">
                  <a16:creationId xmlns:a16="http://schemas.microsoft.com/office/drawing/2014/main" id="{BA5C4F91-5C42-4DBB-AABE-B72D63729C54}"/>
                </a:ext>
              </a:extLst>
            </p:cNvPr>
            <p:cNvSpPr>
              <a:spLocks/>
            </p:cNvSpPr>
            <p:nvPr/>
          </p:nvSpPr>
          <p:spPr bwMode="auto">
            <a:xfrm>
              <a:off x="4568" y="1376"/>
              <a:ext cx="41" cy="134"/>
            </a:xfrm>
            <a:custGeom>
              <a:avLst/>
              <a:gdLst>
                <a:gd name="T0" fmla="*/ 14 w 38"/>
                <a:gd name="T1" fmla="*/ 0 h 134"/>
                <a:gd name="T2" fmla="*/ 29 w 38"/>
                <a:gd name="T3" fmla="*/ 1 h 134"/>
                <a:gd name="T4" fmla="*/ 29 w 38"/>
                <a:gd name="T5" fmla="*/ 16 h 134"/>
                <a:gd name="T6" fmla="*/ 41 w 38"/>
                <a:gd name="T7" fmla="*/ 19 h 134"/>
                <a:gd name="T8" fmla="*/ 40 w 38"/>
                <a:gd name="T9" fmla="*/ 112 h 134"/>
                <a:gd name="T10" fmla="*/ 30 w 38"/>
                <a:gd name="T11" fmla="*/ 111 h 134"/>
                <a:gd name="T12" fmla="*/ 28 w 38"/>
                <a:gd name="T13" fmla="*/ 133 h 134"/>
                <a:gd name="T14" fmla="*/ 18 w 38"/>
                <a:gd name="T15" fmla="*/ 134 h 134"/>
                <a:gd name="T16" fmla="*/ 13 w 38"/>
                <a:gd name="T17" fmla="*/ 115 h 134"/>
                <a:gd name="T18" fmla="*/ 0 w 38"/>
                <a:gd name="T19" fmla="*/ 21 h 134"/>
                <a:gd name="T20" fmla="*/ 10 w 38"/>
                <a:gd name="T21" fmla="*/ 18 h 134"/>
                <a:gd name="T22" fmla="*/ 14 w 38"/>
                <a:gd name="T23" fmla="*/ 0 h 13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41" name="Freeform 369">
              <a:extLst>
                <a:ext uri="{FF2B5EF4-FFF2-40B4-BE49-F238E27FC236}">
                  <a16:creationId xmlns:a16="http://schemas.microsoft.com/office/drawing/2014/main" id="{63064F15-295E-445C-97B7-B5A4E2671711}"/>
                </a:ext>
              </a:extLst>
            </p:cNvPr>
            <p:cNvSpPr>
              <a:spLocks/>
            </p:cNvSpPr>
            <p:nvPr/>
          </p:nvSpPr>
          <p:spPr bwMode="auto">
            <a:xfrm>
              <a:off x="4629" y="1376"/>
              <a:ext cx="85" cy="76"/>
            </a:xfrm>
            <a:custGeom>
              <a:avLst/>
              <a:gdLst>
                <a:gd name="T0" fmla="*/ 17 w 73"/>
                <a:gd name="T1" fmla="*/ 3 h 76"/>
                <a:gd name="T2" fmla="*/ 15 w 73"/>
                <a:gd name="T3" fmla="*/ 19 h 76"/>
                <a:gd name="T4" fmla="*/ 1 w 73"/>
                <a:gd name="T5" fmla="*/ 21 h 76"/>
                <a:gd name="T6" fmla="*/ 0 w 73"/>
                <a:gd name="T7" fmla="*/ 75 h 76"/>
                <a:gd name="T8" fmla="*/ 76 w 73"/>
                <a:gd name="T9" fmla="*/ 76 h 76"/>
                <a:gd name="T10" fmla="*/ 35 w 73"/>
                <a:gd name="T11" fmla="*/ 67 h 76"/>
                <a:gd name="T12" fmla="*/ 65 w 73"/>
                <a:gd name="T13" fmla="*/ 64 h 76"/>
                <a:gd name="T14" fmla="*/ 39 w 73"/>
                <a:gd name="T15" fmla="*/ 44 h 76"/>
                <a:gd name="T16" fmla="*/ 15 w 73"/>
                <a:gd name="T17" fmla="*/ 53 h 76"/>
                <a:gd name="T18" fmla="*/ 37 w 73"/>
                <a:gd name="T19" fmla="*/ 33 h 76"/>
                <a:gd name="T20" fmla="*/ 76 w 73"/>
                <a:gd name="T21" fmla="*/ 53 h 76"/>
                <a:gd name="T22" fmla="*/ 79 w 73"/>
                <a:gd name="T23" fmla="*/ 23 h 76"/>
                <a:gd name="T24" fmla="*/ 67 w 73"/>
                <a:gd name="T25" fmla="*/ 21 h 76"/>
                <a:gd name="T26" fmla="*/ 70 w 73"/>
                <a:gd name="T27" fmla="*/ 1 h 76"/>
                <a:gd name="T28" fmla="*/ 29 w 73"/>
                <a:gd name="T29" fmla="*/ 0 h 76"/>
                <a:gd name="T30" fmla="*/ 17 w 73"/>
                <a:gd name="T31" fmla="*/ 3 h 7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42" name="Freeform 370">
              <a:extLst>
                <a:ext uri="{FF2B5EF4-FFF2-40B4-BE49-F238E27FC236}">
                  <a16:creationId xmlns:a16="http://schemas.microsoft.com/office/drawing/2014/main" id="{5796BD33-DFA5-442F-B6FE-6B213C9E73CB}"/>
                </a:ext>
              </a:extLst>
            </p:cNvPr>
            <p:cNvSpPr>
              <a:spLocks/>
            </p:cNvSpPr>
            <p:nvPr/>
          </p:nvSpPr>
          <p:spPr bwMode="auto">
            <a:xfrm>
              <a:off x="4741" y="1375"/>
              <a:ext cx="44" cy="85"/>
            </a:xfrm>
            <a:custGeom>
              <a:avLst/>
              <a:gdLst>
                <a:gd name="T0" fmla="*/ 13 w 41"/>
                <a:gd name="T1" fmla="*/ 0 h 85"/>
                <a:gd name="T2" fmla="*/ 39 w 41"/>
                <a:gd name="T3" fmla="*/ 0 h 85"/>
                <a:gd name="T4" fmla="*/ 32 w 41"/>
                <a:gd name="T5" fmla="*/ 22 h 85"/>
                <a:gd name="T6" fmla="*/ 44 w 41"/>
                <a:gd name="T7" fmla="*/ 24 h 85"/>
                <a:gd name="T8" fmla="*/ 41 w 41"/>
                <a:gd name="T9" fmla="*/ 41 h 85"/>
                <a:gd name="T10" fmla="*/ 0 w 41"/>
                <a:gd name="T11" fmla="*/ 85 h 85"/>
                <a:gd name="T12" fmla="*/ 1 w 41"/>
                <a:gd name="T13" fmla="*/ 22 h 85"/>
                <a:gd name="T14" fmla="*/ 8 w 41"/>
                <a:gd name="T15" fmla="*/ 18 h 85"/>
                <a:gd name="T16" fmla="*/ 13 w 41"/>
                <a:gd name="T17" fmla="*/ 0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43" name="Freeform 371">
              <a:extLst>
                <a:ext uri="{FF2B5EF4-FFF2-40B4-BE49-F238E27FC236}">
                  <a16:creationId xmlns:a16="http://schemas.microsoft.com/office/drawing/2014/main" id="{DC9C24D2-F4EC-4343-94D3-F9739D76F4B3}"/>
                </a:ext>
              </a:extLst>
            </p:cNvPr>
            <p:cNvSpPr>
              <a:spLocks/>
            </p:cNvSpPr>
            <p:nvPr/>
          </p:nvSpPr>
          <p:spPr bwMode="auto">
            <a:xfrm>
              <a:off x="4537" y="1371"/>
              <a:ext cx="44" cy="18"/>
            </a:xfrm>
            <a:custGeom>
              <a:avLst/>
              <a:gdLst>
                <a:gd name="T0" fmla="*/ 0 w 40"/>
                <a:gd name="T1" fmla="*/ 4 h 18"/>
                <a:gd name="T2" fmla="*/ 4 w 40"/>
                <a:gd name="T3" fmla="*/ 13 h 18"/>
                <a:gd name="T4" fmla="*/ 44 w 40"/>
                <a:gd name="T5" fmla="*/ 18 h 18"/>
                <a:gd name="T6" fmla="*/ 44 w 40"/>
                <a:gd name="T7" fmla="*/ 0 h 18"/>
                <a:gd name="T8" fmla="*/ 0 w 40"/>
                <a:gd name="T9" fmla="*/ 4 h 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44" name="Freeform 372">
              <a:extLst>
                <a:ext uri="{FF2B5EF4-FFF2-40B4-BE49-F238E27FC236}">
                  <a16:creationId xmlns:a16="http://schemas.microsoft.com/office/drawing/2014/main" id="{6366CE6D-C7A2-49AA-92B5-C39195A278B8}"/>
                </a:ext>
              </a:extLst>
            </p:cNvPr>
            <p:cNvSpPr>
              <a:spLocks/>
            </p:cNvSpPr>
            <p:nvPr/>
          </p:nvSpPr>
          <p:spPr bwMode="auto">
            <a:xfrm>
              <a:off x="4600" y="1374"/>
              <a:ext cx="48" cy="14"/>
            </a:xfrm>
            <a:custGeom>
              <a:avLst/>
              <a:gdLst>
                <a:gd name="T0" fmla="*/ 0 w 44"/>
                <a:gd name="T1" fmla="*/ 2 h 14"/>
                <a:gd name="T2" fmla="*/ 0 w 44"/>
                <a:gd name="T3" fmla="*/ 14 h 14"/>
                <a:gd name="T4" fmla="*/ 48 w 44"/>
                <a:gd name="T5" fmla="*/ 14 h 14"/>
                <a:gd name="T6" fmla="*/ 46 w 44"/>
                <a:gd name="T7" fmla="*/ 0 h 14"/>
                <a:gd name="T8" fmla="*/ 0 w 44"/>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45" name="Freeform 373">
              <a:extLst>
                <a:ext uri="{FF2B5EF4-FFF2-40B4-BE49-F238E27FC236}">
                  <a16:creationId xmlns:a16="http://schemas.microsoft.com/office/drawing/2014/main" id="{265526F6-CA60-4D84-A809-CB54580BA9EC}"/>
                </a:ext>
              </a:extLst>
            </p:cNvPr>
            <p:cNvSpPr>
              <a:spLocks/>
            </p:cNvSpPr>
            <p:nvPr/>
          </p:nvSpPr>
          <p:spPr bwMode="auto">
            <a:xfrm>
              <a:off x="4699" y="1374"/>
              <a:ext cx="50" cy="12"/>
            </a:xfrm>
            <a:custGeom>
              <a:avLst/>
              <a:gdLst>
                <a:gd name="T0" fmla="*/ 1 w 46"/>
                <a:gd name="T1" fmla="*/ 4 h 12"/>
                <a:gd name="T2" fmla="*/ 0 w 46"/>
                <a:gd name="T3" fmla="*/ 12 h 12"/>
                <a:gd name="T4" fmla="*/ 47 w 46"/>
                <a:gd name="T5" fmla="*/ 11 h 12"/>
                <a:gd name="T6" fmla="*/ 50 w 46"/>
                <a:gd name="T7" fmla="*/ 0 h 12"/>
                <a:gd name="T8" fmla="*/ 1 w 46"/>
                <a:gd name="T9" fmla="*/ 4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46" name="Freeform 374">
              <a:extLst>
                <a:ext uri="{FF2B5EF4-FFF2-40B4-BE49-F238E27FC236}">
                  <a16:creationId xmlns:a16="http://schemas.microsoft.com/office/drawing/2014/main" id="{5286DAC3-844E-48CC-A9C7-3B9AFB2CF7A5}"/>
                </a:ext>
              </a:extLst>
            </p:cNvPr>
            <p:cNvSpPr>
              <a:spLocks/>
            </p:cNvSpPr>
            <p:nvPr/>
          </p:nvSpPr>
          <p:spPr bwMode="auto">
            <a:xfrm>
              <a:off x="4777" y="1374"/>
              <a:ext cx="39" cy="14"/>
            </a:xfrm>
            <a:custGeom>
              <a:avLst/>
              <a:gdLst>
                <a:gd name="T0" fmla="*/ 2 w 36"/>
                <a:gd name="T1" fmla="*/ 2 h 14"/>
                <a:gd name="T2" fmla="*/ 0 w 36"/>
                <a:gd name="T3" fmla="*/ 14 h 14"/>
                <a:gd name="T4" fmla="*/ 39 w 36"/>
                <a:gd name="T5" fmla="*/ 10 h 14"/>
                <a:gd name="T6" fmla="*/ 39 w 36"/>
                <a:gd name="T7" fmla="*/ 0 h 14"/>
                <a:gd name="T8" fmla="*/ 2 w 36"/>
                <a:gd name="T9" fmla="*/ 2 h 1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47" name="Freeform 375">
              <a:extLst>
                <a:ext uri="{FF2B5EF4-FFF2-40B4-BE49-F238E27FC236}">
                  <a16:creationId xmlns:a16="http://schemas.microsoft.com/office/drawing/2014/main" id="{BB1356A4-4A50-4A1E-809D-DDEC9476A8BD}"/>
                </a:ext>
              </a:extLst>
            </p:cNvPr>
            <p:cNvSpPr>
              <a:spLocks/>
            </p:cNvSpPr>
            <p:nvPr/>
          </p:nvSpPr>
          <p:spPr bwMode="auto">
            <a:xfrm>
              <a:off x="4773" y="1398"/>
              <a:ext cx="37" cy="87"/>
            </a:xfrm>
            <a:custGeom>
              <a:avLst/>
              <a:gdLst>
                <a:gd name="T0" fmla="*/ 36 w 34"/>
                <a:gd name="T1" fmla="*/ 5 h 87"/>
                <a:gd name="T2" fmla="*/ 20 w 34"/>
                <a:gd name="T3" fmla="*/ 9 h 87"/>
                <a:gd name="T4" fmla="*/ 21 w 34"/>
                <a:gd name="T5" fmla="*/ 87 h 87"/>
                <a:gd name="T6" fmla="*/ 0 w 34"/>
                <a:gd name="T7" fmla="*/ 87 h 87"/>
                <a:gd name="T8" fmla="*/ 11 w 34"/>
                <a:gd name="T9" fmla="*/ 1 h 87"/>
                <a:gd name="T10" fmla="*/ 37 w 34"/>
                <a:gd name="T11" fmla="*/ 0 h 87"/>
                <a:gd name="T12" fmla="*/ 36 w 34"/>
                <a:gd name="T13" fmla="*/ 5 h 8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48" name="Freeform 376">
              <a:extLst>
                <a:ext uri="{FF2B5EF4-FFF2-40B4-BE49-F238E27FC236}">
                  <a16:creationId xmlns:a16="http://schemas.microsoft.com/office/drawing/2014/main" id="{E56450A4-F8E5-44C1-A591-FE4E50289BF8}"/>
                </a:ext>
              </a:extLst>
            </p:cNvPr>
            <p:cNvSpPr>
              <a:spLocks/>
            </p:cNvSpPr>
            <p:nvPr/>
          </p:nvSpPr>
          <p:spPr bwMode="auto">
            <a:xfrm>
              <a:off x="4704" y="1399"/>
              <a:ext cx="35" cy="90"/>
            </a:xfrm>
            <a:custGeom>
              <a:avLst/>
              <a:gdLst>
                <a:gd name="T0" fmla="*/ 35 w 32"/>
                <a:gd name="T1" fmla="*/ 0 h 90"/>
                <a:gd name="T2" fmla="*/ 33 w 32"/>
                <a:gd name="T3" fmla="*/ 7 h 90"/>
                <a:gd name="T4" fmla="*/ 14 w 32"/>
                <a:gd name="T5" fmla="*/ 38 h 90"/>
                <a:gd name="T6" fmla="*/ 13 w 32"/>
                <a:gd name="T7" fmla="*/ 88 h 90"/>
                <a:gd name="T8" fmla="*/ 0 w 32"/>
                <a:gd name="T9" fmla="*/ 90 h 90"/>
                <a:gd name="T10" fmla="*/ 4 w 32"/>
                <a:gd name="T11" fmla="*/ 0 h 90"/>
                <a:gd name="T12" fmla="*/ 35 w 32"/>
                <a:gd name="T13" fmla="*/ 0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49" name="Freeform 377">
              <a:extLst>
                <a:ext uri="{FF2B5EF4-FFF2-40B4-BE49-F238E27FC236}">
                  <a16:creationId xmlns:a16="http://schemas.microsoft.com/office/drawing/2014/main" id="{1BCE6CB9-DC48-4685-B2D3-0784F40DFAF5}"/>
                </a:ext>
              </a:extLst>
            </p:cNvPr>
            <p:cNvSpPr>
              <a:spLocks/>
            </p:cNvSpPr>
            <p:nvPr/>
          </p:nvSpPr>
          <p:spPr bwMode="auto">
            <a:xfrm>
              <a:off x="4608" y="1395"/>
              <a:ext cx="25" cy="95"/>
            </a:xfrm>
            <a:custGeom>
              <a:avLst/>
              <a:gdLst>
                <a:gd name="T0" fmla="*/ 0 w 23"/>
                <a:gd name="T1" fmla="*/ 2 h 95"/>
                <a:gd name="T2" fmla="*/ 2 w 23"/>
                <a:gd name="T3" fmla="*/ 17 h 95"/>
                <a:gd name="T4" fmla="*/ 12 w 23"/>
                <a:gd name="T5" fmla="*/ 48 h 95"/>
                <a:gd name="T6" fmla="*/ 12 w 23"/>
                <a:gd name="T7" fmla="*/ 95 h 95"/>
                <a:gd name="T8" fmla="*/ 23 w 23"/>
                <a:gd name="T9" fmla="*/ 95 h 95"/>
                <a:gd name="T10" fmla="*/ 25 w 23"/>
                <a:gd name="T11" fmla="*/ 0 h 95"/>
                <a:gd name="T12" fmla="*/ 0 w 23"/>
                <a:gd name="T13" fmla="*/ 2 h 9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50" name="Freeform 378">
              <a:extLst>
                <a:ext uri="{FF2B5EF4-FFF2-40B4-BE49-F238E27FC236}">
                  <a16:creationId xmlns:a16="http://schemas.microsoft.com/office/drawing/2014/main" id="{B83DF5EC-A58A-4033-B2EE-D4F7D57E34CB}"/>
                </a:ext>
              </a:extLst>
            </p:cNvPr>
            <p:cNvSpPr>
              <a:spLocks/>
            </p:cNvSpPr>
            <p:nvPr/>
          </p:nvSpPr>
          <p:spPr bwMode="auto">
            <a:xfrm>
              <a:off x="4546" y="1398"/>
              <a:ext cx="28" cy="91"/>
            </a:xfrm>
            <a:custGeom>
              <a:avLst/>
              <a:gdLst>
                <a:gd name="T0" fmla="*/ 0 w 26"/>
                <a:gd name="T1" fmla="*/ 0 h 91"/>
                <a:gd name="T2" fmla="*/ 2 w 26"/>
                <a:gd name="T3" fmla="*/ 19 h 91"/>
                <a:gd name="T4" fmla="*/ 17 w 26"/>
                <a:gd name="T5" fmla="*/ 91 h 91"/>
                <a:gd name="T6" fmla="*/ 28 w 26"/>
                <a:gd name="T7" fmla="*/ 91 h 91"/>
                <a:gd name="T8" fmla="*/ 26 w 26"/>
                <a:gd name="T9" fmla="*/ 0 h 91"/>
                <a:gd name="T10" fmla="*/ 0 w 26"/>
                <a:gd name="T11" fmla="*/ 0 h 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51" name="Freeform 379">
              <a:extLst>
                <a:ext uri="{FF2B5EF4-FFF2-40B4-BE49-F238E27FC236}">
                  <a16:creationId xmlns:a16="http://schemas.microsoft.com/office/drawing/2014/main" id="{A6082B39-E77E-4D8E-83E7-75C244852D5E}"/>
                </a:ext>
              </a:extLst>
            </p:cNvPr>
            <p:cNvSpPr>
              <a:spLocks/>
            </p:cNvSpPr>
            <p:nvPr/>
          </p:nvSpPr>
          <p:spPr bwMode="auto">
            <a:xfrm>
              <a:off x="4505" y="1512"/>
              <a:ext cx="328" cy="44"/>
            </a:xfrm>
            <a:custGeom>
              <a:avLst/>
              <a:gdLst>
                <a:gd name="T0" fmla="*/ 50 w 303"/>
                <a:gd name="T1" fmla="*/ 0 h 44"/>
                <a:gd name="T2" fmla="*/ 293 w 303"/>
                <a:gd name="T3" fmla="*/ 0 h 44"/>
                <a:gd name="T4" fmla="*/ 289 w 303"/>
                <a:gd name="T5" fmla="*/ 8 h 44"/>
                <a:gd name="T6" fmla="*/ 32 w 303"/>
                <a:gd name="T7" fmla="*/ 9 h 44"/>
                <a:gd name="T8" fmla="*/ 29 w 303"/>
                <a:gd name="T9" fmla="*/ 13 h 44"/>
                <a:gd name="T10" fmla="*/ 298 w 303"/>
                <a:gd name="T11" fmla="*/ 15 h 44"/>
                <a:gd name="T12" fmla="*/ 310 w 303"/>
                <a:gd name="T13" fmla="*/ 23 h 44"/>
                <a:gd name="T14" fmla="*/ 14 w 303"/>
                <a:gd name="T15" fmla="*/ 22 h 44"/>
                <a:gd name="T16" fmla="*/ 30 w 303"/>
                <a:gd name="T17" fmla="*/ 25 h 44"/>
                <a:gd name="T18" fmla="*/ 328 w 303"/>
                <a:gd name="T19" fmla="*/ 31 h 44"/>
                <a:gd name="T20" fmla="*/ 326 w 303"/>
                <a:gd name="T21" fmla="*/ 44 h 44"/>
                <a:gd name="T22" fmla="*/ 0 w 303"/>
                <a:gd name="T23" fmla="*/ 39 h 44"/>
                <a:gd name="T24" fmla="*/ 10 w 303"/>
                <a:gd name="T25" fmla="*/ 16 h 44"/>
                <a:gd name="T26" fmla="*/ 31 w 303"/>
                <a:gd name="T27" fmla="*/ 2 h 44"/>
                <a:gd name="T28" fmla="*/ 50 w 303"/>
                <a:gd name="T29" fmla="*/ 0 h 4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52" name="Freeform 380">
              <a:extLst>
                <a:ext uri="{FF2B5EF4-FFF2-40B4-BE49-F238E27FC236}">
                  <a16:creationId xmlns:a16="http://schemas.microsoft.com/office/drawing/2014/main" id="{65ECC880-E5E2-4455-ABDF-F19E9187F26F}"/>
                </a:ext>
              </a:extLst>
            </p:cNvPr>
            <p:cNvSpPr>
              <a:spLocks/>
            </p:cNvSpPr>
            <p:nvPr/>
          </p:nvSpPr>
          <p:spPr bwMode="auto">
            <a:xfrm>
              <a:off x="4563" y="1302"/>
              <a:ext cx="234" cy="59"/>
            </a:xfrm>
            <a:custGeom>
              <a:avLst/>
              <a:gdLst>
                <a:gd name="T0" fmla="*/ 0 w 216"/>
                <a:gd name="T1" fmla="*/ 52 h 59"/>
                <a:gd name="T2" fmla="*/ 131 w 216"/>
                <a:gd name="T3" fmla="*/ 0 h 59"/>
                <a:gd name="T4" fmla="*/ 234 w 216"/>
                <a:gd name="T5" fmla="*/ 59 h 59"/>
                <a:gd name="T6" fmla="*/ 129 w 216"/>
                <a:gd name="T7" fmla="*/ 58 h 59"/>
                <a:gd name="T8" fmla="*/ 69 w 216"/>
                <a:gd name="T9" fmla="*/ 40 h 59"/>
                <a:gd name="T10" fmla="*/ 17 w 216"/>
                <a:gd name="T11" fmla="*/ 55 h 59"/>
                <a:gd name="T12" fmla="*/ 0 w 216"/>
                <a:gd name="T13" fmla="*/ 52 h 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53" name="Freeform 381">
              <a:extLst>
                <a:ext uri="{FF2B5EF4-FFF2-40B4-BE49-F238E27FC236}">
                  <a16:creationId xmlns:a16="http://schemas.microsoft.com/office/drawing/2014/main" id="{51D5D340-6AC0-4F5F-BEED-D04AE7761EB9}"/>
                </a:ext>
              </a:extLst>
            </p:cNvPr>
            <p:cNvSpPr>
              <a:spLocks/>
            </p:cNvSpPr>
            <p:nvPr/>
          </p:nvSpPr>
          <p:spPr bwMode="auto">
            <a:xfrm>
              <a:off x="4576" y="1309"/>
              <a:ext cx="216" cy="52"/>
            </a:xfrm>
            <a:custGeom>
              <a:avLst/>
              <a:gdLst>
                <a:gd name="T0" fmla="*/ 0 w 199"/>
                <a:gd name="T1" fmla="*/ 49 h 52"/>
                <a:gd name="T2" fmla="*/ 126 w 199"/>
                <a:gd name="T3" fmla="*/ 0 h 52"/>
                <a:gd name="T4" fmla="*/ 216 w 199"/>
                <a:gd name="T5" fmla="*/ 52 h 52"/>
                <a:gd name="T6" fmla="*/ 164 w 199"/>
                <a:gd name="T7" fmla="*/ 51 h 52"/>
                <a:gd name="T8" fmla="*/ 114 w 199"/>
                <a:gd name="T9" fmla="*/ 22 h 52"/>
                <a:gd name="T10" fmla="*/ 0 w 199"/>
                <a:gd name="T11" fmla="*/ 49 h 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54" name="Freeform 382">
              <a:extLst>
                <a:ext uri="{FF2B5EF4-FFF2-40B4-BE49-F238E27FC236}">
                  <a16:creationId xmlns:a16="http://schemas.microsoft.com/office/drawing/2014/main" id="{EC8175DF-4503-4A16-8ABD-DB888736CAEE}"/>
                </a:ext>
              </a:extLst>
            </p:cNvPr>
            <p:cNvSpPr>
              <a:spLocks/>
            </p:cNvSpPr>
            <p:nvPr/>
          </p:nvSpPr>
          <p:spPr bwMode="auto">
            <a:xfrm>
              <a:off x="4515" y="1285"/>
              <a:ext cx="333" cy="95"/>
            </a:xfrm>
            <a:custGeom>
              <a:avLst/>
              <a:gdLst>
                <a:gd name="T0" fmla="*/ 0 w 308"/>
                <a:gd name="T1" fmla="*/ 77 h 95"/>
                <a:gd name="T2" fmla="*/ 26 w 308"/>
                <a:gd name="T3" fmla="*/ 86 h 95"/>
                <a:gd name="T4" fmla="*/ 315 w 308"/>
                <a:gd name="T5" fmla="*/ 86 h 95"/>
                <a:gd name="T6" fmla="*/ 178 w 308"/>
                <a:gd name="T7" fmla="*/ 6 h 95"/>
                <a:gd name="T8" fmla="*/ 27 w 308"/>
                <a:gd name="T9" fmla="*/ 65 h 95"/>
                <a:gd name="T10" fmla="*/ 168 w 308"/>
                <a:gd name="T11" fmla="*/ 2 h 95"/>
                <a:gd name="T12" fmla="*/ 184 w 308"/>
                <a:gd name="T13" fmla="*/ 0 h 95"/>
                <a:gd name="T14" fmla="*/ 333 w 308"/>
                <a:gd name="T15" fmla="*/ 84 h 95"/>
                <a:gd name="T16" fmla="*/ 327 w 308"/>
                <a:gd name="T17" fmla="*/ 95 h 95"/>
                <a:gd name="T18" fmla="*/ 13 w 308"/>
                <a:gd name="T19" fmla="*/ 94 h 95"/>
                <a:gd name="T20" fmla="*/ 0 w 308"/>
                <a:gd name="T21" fmla="*/ 77 h 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55" name="Freeform 383">
              <a:extLst>
                <a:ext uri="{FF2B5EF4-FFF2-40B4-BE49-F238E27FC236}">
                  <a16:creationId xmlns:a16="http://schemas.microsoft.com/office/drawing/2014/main" id="{153ADAB1-185E-4DEE-B9AE-61F841605B84}"/>
                </a:ext>
              </a:extLst>
            </p:cNvPr>
            <p:cNvSpPr>
              <a:spLocks/>
            </p:cNvSpPr>
            <p:nvPr/>
          </p:nvSpPr>
          <p:spPr bwMode="auto">
            <a:xfrm>
              <a:off x="4531" y="1375"/>
              <a:ext cx="59" cy="24"/>
            </a:xfrm>
            <a:custGeom>
              <a:avLst/>
              <a:gdLst>
                <a:gd name="T0" fmla="*/ 0 w 55"/>
                <a:gd name="T1" fmla="*/ 1 h 24"/>
                <a:gd name="T2" fmla="*/ 9 w 55"/>
                <a:gd name="T3" fmla="*/ 24 h 24"/>
                <a:gd name="T4" fmla="*/ 54 w 55"/>
                <a:gd name="T5" fmla="*/ 23 h 24"/>
                <a:gd name="T6" fmla="*/ 59 w 55"/>
                <a:gd name="T7" fmla="*/ 0 h 24"/>
                <a:gd name="T8" fmla="*/ 40 w 55"/>
                <a:gd name="T9" fmla="*/ 1 h 24"/>
                <a:gd name="T10" fmla="*/ 41 w 55"/>
                <a:gd name="T11" fmla="*/ 17 h 24"/>
                <a:gd name="T12" fmla="*/ 12 w 55"/>
                <a:gd name="T13" fmla="*/ 16 h 24"/>
                <a:gd name="T14" fmla="*/ 12 w 55"/>
                <a:gd name="T15" fmla="*/ 1 h 24"/>
                <a:gd name="T16" fmla="*/ 0 w 55"/>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56" name="Freeform 384">
              <a:extLst>
                <a:ext uri="{FF2B5EF4-FFF2-40B4-BE49-F238E27FC236}">
                  <a16:creationId xmlns:a16="http://schemas.microsoft.com/office/drawing/2014/main" id="{EC1AA5F3-1522-46BF-8348-E19504DC6BB0}"/>
                </a:ext>
              </a:extLst>
            </p:cNvPr>
            <p:cNvSpPr>
              <a:spLocks/>
            </p:cNvSpPr>
            <p:nvPr/>
          </p:nvSpPr>
          <p:spPr bwMode="auto">
            <a:xfrm>
              <a:off x="4593" y="1376"/>
              <a:ext cx="65" cy="23"/>
            </a:xfrm>
            <a:custGeom>
              <a:avLst/>
              <a:gdLst>
                <a:gd name="T0" fmla="*/ 0 w 60"/>
                <a:gd name="T1" fmla="*/ 1 h 23"/>
                <a:gd name="T2" fmla="*/ 2 w 60"/>
                <a:gd name="T3" fmla="*/ 21 h 23"/>
                <a:gd name="T4" fmla="*/ 56 w 60"/>
                <a:gd name="T5" fmla="*/ 23 h 23"/>
                <a:gd name="T6" fmla="*/ 65 w 60"/>
                <a:gd name="T7" fmla="*/ 0 h 23"/>
                <a:gd name="T8" fmla="*/ 39 w 60"/>
                <a:gd name="T9" fmla="*/ 0 h 23"/>
                <a:gd name="T10" fmla="*/ 47 w 60"/>
                <a:gd name="T11" fmla="*/ 16 h 23"/>
                <a:gd name="T12" fmla="*/ 11 w 60"/>
                <a:gd name="T13" fmla="*/ 16 h 23"/>
                <a:gd name="T14" fmla="*/ 11 w 60"/>
                <a:gd name="T15" fmla="*/ 0 h 23"/>
                <a:gd name="T16" fmla="*/ 0 w 60"/>
                <a:gd name="T17" fmla="*/ 1 h 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57" name="Freeform 385">
              <a:extLst>
                <a:ext uri="{FF2B5EF4-FFF2-40B4-BE49-F238E27FC236}">
                  <a16:creationId xmlns:a16="http://schemas.microsoft.com/office/drawing/2014/main" id="{D5ABC475-7622-43B2-A8F2-9AD6117FC3C1}"/>
                </a:ext>
              </a:extLst>
            </p:cNvPr>
            <p:cNvSpPr>
              <a:spLocks/>
            </p:cNvSpPr>
            <p:nvPr/>
          </p:nvSpPr>
          <p:spPr bwMode="auto">
            <a:xfrm>
              <a:off x="4691" y="1376"/>
              <a:ext cx="69" cy="24"/>
            </a:xfrm>
            <a:custGeom>
              <a:avLst/>
              <a:gdLst>
                <a:gd name="T0" fmla="*/ 0 w 64"/>
                <a:gd name="T1" fmla="*/ 1 h 24"/>
                <a:gd name="T2" fmla="*/ 5 w 64"/>
                <a:gd name="T3" fmla="*/ 24 h 24"/>
                <a:gd name="T4" fmla="*/ 59 w 64"/>
                <a:gd name="T5" fmla="*/ 23 h 24"/>
                <a:gd name="T6" fmla="*/ 69 w 64"/>
                <a:gd name="T7" fmla="*/ 0 h 24"/>
                <a:gd name="T8" fmla="*/ 50 w 64"/>
                <a:gd name="T9" fmla="*/ 0 h 24"/>
                <a:gd name="T10" fmla="*/ 51 w 64"/>
                <a:gd name="T11" fmla="*/ 18 h 24"/>
                <a:gd name="T12" fmla="*/ 12 w 64"/>
                <a:gd name="T13" fmla="*/ 18 h 24"/>
                <a:gd name="T14" fmla="*/ 15 w 64"/>
                <a:gd name="T15" fmla="*/ 3 h 24"/>
                <a:gd name="T16" fmla="*/ 0 w 64"/>
                <a:gd name="T17" fmla="*/ 1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58" name="Freeform 386">
              <a:extLst>
                <a:ext uri="{FF2B5EF4-FFF2-40B4-BE49-F238E27FC236}">
                  <a16:creationId xmlns:a16="http://schemas.microsoft.com/office/drawing/2014/main" id="{63C3F31F-89C9-4289-8406-B39F48999CA3}"/>
                </a:ext>
              </a:extLst>
            </p:cNvPr>
            <p:cNvSpPr>
              <a:spLocks/>
            </p:cNvSpPr>
            <p:nvPr/>
          </p:nvSpPr>
          <p:spPr bwMode="auto">
            <a:xfrm>
              <a:off x="4762" y="1373"/>
              <a:ext cx="71" cy="28"/>
            </a:xfrm>
            <a:custGeom>
              <a:avLst/>
              <a:gdLst>
                <a:gd name="T0" fmla="*/ 0 w 66"/>
                <a:gd name="T1" fmla="*/ 1 h 28"/>
                <a:gd name="T2" fmla="*/ 11 w 66"/>
                <a:gd name="T3" fmla="*/ 26 h 28"/>
                <a:gd name="T4" fmla="*/ 59 w 66"/>
                <a:gd name="T5" fmla="*/ 28 h 28"/>
                <a:gd name="T6" fmla="*/ 71 w 66"/>
                <a:gd name="T7" fmla="*/ 0 h 28"/>
                <a:gd name="T8" fmla="*/ 48 w 66"/>
                <a:gd name="T9" fmla="*/ 0 h 28"/>
                <a:gd name="T10" fmla="*/ 48 w 66"/>
                <a:gd name="T11" fmla="*/ 22 h 28"/>
                <a:gd name="T12" fmla="*/ 16 w 66"/>
                <a:gd name="T13" fmla="*/ 20 h 28"/>
                <a:gd name="T14" fmla="*/ 27 w 66"/>
                <a:gd name="T15" fmla="*/ 0 h 28"/>
                <a:gd name="T16" fmla="*/ 0 w 66"/>
                <a:gd name="T17" fmla="*/ 1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59" name="Freeform 387">
              <a:extLst>
                <a:ext uri="{FF2B5EF4-FFF2-40B4-BE49-F238E27FC236}">
                  <a16:creationId xmlns:a16="http://schemas.microsoft.com/office/drawing/2014/main" id="{0D12BF60-E6C0-4B88-A828-6592C612DB36}"/>
                </a:ext>
              </a:extLst>
            </p:cNvPr>
            <p:cNvSpPr>
              <a:spLocks/>
            </p:cNvSpPr>
            <p:nvPr/>
          </p:nvSpPr>
          <p:spPr bwMode="auto">
            <a:xfrm>
              <a:off x="4557" y="1396"/>
              <a:ext cx="24" cy="98"/>
            </a:xfrm>
            <a:custGeom>
              <a:avLst/>
              <a:gdLst>
                <a:gd name="T0" fmla="*/ 19 w 22"/>
                <a:gd name="T1" fmla="*/ 0 h 98"/>
                <a:gd name="T2" fmla="*/ 24 w 22"/>
                <a:gd name="T3" fmla="*/ 98 h 98"/>
                <a:gd name="T4" fmla="*/ 15 w 22"/>
                <a:gd name="T5" fmla="*/ 97 h 98"/>
                <a:gd name="T6" fmla="*/ 10 w 22"/>
                <a:gd name="T7" fmla="*/ 23 h 98"/>
                <a:gd name="T8" fmla="*/ 5 w 22"/>
                <a:gd name="T9" fmla="*/ 96 h 98"/>
                <a:gd name="T10" fmla="*/ 0 w 22"/>
                <a:gd name="T11" fmla="*/ 98 h 98"/>
                <a:gd name="T12" fmla="*/ 0 w 22"/>
                <a:gd name="T13" fmla="*/ 0 h 98"/>
                <a:gd name="T14" fmla="*/ 19 w 22"/>
                <a:gd name="T15" fmla="*/ 0 h 9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60" name="Freeform 388">
              <a:extLst>
                <a:ext uri="{FF2B5EF4-FFF2-40B4-BE49-F238E27FC236}">
                  <a16:creationId xmlns:a16="http://schemas.microsoft.com/office/drawing/2014/main" id="{9564AA17-5F2F-42CF-A184-53903680B742}"/>
                </a:ext>
              </a:extLst>
            </p:cNvPr>
            <p:cNvSpPr>
              <a:spLocks/>
            </p:cNvSpPr>
            <p:nvPr/>
          </p:nvSpPr>
          <p:spPr bwMode="auto">
            <a:xfrm>
              <a:off x="4544" y="1398"/>
              <a:ext cx="8" cy="91"/>
            </a:xfrm>
            <a:custGeom>
              <a:avLst/>
              <a:gdLst>
                <a:gd name="T0" fmla="*/ 2 w 8"/>
                <a:gd name="T1" fmla="*/ 0 h 91"/>
                <a:gd name="T2" fmla="*/ 0 w 8"/>
                <a:gd name="T3" fmla="*/ 90 h 91"/>
                <a:gd name="T4" fmla="*/ 4 w 8"/>
                <a:gd name="T5" fmla="*/ 91 h 91"/>
                <a:gd name="T6" fmla="*/ 8 w 8"/>
                <a:gd name="T7" fmla="*/ 0 h 91"/>
                <a:gd name="T8" fmla="*/ 2 w 8"/>
                <a:gd name="T9" fmla="*/ 0 h 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61" name="Freeform 389">
              <a:extLst>
                <a:ext uri="{FF2B5EF4-FFF2-40B4-BE49-F238E27FC236}">
                  <a16:creationId xmlns:a16="http://schemas.microsoft.com/office/drawing/2014/main" id="{78F497A2-158C-4B20-91F5-4D09F8BF0950}"/>
                </a:ext>
              </a:extLst>
            </p:cNvPr>
            <p:cNvSpPr>
              <a:spLocks/>
            </p:cNvSpPr>
            <p:nvPr/>
          </p:nvSpPr>
          <p:spPr bwMode="auto">
            <a:xfrm>
              <a:off x="4601" y="1394"/>
              <a:ext cx="12" cy="94"/>
            </a:xfrm>
            <a:custGeom>
              <a:avLst/>
              <a:gdLst>
                <a:gd name="T0" fmla="*/ 3 w 11"/>
                <a:gd name="T1" fmla="*/ 1 h 94"/>
                <a:gd name="T2" fmla="*/ 0 w 11"/>
                <a:gd name="T3" fmla="*/ 94 h 94"/>
                <a:gd name="T4" fmla="*/ 7 w 11"/>
                <a:gd name="T5" fmla="*/ 94 h 94"/>
                <a:gd name="T6" fmla="*/ 12 w 11"/>
                <a:gd name="T7" fmla="*/ 0 h 94"/>
                <a:gd name="T8" fmla="*/ 3 w 11"/>
                <a:gd name="T9" fmla="*/ 1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62" name="Freeform 390">
              <a:extLst>
                <a:ext uri="{FF2B5EF4-FFF2-40B4-BE49-F238E27FC236}">
                  <a16:creationId xmlns:a16="http://schemas.microsoft.com/office/drawing/2014/main" id="{40A87ACE-2983-4435-8A7C-9DEBCBDB53BE}"/>
                </a:ext>
              </a:extLst>
            </p:cNvPr>
            <p:cNvSpPr>
              <a:spLocks/>
            </p:cNvSpPr>
            <p:nvPr/>
          </p:nvSpPr>
          <p:spPr bwMode="auto">
            <a:xfrm>
              <a:off x="4615" y="1394"/>
              <a:ext cx="26" cy="100"/>
            </a:xfrm>
            <a:custGeom>
              <a:avLst/>
              <a:gdLst>
                <a:gd name="T0" fmla="*/ 5 w 24"/>
                <a:gd name="T1" fmla="*/ 0 h 100"/>
                <a:gd name="T2" fmla="*/ 0 w 24"/>
                <a:gd name="T3" fmla="*/ 97 h 100"/>
                <a:gd name="T4" fmla="*/ 5 w 24"/>
                <a:gd name="T5" fmla="*/ 97 h 100"/>
                <a:gd name="T6" fmla="*/ 14 w 24"/>
                <a:gd name="T7" fmla="*/ 14 h 100"/>
                <a:gd name="T8" fmla="*/ 15 w 24"/>
                <a:gd name="T9" fmla="*/ 97 h 100"/>
                <a:gd name="T10" fmla="*/ 26 w 24"/>
                <a:gd name="T11" fmla="*/ 100 h 100"/>
                <a:gd name="T12" fmla="*/ 23 w 24"/>
                <a:gd name="T13" fmla="*/ 1 h 100"/>
                <a:gd name="T14" fmla="*/ 5 w 24"/>
                <a:gd name="T15" fmla="*/ 0 h 1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63" name="Freeform 391">
              <a:extLst>
                <a:ext uri="{FF2B5EF4-FFF2-40B4-BE49-F238E27FC236}">
                  <a16:creationId xmlns:a16="http://schemas.microsoft.com/office/drawing/2014/main" id="{BF2439F2-0AE7-4C30-B239-5C02A25C8906}"/>
                </a:ext>
              </a:extLst>
            </p:cNvPr>
            <p:cNvSpPr>
              <a:spLocks/>
            </p:cNvSpPr>
            <p:nvPr/>
          </p:nvSpPr>
          <p:spPr bwMode="auto">
            <a:xfrm>
              <a:off x="4701" y="1398"/>
              <a:ext cx="28" cy="91"/>
            </a:xfrm>
            <a:custGeom>
              <a:avLst/>
              <a:gdLst>
                <a:gd name="T0" fmla="*/ 3 w 26"/>
                <a:gd name="T1" fmla="*/ 0 h 91"/>
                <a:gd name="T2" fmla="*/ 0 w 26"/>
                <a:gd name="T3" fmla="*/ 91 h 91"/>
                <a:gd name="T4" fmla="*/ 10 w 26"/>
                <a:gd name="T5" fmla="*/ 89 h 91"/>
                <a:gd name="T6" fmla="*/ 16 w 26"/>
                <a:gd name="T7" fmla="*/ 13 h 91"/>
                <a:gd name="T8" fmla="*/ 22 w 26"/>
                <a:gd name="T9" fmla="*/ 90 h 91"/>
                <a:gd name="T10" fmla="*/ 28 w 26"/>
                <a:gd name="T11" fmla="*/ 90 h 91"/>
                <a:gd name="T12" fmla="*/ 27 w 26"/>
                <a:gd name="T13" fmla="*/ 0 h 91"/>
                <a:gd name="T14" fmla="*/ 3 w 26"/>
                <a:gd name="T15" fmla="*/ 0 h 9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64" name="Freeform 392">
              <a:extLst>
                <a:ext uri="{FF2B5EF4-FFF2-40B4-BE49-F238E27FC236}">
                  <a16:creationId xmlns:a16="http://schemas.microsoft.com/office/drawing/2014/main" id="{B1A78485-C372-4C75-91C5-66FA8B60B653}"/>
                </a:ext>
              </a:extLst>
            </p:cNvPr>
            <p:cNvSpPr>
              <a:spLocks/>
            </p:cNvSpPr>
            <p:nvPr/>
          </p:nvSpPr>
          <p:spPr bwMode="auto">
            <a:xfrm>
              <a:off x="4736" y="1398"/>
              <a:ext cx="8" cy="90"/>
            </a:xfrm>
            <a:custGeom>
              <a:avLst/>
              <a:gdLst>
                <a:gd name="T0" fmla="*/ 0 w 8"/>
                <a:gd name="T1" fmla="*/ 1 h 90"/>
                <a:gd name="T2" fmla="*/ 1 w 8"/>
                <a:gd name="T3" fmla="*/ 89 h 90"/>
                <a:gd name="T4" fmla="*/ 8 w 8"/>
                <a:gd name="T5" fmla="*/ 90 h 90"/>
                <a:gd name="T6" fmla="*/ 6 w 8"/>
                <a:gd name="T7" fmla="*/ 0 h 90"/>
                <a:gd name="T8" fmla="*/ 0 w 8"/>
                <a:gd name="T9" fmla="*/ 1 h 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65" name="Freeform 393">
              <a:extLst>
                <a:ext uri="{FF2B5EF4-FFF2-40B4-BE49-F238E27FC236}">
                  <a16:creationId xmlns:a16="http://schemas.microsoft.com/office/drawing/2014/main" id="{E3E3708F-2A80-4294-83D0-E6FD00B1A178}"/>
                </a:ext>
              </a:extLst>
            </p:cNvPr>
            <p:cNvSpPr>
              <a:spLocks/>
            </p:cNvSpPr>
            <p:nvPr/>
          </p:nvSpPr>
          <p:spPr bwMode="auto">
            <a:xfrm>
              <a:off x="4772" y="1397"/>
              <a:ext cx="26" cy="88"/>
            </a:xfrm>
            <a:custGeom>
              <a:avLst/>
              <a:gdLst>
                <a:gd name="T0" fmla="*/ 9 w 24"/>
                <a:gd name="T1" fmla="*/ 0 h 88"/>
                <a:gd name="T2" fmla="*/ 0 w 24"/>
                <a:gd name="T3" fmla="*/ 86 h 88"/>
                <a:gd name="T4" fmla="*/ 10 w 24"/>
                <a:gd name="T5" fmla="*/ 88 h 88"/>
                <a:gd name="T6" fmla="*/ 16 w 24"/>
                <a:gd name="T7" fmla="*/ 19 h 88"/>
                <a:gd name="T8" fmla="*/ 22 w 24"/>
                <a:gd name="T9" fmla="*/ 88 h 88"/>
                <a:gd name="T10" fmla="*/ 26 w 24"/>
                <a:gd name="T11" fmla="*/ 83 h 88"/>
                <a:gd name="T12" fmla="*/ 23 w 24"/>
                <a:gd name="T13" fmla="*/ 0 h 88"/>
                <a:gd name="T14" fmla="*/ 9 w 24"/>
                <a:gd name="T15" fmla="*/ 0 h 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66" name="Freeform 394">
              <a:extLst>
                <a:ext uri="{FF2B5EF4-FFF2-40B4-BE49-F238E27FC236}">
                  <a16:creationId xmlns:a16="http://schemas.microsoft.com/office/drawing/2014/main" id="{814C6C75-B556-4BA4-A836-99991BC87EE1}"/>
                </a:ext>
              </a:extLst>
            </p:cNvPr>
            <p:cNvSpPr>
              <a:spLocks/>
            </p:cNvSpPr>
            <p:nvPr/>
          </p:nvSpPr>
          <p:spPr bwMode="auto">
            <a:xfrm>
              <a:off x="4804" y="1398"/>
              <a:ext cx="12" cy="86"/>
            </a:xfrm>
            <a:custGeom>
              <a:avLst/>
              <a:gdLst>
                <a:gd name="T0" fmla="*/ 0 w 11"/>
                <a:gd name="T1" fmla="*/ 0 h 86"/>
                <a:gd name="T2" fmla="*/ 12 w 11"/>
                <a:gd name="T3" fmla="*/ 0 h 86"/>
                <a:gd name="T4" fmla="*/ 7 w 11"/>
                <a:gd name="T5" fmla="*/ 86 h 86"/>
                <a:gd name="T6" fmla="*/ 3 w 11"/>
                <a:gd name="T7" fmla="*/ 86 h 86"/>
                <a:gd name="T8" fmla="*/ 0 w 11"/>
                <a:gd name="T9" fmla="*/ 0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67" name="Freeform 395">
              <a:extLst>
                <a:ext uri="{FF2B5EF4-FFF2-40B4-BE49-F238E27FC236}">
                  <a16:creationId xmlns:a16="http://schemas.microsoft.com/office/drawing/2014/main" id="{80E43977-6137-40EF-A519-FA95ADF6D37D}"/>
                </a:ext>
              </a:extLst>
            </p:cNvPr>
            <p:cNvSpPr>
              <a:spLocks/>
            </p:cNvSpPr>
            <p:nvPr/>
          </p:nvSpPr>
          <p:spPr bwMode="auto">
            <a:xfrm>
              <a:off x="4529" y="1487"/>
              <a:ext cx="61" cy="23"/>
            </a:xfrm>
            <a:custGeom>
              <a:avLst/>
              <a:gdLst>
                <a:gd name="T0" fmla="*/ 11 w 57"/>
                <a:gd name="T1" fmla="*/ 0 h 23"/>
                <a:gd name="T2" fmla="*/ 55 w 57"/>
                <a:gd name="T3" fmla="*/ 1 h 23"/>
                <a:gd name="T4" fmla="*/ 61 w 57"/>
                <a:gd name="T5" fmla="*/ 23 h 23"/>
                <a:gd name="T6" fmla="*/ 0 w 57"/>
                <a:gd name="T7" fmla="*/ 23 h 23"/>
                <a:gd name="T8" fmla="*/ 5 w 57"/>
                <a:gd name="T9" fmla="*/ 8 h 23"/>
                <a:gd name="T10" fmla="*/ 9 w 57"/>
                <a:gd name="T11" fmla="*/ 19 h 23"/>
                <a:gd name="T12" fmla="*/ 49 w 57"/>
                <a:gd name="T13" fmla="*/ 18 h 23"/>
                <a:gd name="T14" fmla="*/ 44 w 57"/>
                <a:gd name="T15" fmla="*/ 5 h 23"/>
                <a:gd name="T16" fmla="*/ 25 w 57"/>
                <a:gd name="T17" fmla="*/ 9 h 23"/>
                <a:gd name="T18" fmla="*/ 11 w 57"/>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68" name="Freeform 396">
              <a:extLst>
                <a:ext uri="{FF2B5EF4-FFF2-40B4-BE49-F238E27FC236}">
                  <a16:creationId xmlns:a16="http://schemas.microsoft.com/office/drawing/2014/main" id="{D066E220-25B1-4C85-A844-7F4D362EDB4D}"/>
                </a:ext>
              </a:extLst>
            </p:cNvPr>
            <p:cNvSpPr>
              <a:spLocks/>
            </p:cNvSpPr>
            <p:nvPr/>
          </p:nvSpPr>
          <p:spPr bwMode="auto">
            <a:xfrm>
              <a:off x="4593" y="1487"/>
              <a:ext cx="61" cy="25"/>
            </a:xfrm>
            <a:custGeom>
              <a:avLst/>
              <a:gdLst>
                <a:gd name="T0" fmla="*/ 5 w 57"/>
                <a:gd name="T1" fmla="*/ 0 h 25"/>
                <a:gd name="T2" fmla="*/ 51 w 57"/>
                <a:gd name="T3" fmla="*/ 0 h 25"/>
                <a:gd name="T4" fmla="*/ 61 w 57"/>
                <a:gd name="T5" fmla="*/ 22 h 25"/>
                <a:gd name="T6" fmla="*/ 0 w 57"/>
                <a:gd name="T7" fmla="*/ 25 h 25"/>
                <a:gd name="T8" fmla="*/ 1 w 57"/>
                <a:gd name="T9" fmla="*/ 12 h 25"/>
                <a:gd name="T10" fmla="*/ 10 w 57"/>
                <a:gd name="T11" fmla="*/ 19 h 25"/>
                <a:gd name="T12" fmla="*/ 44 w 57"/>
                <a:gd name="T13" fmla="*/ 18 h 25"/>
                <a:gd name="T14" fmla="*/ 41 w 57"/>
                <a:gd name="T15" fmla="*/ 8 h 25"/>
                <a:gd name="T16" fmla="*/ 2 w 57"/>
                <a:gd name="T17" fmla="*/ 4 h 25"/>
                <a:gd name="T18" fmla="*/ 5 w 57"/>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69" name="Freeform 397">
              <a:extLst>
                <a:ext uri="{FF2B5EF4-FFF2-40B4-BE49-F238E27FC236}">
                  <a16:creationId xmlns:a16="http://schemas.microsoft.com/office/drawing/2014/main" id="{3B329A9D-8371-437E-994A-6A7E38D2B3D6}"/>
                </a:ext>
              </a:extLst>
            </p:cNvPr>
            <p:cNvSpPr>
              <a:spLocks/>
            </p:cNvSpPr>
            <p:nvPr/>
          </p:nvSpPr>
          <p:spPr bwMode="auto">
            <a:xfrm>
              <a:off x="4689" y="1485"/>
              <a:ext cx="67" cy="24"/>
            </a:xfrm>
            <a:custGeom>
              <a:avLst/>
              <a:gdLst>
                <a:gd name="T0" fmla="*/ 6 w 62"/>
                <a:gd name="T1" fmla="*/ 2 h 24"/>
                <a:gd name="T2" fmla="*/ 59 w 62"/>
                <a:gd name="T3" fmla="*/ 0 h 24"/>
                <a:gd name="T4" fmla="*/ 43 w 62"/>
                <a:gd name="T5" fmla="*/ 8 h 24"/>
                <a:gd name="T6" fmla="*/ 25 w 62"/>
                <a:gd name="T7" fmla="*/ 5 h 24"/>
                <a:gd name="T8" fmla="*/ 12 w 62"/>
                <a:gd name="T9" fmla="*/ 18 h 24"/>
                <a:gd name="T10" fmla="*/ 55 w 62"/>
                <a:gd name="T11" fmla="*/ 19 h 24"/>
                <a:gd name="T12" fmla="*/ 62 w 62"/>
                <a:gd name="T13" fmla="*/ 10 h 24"/>
                <a:gd name="T14" fmla="*/ 67 w 62"/>
                <a:gd name="T15" fmla="*/ 24 h 24"/>
                <a:gd name="T16" fmla="*/ 0 w 62"/>
                <a:gd name="T17" fmla="*/ 24 h 24"/>
                <a:gd name="T18" fmla="*/ 6 w 62"/>
                <a:gd name="T19" fmla="*/ 2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70" name="Freeform 398">
              <a:extLst>
                <a:ext uri="{FF2B5EF4-FFF2-40B4-BE49-F238E27FC236}">
                  <a16:creationId xmlns:a16="http://schemas.microsoft.com/office/drawing/2014/main" id="{B0FECEBF-F3B0-4F2C-8AD9-ED4F75B86D29}"/>
                </a:ext>
              </a:extLst>
            </p:cNvPr>
            <p:cNvSpPr>
              <a:spLocks/>
            </p:cNvSpPr>
            <p:nvPr/>
          </p:nvSpPr>
          <p:spPr bwMode="auto">
            <a:xfrm>
              <a:off x="4760" y="1482"/>
              <a:ext cx="58" cy="27"/>
            </a:xfrm>
            <a:custGeom>
              <a:avLst/>
              <a:gdLst>
                <a:gd name="T0" fmla="*/ 5 w 53"/>
                <a:gd name="T1" fmla="*/ 0 h 27"/>
                <a:gd name="T2" fmla="*/ 54 w 53"/>
                <a:gd name="T3" fmla="*/ 2 h 27"/>
                <a:gd name="T4" fmla="*/ 43 w 53"/>
                <a:gd name="T5" fmla="*/ 10 h 27"/>
                <a:gd name="T6" fmla="*/ 22 w 53"/>
                <a:gd name="T7" fmla="*/ 7 h 27"/>
                <a:gd name="T8" fmla="*/ 11 w 53"/>
                <a:gd name="T9" fmla="*/ 20 h 27"/>
                <a:gd name="T10" fmla="*/ 51 w 53"/>
                <a:gd name="T11" fmla="*/ 20 h 27"/>
                <a:gd name="T12" fmla="*/ 58 w 53"/>
                <a:gd name="T13" fmla="*/ 9 h 27"/>
                <a:gd name="T14" fmla="*/ 58 w 53"/>
                <a:gd name="T15" fmla="*/ 25 h 27"/>
                <a:gd name="T16" fmla="*/ 0 w 53"/>
                <a:gd name="T17" fmla="*/ 27 h 27"/>
                <a:gd name="T18" fmla="*/ 5 w 53"/>
                <a:gd name="T19" fmla="*/ 0 h 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71" name="Freeform 399">
              <a:extLst>
                <a:ext uri="{FF2B5EF4-FFF2-40B4-BE49-F238E27FC236}">
                  <a16:creationId xmlns:a16="http://schemas.microsoft.com/office/drawing/2014/main" id="{B84F56A3-B263-4F92-A600-1B6CC406C911}"/>
                </a:ext>
              </a:extLst>
            </p:cNvPr>
            <p:cNvSpPr>
              <a:spLocks/>
            </p:cNvSpPr>
            <p:nvPr/>
          </p:nvSpPr>
          <p:spPr bwMode="auto">
            <a:xfrm>
              <a:off x="4636" y="1414"/>
              <a:ext cx="78" cy="30"/>
            </a:xfrm>
            <a:custGeom>
              <a:avLst/>
              <a:gdLst>
                <a:gd name="T0" fmla="*/ 3 w 67"/>
                <a:gd name="T1" fmla="*/ 21 h 30"/>
                <a:gd name="T2" fmla="*/ 32 w 67"/>
                <a:gd name="T3" fmla="*/ 10 h 30"/>
                <a:gd name="T4" fmla="*/ 55 w 67"/>
                <a:gd name="T5" fmla="*/ 24 h 30"/>
                <a:gd name="T6" fmla="*/ 18 w 67"/>
                <a:gd name="T7" fmla="*/ 30 h 30"/>
                <a:gd name="T8" fmla="*/ 72 w 67"/>
                <a:gd name="T9" fmla="*/ 29 h 30"/>
                <a:gd name="T10" fmla="*/ 70 w 67"/>
                <a:gd name="T11" fmla="*/ 22 h 30"/>
                <a:gd name="T12" fmla="*/ 31 w 67"/>
                <a:gd name="T13" fmla="*/ 0 h 30"/>
                <a:gd name="T14" fmla="*/ 0 w 67"/>
                <a:gd name="T15" fmla="*/ 16 h 30"/>
                <a:gd name="T16" fmla="*/ 3 w 67"/>
                <a:gd name="T17" fmla="*/ 21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72" name="Freeform 400">
              <a:extLst>
                <a:ext uri="{FF2B5EF4-FFF2-40B4-BE49-F238E27FC236}">
                  <a16:creationId xmlns:a16="http://schemas.microsoft.com/office/drawing/2014/main" id="{1A95D234-EC0B-4925-857C-5EF533C4C68E}"/>
                </a:ext>
              </a:extLst>
            </p:cNvPr>
            <p:cNvSpPr>
              <a:spLocks/>
            </p:cNvSpPr>
            <p:nvPr/>
          </p:nvSpPr>
          <p:spPr bwMode="auto">
            <a:xfrm>
              <a:off x="4637" y="1450"/>
              <a:ext cx="76" cy="59"/>
            </a:xfrm>
            <a:custGeom>
              <a:avLst/>
              <a:gdLst>
                <a:gd name="T0" fmla="*/ 27 w 65"/>
                <a:gd name="T1" fmla="*/ 4 h 59"/>
                <a:gd name="T2" fmla="*/ 26 w 65"/>
                <a:gd name="T3" fmla="*/ 21 h 59"/>
                <a:gd name="T4" fmla="*/ 2 w 65"/>
                <a:gd name="T5" fmla="*/ 26 h 59"/>
                <a:gd name="T6" fmla="*/ 3 w 65"/>
                <a:gd name="T7" fmla="*/ 33 h 59"/>
                <a:gd name="T8" fmla="*/ 28 w 65"/>
                <a:gd name="T9" fmla="*/ 27 h 59"/>
                <a:gd name="T10" fmla="*/ 29 w 65"/>
                <a:gd name="T11" fmla="*/ 59 h 59"/>
                <a:gd name="T12" fmla="*/ 34 w 65"/>
                <a:gd name="T13" fmla="*/ 59 h 59"/>
                <a:gd name="T14" fmla="*/ 36 w 65"/>
                <a:gd name="T15" fmla="*/ 26 h 59"/>
                <a:gd name="T16" fmla="*/ 65 w 65"/>
                <a:gd name="T17" fmla="*/ 33 h 59"/>
                <a:gd name="T18" fmla="*/ 66 w 65"/>
                <a:gd name="T19" fmla="*/ 28 h 59"/>
                <a:gd name="T20" fmla="*/ 37 w 65"/>
                <a:gd name="T21" fmla="*/ 20 h 59"/>
                <a:gd name="T22" fmla="*/ 36 w 65"/>
                <a:gd name="T23" fmla="*/ 5 h 59"/>
                <a:gd name="T24" fmla="*/ 70 w 65"/>
                <a:gd name="T25" fmla="*/ 5 h 59"/>
                <a:gd name="T26" fmla="*/ 69 w 65"/>
                <a:gd name="T27" fmla="*/ 1 h 59"/>
                <a:gd name="T28" fmla="*/ 0 w 65"/>
                <a:gd name="T29" fmla="*/ 0 h 59"/>
                <a:gd name="T30" fmla="*/ 1 w 65"/>
                <a:gd name="T31" fmla="*/ 5 h 59"/>
                <a:gd name="T32" fmla="*/ 27 w 65"/>
                <a:gd name="T33" fmla="*/ 4 h 5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373" name="Freeform 401">
              <a:extLst>
                <a:ext uri="{FF2B5EF4-FFF2-40B4-BE49-F238E27FC236}">
                  <a16:creationId xmlns:a16="http://schemas.microsoft.com/office/drawing/2014/main" id="{70054D96-C618-430C-8E33-D0F453905859}"/>
                </a:ext>
              </a:extLst>
            </p:cNvPr>
            <p:cNvSpPr>
              <a:spLocks/>
            </p:cNvSpPr>
            <p:nvPr/>
          </p:nvSpPr>
          <p:spPr bwMode="auto">
            <a:xfrm>
              <a:off x="4494" y="1506"/>
              <a:ext cx="366" cy="54"/>
            </a:xfrm>
            <a:custGeom>
              <a:avLst/>
              <a:gdLst>
                <a:gd name="T0" fmla="*/ 282 w 338"/>
                <a:gd name="T1" fmla="*/ 3 h 54"/>
                <a:gd name="T2" fmla="*/ 34 w 338"/>
                <a:gd name="T3" fmla="*/ 2 h 54"/>
                <a:gd name="T4" fmla="*/ 31 w 338"/>
                <a:gd name="T5" fmla="*/ 13 h 54"/>
                <a:gd name="T6" fmla="*/ 18 w 338"/>
                <a:gd name="T7" fmla="*/ 13 h 54"/>
                <a:gd name="T8" fmla="*/ 17 w 338"/>
                <a:gd name="T9" fmla="*/ 24 h 54"/>
                <a:gd name="T10" fmla="*/ 4 w 338"/>
                <a:gd name="T11" fmla="*/ 27 h 54"/>
                <a:gd name="T12" fmla="*/ 0 w 338"/>
                <a:gd name="T13" fmla="*/ 52 h 54"/>
                <a:gd name="T14" fmla="*/ 366 w 338"/>
                <a:gd name="T15" fmla="*/ 54 h 54"/>
                <a:gd name="T16" fmla="*/ 361 w 338"/>
                <a:gd name="T17" fmla="*/ 29 h 54"/>
                <a:gd name="T18" fmla="*/ 343 w 338"/>
                <a:gd name="T19" fmla="*/ 26 h 54"/>
                <a:gd name="T20" fmla="*/ 347 w 338"/>
                <a:gd name="T21" fmla="*/ 12 h 54"/>
                <a:gd name="T22" fmla="*/ 331 w 338"/>
                <a:gd name="T23" fmla="*/ 13 h 54"/>
                <a:gd name="T24" fmla="*/ 330 w 338"/>
                <a:gd name="T25" fmla="*/ 0 h 54"/>
                <a:gd name="T26" fmla="*/ 310 w 338"/>
                <a:gd name="T27" fmla="*/ 0 h 54"/>
                <a:gd name="T28" fmla="*/ 321 w 338"/>
                <a:gd name="T29" fmla="*/ 4 h 54"/>
                <a:gd name="T30" fmla="*/ 314 w 338"/>
                <a:gd name="T31" fmla="*/ 16 h 54"/>
                <a:gd name="T32" fmla="*/ 334 w 338"/>
                <a:gd name="T33" fmla="*/ 17 h 54"/>
                <a:gd name="T34" fmla="*/ 330 w 338"/>
                <a:gd name="T35" fmla="*/ 28 h 54"/>
                <a:gd name="T36" fmla="*/ 342 w 338"/>
                <a:gd name="T37" fmla="*/ 32 h 54"/>
                <a:gd name="T38" fmla="*/ 352 w 338"/>
                <a:gd name="T39" fmla="*/ 46 h 54"/>
                <a:gd name="T40" fmla="*/ 14 w 338"/>
                <a:gd name="T41" fmla="*/ 45 h 54"/>
                <a:gd name="T42" fmla="*/ 24 w 338"/>
                <a:gd name="T43" fmla="*/ 33 h 54"/>
                <a:gd name="T44" fmla="*/ 258 w 338"/>
                <a:gd name="T45" fmla="*/ 27 h 54"/>
                <a:gd name="T46" fmla="*/ 39 w 338"/>
                <a:gd name="T47" fmla="*/ 25 h 54"/>
                <a:gd name="T48" fmla="*/ 44 w 338"/>
                <a:gd name="T49" fmla="*/ 19 h 54"/>
                <a:gd name="T50" fmla="*/ 289 w 338"/>
                <a:gd name="T51" fmla="*/ 13 h 54"/>
                <a:gd name="T52" fmla="*/ 63 w 338"/>
                <a:gd name="T53" fmla="*/ 14 h 54"/>
                <a:gd name="T54" fmla="*/ 70 w 338"/>
                <a:gd name="T55" fmla="*/ 9 h 54"/>
                <a:gd name="T56" fmla="*/ 282 w 338"/>
                <a:gd name="T57" fmla="*/ 3 h 5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grpSp>
      <p:grpSp>
        <p:nvGrpSpPr>
          <p:cNvPr id="418" name="Group 402">
            <a:extLst>
              <a:ext uri="{FF2B5EF4-FFF2-40B4-BE49-F238E27FC236}">
                <a16:creationId xmlns:a16="http://schemas.microsoft.com/office/drawing/2014/main" id="{EBA5E8F4-1DDA-49C3-8CEF-8A8FDD511191}"/>
              </a:ext>
            </a:extLst>
          </p:cNvPr>
          <p:cNvGrpSpPr>
            <a:grpSpLocks/>
          </p:cNvGrpSpPr>
          <p:nvPr/>
        </p:nvGrpSpPr>
        <p:grpSpPr bwMode="auto">
          <a:xfrm>
            <a:off x="3982272" y="4638847"/>
            <a:ext cx="577850" cy="427037"/>
            <a:chOff x="1952" y="1450"/>
            <a:chExt cx="336" cy="269"/>
          </a:xfrm>
        </p:grpSpPr>
        <p:sp>
          <p:nvSpPr>
            <p:cNvPr id="419" name="Freeform 403">
              <a:extLst>
                <a:ext uri="{FF2B5EF4-FFF2-40B4-BE49-F238E27FC236}">
                  <a16:creationId xmlns:a16="http://schemas.microsoft.com/office/drawing/2014/main" id="{EE732995-3A45-448E-86C7-18E780C6DAD3}"/>
                </a:ext>
              </a:extLst>
            </p:cNvPr>
            <p:cNvSpPr>
              <a:spLocks/>
            </p:cNvSpPr>
            <p:nvPr/>
          </p:nvSpPr>
          <p:spPr bwMode="auto">
            <a:xfrm>
              <a:off x="1963" y="1452"/>
              <a:ext cx="314" cy="262"/>
            </a:xfrm>
            <a:custGeom>
              <a:avLst/>
              <a:gdLst>
                <a:gd name="T0" fmla="*/ 8 w 314"/>
                <a:gd name="T1" fmla="*/ 74 h 262"/>
                <a:gd name="T2" fmla="*/ 175 w 314"/>
                <a:gd name="T3" fmla="*/ 0 h 262"/>
                <a:gd name="T4" fmla="*/ 305 w 314"/>
                <a:gd name="T5" fmla="*/ 80 h 262"/>
                <a:gd name="T6" fmla="*/ 292 w 314"/>
                <a:gd name="T7" fmla="*/ 87 h 262"/>
                <a:gd name="T8" fmla="*/ 290 w 314"/>
                <a:gd name="T9" fmla="*/ 107 h 262"/>
                <a:gd name="T10" fmla="*/ 279 w 314"/>
                <a:gd name="T11" fmla="*/ 109 h 262"/>
                <a:gd name="T12" fmla="*/ 279 w 314"/>
                <a:gd name="T13" fmla="*/ 194 h 262"/>
                <a:gd name="T14" fmla="*/ 285 w 314"/>
                <a:gd name="T15" fmla="*/ 194 h 262"/>
                <a:gd name="T16" fmla="*/ 284 w 314"/>
                <a:gd name="T17" fmla="*/ 212 h 262"/>
                <a:gd name="T18" fmla="*/ 289 w 314"/>
                <a:gd name="T19" fmla="*/ 217 h 262"/>
                <a:gd name="T20" fmla="*/ 286 w 314"/>
                <a:gd name="T21" fmla="*/ 226 h 262"/>
                <a:gd name="T22" fmla="*/ 299 w 314"/>
                <a:gd name="T23" fmla="*/ 229 h 262"/>
                <a:gd name="T24" fmla="*/ 297 w 314"/>
                <a:gd name="T25" fmla="*/ 239 h 262"/>
                <a:gd name="T26" fmla="*/ 314 w 314"/>
                <a:gd name="T27" fmla="*/ 244 h 262"/>
                <a:gd name="T28" fmla="*/ 312 w 314"/>
                <a:gd name="T29" fmla="*/ 262 h 262"/>
                <a:gd name="T30" fmla="*/ 0 w 314"/>
                <a:gd name="T31" fmla="*/ 259 h 262"/>
                <a:gd name="T32" fmla="*/ 25 w 314"/>
                <a:gd name="T33" fmla="*/ 221 h 262"/>
                <a:gd name="T34" fmla="*/ 29 w 314"/>
                <a:gd name="T35" fmla="*/ 195 h 262"/>
                <a:gd name="T36" fmla="*/ 36 w 314"/>
                <a:gd name="T37" fmla="*/ 197 h 262"/>
                <a:gd name="T38" fmla="*/ 40 w 314"/>
                <a:gd name="T39" fmla="*/ 107 h 262"/>
                <a:gd name="T40" fmla="*/ 33 w 314"/>
                <a:gd name="T41" fmla="*/ 106 h 262"/>
                <a:gd name="T42" fmla="*/ 30 w 314"/>
                <a:gd name="T43" fmla="*/ 87 h 262"/>
                <a:gd name="T44" fmla="*/ 17 w 314"/>
                <a:gd name="T45" fmla="*/ 83 h 262"/>
                <a:gd name="T46" fmla="*/ 8 w 314"/>
                <a:gd name="T47" fmla="*/ 74 h 262"/>
                <a:gd name="T48" fmla="*/ 8 w 314"/>
                <a:gd name="T49" fmla="*/ 74 h 26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14" h="262">
                  <a:moveTo>
                    <a:pt x="8" y="74"/>
                  </a:moveTo>
                  <a:lnTo>
                    <a:pt x="175" y="0"/>
                  </a:lnTo>
                  <a:lnTo>
                    <a:pt x="305" y="80"/>
                  </a:lnTo>
                  <a:lnTo>
                    <a:pt x="292" y="87"/>
                  </a:lnTo>
                  <a:lnTo>
                    <a:pt x="290" y="107"/>
                  </a:lnTo>
                  <a:lnTo>
                    <a:pt x="279" y="109"/>
                  </a:lnTo>
                  <a:lnTo>
                    <a:pt x="279" y="194"/>
                  </a:lnTo>
                  <a:lnTo>
                    <a:pt x="285" y="194"/>
                  </a:lnTo>
                  <a:lnTo>
                    <a:pt x="284" y="212"/>
                  </a:lnTo>
                  <a:lnTo>
                    <a:pt x="289" y="217"/>
                  </a:lnTo>
                  <a:lnTo>
                    <a:pt x="286" y="226"/>
                  </a:lnTo>
                  <a:lnTo>
                    <a:pt x="299" y="229"/>
                  </a:lnTo>
                  <a:lnTo>
                    <a:pt x="297" y="239"/>
                  </a:lnTo>
                  <a:lnTo>
                    <a:pt x="314" y="244"/>
                  </a:lnTo>
                  <a:lnTo>
                    <a:pt x="312" y="262"/>
                  </a:lnTo>
                  <a:lnTo>
                    <a:pt x="0" y="259"/>
                  </a:lnTo>
                  <a:lnTo>
                    <a:pt x="25" y="221"/>
                  </a:lnTo>
                  <a:lnTo>
                    <a:pt x="29" y="195"/>
                  </a:lnTo>
                  <a:lnTo>
                    <a:pt x="36" y="197"/>
                  </a:lnTo>
                  <a:lnTo>
                    <a:pt x="40" y="107"/>
                  </a:lnTo>
                  <a:lnTo>
                    <a:pt x="33" y="106"/>
                  </a:lnTo>
                  <a:lnTo>
                    <a:pt x="30" y="87"/>
                  </a:lnTo>
                  <a:lnTo>
                    <a:pt x="17" y="83"/>
                  </a:lnTo>
                  <a:lnTo>
                    <a:pt x="8" y="7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20" name="Freeform 404">
              <a:extLst>
                <a:ext uri="{FF2B5EF4-FFF2-40B4-BE49-F238E27FC236}">
                  <a16:creationId xmlns:a16="http://schemas.microsoft.com/office/drawing/2014/main" id="{7B13CF0D-7736-485D-9957-5060B3C8FFD2}"/>
                </a:ext>
              </a:extLst>
            </p:cNvPr>
            <p:cNvSpPr>
              <a:spLocks/>
            </p:cNvSpPr>
            <p:nvPr/>
          </p:nvSpPr>
          <p:spPr bwMode="auto">
            <a:xfrm>
              <a:off x="1988" y="1654"/>
              <a:ext cx="37" cy="19"/>
            </a:xfrm>
            <a:custGeom>
              <a:avLst/>
              <a:gdLst>
                <a:gd name="T0" fmla="*/ 0 w 37"/>
                <a:gd name="T1" fmla="*/ 10 h 19"/>
                <a:gd name="T2" fmla="*/ 7 w 37"/>
                <a:gd name="T3" fmla="*/ 1 h 19"/>
                <a:gd name="T4" fmla="*/ 22 w 37"/>
                <a:gd name="T5" fmla="*/ 0 h 19"/>
                <a:gd name="T6" fmla="*/ 37 w 37"/>
                <a:gd name="T7" fmla="*/ 13 h 19"/>
                <a:gd name="T8" fmla="*/ 0 w 37"/>
                <a:gd name="T9" fmla="*/ 19 h 19"/>
                <a:gd name="T10" fmla="*/ 0 w 37"/>
                <a:gd name="T11" fmla="*/ 10 h 19"/>
                <a:gd name="T12" fmla="*/ 0 w 37"/>
                <a:gd name="T13" fmla="*/ 10 h 1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7" h="19">
                  <a:moveTo>
                    <a:pt x="0" y="10"/>
                  </a:moveTo>
                  <a:lnTo>
                    <a:pt x="7" y="1"/>
                  </a:lnTo>
                  <a:lnTo>
                    <a:pt x="22" y="0"/>
                  </a:lnTo>
                  <a:lnTo>
                    <a:pt x="37" y="13"/>
                  </a:lnTo>
                  <a:lnTo>
                    <a:pt x="0" y="19"/>
                  </a:lnTo>
                  <a:lnTo>
                    <a:pt x="0" y="1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21" name="Freeform 405">
              <a:extLst>
                <a:ext uri="{FF2B5EF4-FFF2-40B4-BE49-F238E27FC236}">
                  <a16:creationId xmlns:a16="http://schemas.microsoft.com/office/drawing/2014/main" id="{B6EE11BD-FD11-424D-89E2-B1B1406DD9BF}"/>
                </a:ext>
              </a:extLst>
            </p:cNvPr>
            <p:cNvSpPr>
              <a:spLocks/>
            </p:cNvSpPr>
            <p:nvPr/>
          </p:nvSpPr>
          <p:spPr bwMode="auto">
            <a:xfrm>
              <a:off x="2045" y="1652"/>
              <a:ext cx="42" cy="18"/>
            </a:xfrm>
            <a:custGeom>
              <a:avLst/>
              <a:gdLst>
                <a:gd name="T0" fmla="*/ 0 w 44"/>
                <a:gd name="T1" fmla="*/ 14 h 18"/>
                <a:gd name="T2" fmla="*/ 8 w 44"/>
                <a:gd name="T3" fmla="*/ 7 h 18"/>
                <a:gd name="T4" fmla="*/ 38 w 44"/>
                <a:gd name="T5" fmla="*/ 0 h 18"/>
                <a:gd name="T6" fmla="*/ 44 w 44"/>
                <a:gd name="T7" fmla="*/ 16 h 18"/>
                <a:gd name="T8" fmla="*/ 1 w 44"/>
                <a:gd name="T9" fmla="*/ 18 h 18"/>
                <a:gd name="T10" fmla="*/ 0 w 44"/>
                <a:gd name="T11" fmla="*/ 14 h 18"/>
                <a:gd name="T12" fmla="*/ 0 w 44"/>
                <a:gd name="T13" fmla="*/ 14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 h="18">
                  <a:moveTo>
                    <a:pt x="0" y="14"/>
                  </a:moveTo>
                  <a:lnTo>
                    <a:pt x="8" y="7"/>
                  </a:lnTo>
                  <a:lnTo>
                    <a:pt x="38" y="0"/>
                  </a:lnTo>
                  <a:lnTo>
                    <a:pt x="44" y="16"/>
                  </a:lnTo>
                  <a:lnTo>
                    <a:pt x="1" y="18"/>
                  </a:lnTo>
                  <a:lnTo>
                    <a:pt x="0" y="14"/>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22" name="Freeform 406">
              <a:extLst>
                <a:ext uri="{FF2B5EF4-FFF2-40B4-BE49-F238E27FC236}">
                  <a16:creationId xmlns:a16="http://schemas.microsoft.com/office/drawing/2014/main" id="{C89BEA7A-A02D-4459-AA4D-E3D8047ED37A}"/>
                </a:ext>
              </a:extLst>
            </p:cNvPr>
            <p:cNvSpPr>
              <a:spLocks/>
            </p:cNvSpPr>
            <p:nvPr/>
          </p:nvSpPr>
          <p:spPr bwMode="auto">
            <a:xfrm>
              <a:off x="2136" y="1650"/>
              <a:ext cx="49" cy="18"/>
            </a:xfrm>
            <a:custGeom>
              <a:avLst/>
              <a:gdLst>
                <a:gd name="T0" fmla="*/ 0 w 49"/>
                <a:gd name="T1" fmla="*/ 17 h 18"/>
                <a:gd name="T2" fmla="*/ 14 w 49"/>
                <a:gd name="T3" fmla="*/ 0 h 18"/>
                <a:gd name="T4" fmla="*/ 34 w 49"/>
                <a:gd name="T5" fmla="*/ 7 h 18"/>
                <a:gd name="T6" fmla="*/ 43 w 49"/>
                <a:gd name="T7" fmla="*/ 6 h 18"/>
                <a:gd name="T8" fmla="*/ 49 w 49"/>
                <a:gd name="T9" fmla="*/ 18 h 18"/>
                <a:gd name="T10" fmla="*/ 0 w 49"/>
                <a:gd name="T11" fmla="*/ 17 h 18"/>
                <a:gd name="T12" fmla="*/ 0 w 49"/>
                <a:gd name="T13" fmla="*/ 17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 h="18">
                  <a:moveTo>
                    <a:pt x="0" y="17"/>
                  </a:moveTo>
                  <a:lnTo>
                    <a:pt x="14" y="0"/>
                  </a:lnTo>
                  <a:lnTo>
                    <a:pt x="34" y="7"/>
                  </a:lnTo>
                  <a:lnTo>
                    <a:pt x="43" y="6"/>
                  </a:lnTo>
                  <a:lnTo>
                    <a:pt x="49" y="18"/>
                  </a:lnTo>
                  <a:lnTo>
                    <a:pt x="0" y="17"/>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23" name="Freeform 407">
              <a:extLst>
                <a:ext uri="{FF2B5EF4-FFF2-40B4-BE49-F238E27FC236}">
                  <a16:creationId xmlns:a16="http://schemas.microsoft.com/office/drawing/2014/main" id="{C561C056-27E5-4AE0-96A8-17EA0F5264AC}"/>
                </a:ext>
              </a:extLst>
            </p:cNvPr>
            <p:cNvSpPr>
              <a:spLocks/>
            </p:cNvSpPr>
            <p:nvPr/>
          </p:nvSpPr>
          <p:spPr bwMode="auto">
            <a:xfrm>
              <a:off x="2204" y="1645"/>
              <a:ext cx="39" cy="22"/>
            </a:xfrm>
            <a:custGeom>
              <a:avLst/>
              <a:gdLst>
                <a:gd name="T0" fmla="*/ 0 w 39"/>
                <a:gd name="T1" fmla="*/ 22 h 22"/>
                <a:gd name="T2" fmla="*/ 8 w 39"/>
                <a:gd name="T3" fmla="*/ 0 h 22"/>
                <a:gd name="T4" fmla="*/ 32 w 39"/>
                <a:gd name="T5" fmla="*/ 13 h 22"/>
                <a:gd name="T6" fmla="*/ 39 w 39"/>
                <a:gd name="T7" fmla="*/ 20 h 22"/>
                <a:gd name="T8" fmla="*/ 0 w 39"/>
                <a:gd name="T9" fmla="*/ 22 h 22"/>
                <a:gd name="T10" fmla="*/ 0 w 39"/>
                <a:gd name="T11" fmla="*/ 22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 h="22">
                  <a:moveTo>
                    <a:pt x="0" y="22"/>
                  </a:moveTo>
                  <a:lnTo>
                    <a:pt x="8" y="0"/>
                  </a:lnTo>
                  <a:lnTo>
                    <a:pt x="32" y="13"/>
                  </a:lnTo>
                  <a:lnTo>
                    <a:pt x="39" y="20"/>
                  </a:lnTo>
                  <a:lnTo>
                    <a:pt x="0" y="22"/>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24" name="Freeform 408">
              <a:extLst>
                <a:ext uri="{FF2B5EF4-FFF2-40B4-BE49-F238E27FC236}">
                  <a16:creationId xmlns:a16="http://schemas.microsoft.com/office/drawing/2014/main" id="{0DA22F9B-F2DE-47EE-A5B4-FE5CA5DDD51A}"/>
                </a:ext>
              </a:extLst>
            </p:cNvPr>
            <p:cNvSpPr>
              <a:spLocks/>
            </p:cNvSpPr>
            <p:nvPr/>
          </p:nvSpPr>
          <p:spPr bwMode="auto">
            <a:xfrm>
              <a:off x="1976" y="1527"/>
              <a:ext cx="282" cy="11"/>
            </a:xfrm>
            <a:custGeom>
              <a:avLst/>
              <a:gdLst>
                <a:gd name="T0" fmla="*/ 0 w 282"/>
                <a:gd name="T1" fmla="*/ 0 h 11"/>
                <a:gd name="T2" fmla="*/ 53 w 282"/>
                <a:gd name="T3" fmla="*/ 2 h 11"/>
                <a:gd name="T4" fmla="*/ 264 w 282"/>
                <a:gd name="T5" fmla="*/ 3 h 11"/>
                <a:gd name="T6" fmla="*/ 282 w 282"/>
                <a:gd name="T7" fmla="*/ 11 h 11"/>
                <a:gd name="T8" fmla="*/ 12 w 282"/>
                <a:gd name="T9" fmla="*/ 9 h 11"/>
                <a:gd name="T10" fmla="*/ 0 w 282"/>
                <a:gd name="T11" fmla="*/ 0 h 11"/>
                <a:gd name="T12" fmla="*/ 0 w 282"/>
                <a:gd name="T13" fmla="*/ 0 h 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2" h="11">
                  <a:moveTo>
                    <a:pt x="0" y="0"/>
                  </a:moveTo>
                  <a:lnTo>
                    <a:pt x="53" y="2"/>
                  </a:lnTo>
                  <a:lnTo>
                    <a:pt x="264" y="3"/>
                  </a:lnTo>
                  <a:lnTo>
                    <a:pt x="282" y="11"/>
                  </a:lnTo>
                  <a:lnTo>
                    <a:pt x="12" y="9"/>
                  </a:lnTo>
                  <a:lnTo>
                    <a:pt x="0"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25" name="Freeform 409">
              <a:extLst>
                <a:ext uri="{FF2B5EF4-FFF2-40B4-BE49-F238E27FC236}">
                  <a16:creationId xmlns:a16="http://schemas.microsoft.com/office/drawing/2014/main" id="{84AE0295-689A-4E90-BE1E-32D1A12C9ACF}"/>
                </a:ext>
              </a:extLst>
            </p:cNvPr>
            <p:cNvSpPr>
              <a:spLocks/>
            </p:cNvSpPr>
            <p:nvPr/>
          </p:nvSpPr>
          <p:spPr bwMode="auto">
            <a:xfrm>
              <a:off x="2019" y="1466"/>
              <a:ext cx="197" cy="59"/>
            </a:xfrm>
            <a:custGeom>
              <a:avLst/>
              <a:gdLst>
                <a:gd name="T0" fmla="*/ 0 w 197"/>
                <a:gd name="T1" fmla="*/ 54 h 59"/>
                <a:gd name="T2" fmla="*/ 114 w 197"/>
                <a:gd name="T3" fmla="*/ 0 h 59"/>
                <a:gd name="T4" fmla="*/ 197 w 197"/>
                <a:gd name="T5" fmla="*/ 57 h 59"/>
                <a:gd name="T6" fmla="*/ 23 w 197"/>
                <a:gd name="T7" fmla="*/ 59 h 59"/>
                <a:gd name="T8" fmla="*/ 0 w 197"/>
                <a:gd name="T9" fmla="*/ 54 h 59"/>
                <a:gd name="T10" fmla="*/ 0 w 197"/>
                <a:gd name="T11" fmla="*/ 54 h 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7" h="59">
                  <a:moveTo>
                    <a:pt x="0" y="54"/>
                  </a:moveTo>
                  <a:lnTo>
                    <a:pt x="114" y="0"/>
                  </a:lnTo>
                  <a:lnTo>
                    <a:pt x="197" y="57"/>
                  </a:lnTo>
                  <a:lnTo>
                    <a:pt x="23" y="59"/>
                  </a:lnTo>
                  <a:lnTo>
                    <a:pt x="0" y="54"/>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26" name="Freeform 410">
              <a:extLst>
                <a:ext uri="{FF2B5EF4-FFF2-40B4-BE49-F238E27FC236}">
                  <a16:creationId xmlns:a16="http://schemas.microsoft.com/office/drawing/2014/main" id="{FC4FCBE4-B1C9-414E-B949-FB4E06317636}"/>
                </a:ext>
              </a:extLst>
            </p:cNvPr>
            <p:cNvSpPr>
              <a:spLocks/>
            </p:cNvSpPr>
            <p:nvPr/>
          </p:nvSpPr>
          <p:spPr bwMode="auto">
            <a:xfrm>
              <a:off x="2178" y="1570"/>
              <a:ext cx="41" cy="100"/>
            </a:xfrm>
            <a:custGeom>
              <a:avLst/>
              <a:gdLst>
                <a:gd name="T0" fmla="*/ 41 w 41"/>
                <a:gd name="T1" fmla="*/ 0 h 100"/>
                <a:gd name="T2" fmla="*/ 34 w 41"/>
                <a:gd name="T3" fmla="*/ 75 h 100"/>
                <a:gd name="T4" fmla="*/ 28 w 41"/>
                <a:gd name="T5" fmla="*/ 77 h 100"/>
                <a:gd name="T6" fmla="*/ 26 w 41"/>
                <a:gd name="T7" fmla="*/ 97 h 100"/>
                <a:gd name="T8" fmla="*/ 14 w 41"/>
                <a:gd name="T9" fmla="*/ 100 h 100"/>
                <a:gd name="T10" fmla="*/ 7 w 41"/>
                <a:gd name="T11" fmla="*/ 77 h 100"/>
                <a:gd name="T12" fmla="*/ 3 w 41"/>
                <a:gd name="T13" fmla="*/ 79 h 100"/>
                <a:gd name="T14" fmla="*/ 0 w 41"/>
                <a:gd name="T15" fmla="*/ 42 h 100"/>
                <a:gd name="T16" fmla="*/ 41 w 41"/>
                <a:gd name="T17" fmla="*/ 0 h 100"/>
                <a:gd name="T18" fmla="*/ 41 w 41"/>
                <a:gd name="T19" fmla="*/ 0 h 1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100">
                  <a:moveTo>
                    <a:pt x="41" y="0"/>
                  </a:moveTo>
                  <a:lnTo>
                    <a:pt x="34" y="75"/>
                  </a:lnTo>
                  <a:lnTo>
                    <a:pt x="28" y="77"/>
                  </a:lnTo>
                  <a:lnTo>
                    <a:pt x="26" y="97"/>
                  </a:lnTo>
                  <a:lnTo>
                    <a:pt x="14" y="100"/>
                  </a:lnTo>
                  <a:lnTo>
                    <a:pt x="7" y="77"/>
                  </a:lnTo>
                  <a:lnTo>
                    <a:pt x="3" y="79"/>
                  </a:lnTo>
                  <a:lnTo>
                    <a:pt x="0" y="42"/>
                  </a:lnTo>
                  <a:lnTo>
                    <a:pt x="41"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27" name="Freeform 411">
              <a:extLst>
                <a:ext uri="{FF2B5EF4-FFF2-40B4-BE49-F238E27FC236}">
                  <a16:creationId xmlns:a16="http://schemas.microsoft.com/office/drawing/2014/main" id="{0C6C581F-431F-4BC6-B54C-2BF11BC489AF}"/>
                </a:ext>
              </a:extLst>
            </p:cNvPr>
            <p:cNvSpPr>
              <a:spLocks/>
            </p:cNvSpPr>
            <p:nvPr/>
          </p:nvSpPr>
          <p:spPr bwMode="auto">
            <a:xfrm>
              <a:off x="2094" y="1623"/>
              <a:ext cx="52" cy="47"/>
            </a:xfrm>
            <a:custGeom>
              <a:avLst/>
              <a:gdLst>
                <a:gd name="T0" fmla="*/ 52 w 52"/>
                <a:gd name="T1" fmla="*/ 0 h 47"/>
                <a:gd name="T2" fmla="*/ 51 w 52"/>
                <a:gd name="T3" fmla="*/ 27 h 47"/>
                <a:gd name="T4" fmla="*/ 47 w 52"/>
                <a:gd name="T5" fmla="*/ 29 h 47"/>
                <a:gd name="T6" fmla="*/ 42 w 52"/>
                <a:gd name="T7" fmla="*/ 46 h 47"/>
                <a:gd name="T8" fmla="*/ 3 w 52"/>
                <a:gd name="T9" fmla="*/ 47 h 47"/>
                <a:gd name="T10" fmla="*/ 0 w 52"/>
                <a:gd name="T11" fmla="*/ 18 h 47"/>
                <a:gd name="T12" fmla="*/ 52 w 52"/>
                <a:gd name="T13" fmla="*/ 0 h 47"/>
                <a:gd name="T14" fmla="*/ 52 w 52"/>
                <a:gd name="T15" fmla="*/ 0 h 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 h="47">
                  <a:moveTo>
                    <a:pt x="52" y="0"/>
                  </a:moveTo>
                  <a:lnTo>
                    <a:pt x="51" y="27"/>
                  </a:lnTo>
                  <a:lnTo>
                    <a:pt x="47" y="29"/>
                  </a:lnTo>
                  <a:lnTo>
                    <a:pt x="42" y="46"/>
                  </a:lnTo>
                  <a:lnTo>
                    <a:pt x="3" y="47"/>
                  </a:lnTo>
                  <a:lnTo>
                    <a:pt x="0" y="18"/>
                  </a:lnTo>
                  <a:lnTo>
                    <a:pt x="52" y="0"/>
                  </a:lnTo>
                  <a:close/>
                </a:path>
              </a:pathLst>
            </a:custGeom>
            <a:solidFill>
              <a:srgbClr val="B2FA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28" name="Freeform 412">
              <a:extLst>
                <a:ext uri="{FF2B5EF4-FFF2-40B4-BE49-F238E27FC236}">
                  <a16:creationId xmlns:a16="http://schemas.microsoft.com/office/drawing/2014/main" id="{466B9DA2-C88D-4C4E-9B81-E47F21ADE2F3}"/>
                </a:ext>
              </a:extLst>
            </p:cNvPr>
            <p:cNvSpPr>
              <a:spLocks/>
            </p:cNvSpPr>
            <p:nvPr/>
          </p:nvSpPr>
          <p:spPr bwMode="auto">
            <a:xfrm>
              <a:off x="2083" y="1615"/>
              <a:ext cx="61" cy="56"/>
            </a:xfrm>
            <a:custGeom>
              <a:avLst/>
              <a:gdLst>
                <a:gd name="T0" fmla="*/ 2 w 61"/>
                <a:gd name="T1" fmla="*/ 2 h 56"/>
                <a:gd name="T2" fmla="*/ 60 w 61"/>
                <a:gd name="T3" fmla="*/ 0 h 56"/>
                <a:gd name="T4" fmla="*/ 61 w 61"/>
                <a:gd name="T5" fmla="*/ 12 h 56"/>
                <a:gd name="T6" fmla="*/ 17 w 61"/>
                <a:gd name="T7" fmla="*/ 39 h 56"/>
                <a:gd name="T8" fmla="*/ 46 w 61"/>
                <a:gd name="T9" fmla="*/ 37 h 56"/>
                <a:gd name="T10" fmla="*/ 25 w 61"/>
                <a:gd name="T11" fmla="*/ 56 h 56"/>
                <a:gd name="T12" fmla="*/ 10 w 61"/>
                <a:gd name="T13" fmla="*/ 54 h 56"/>
                <a:gd name="T14" fmla="*/ 8 w 61"/>
                <a:gd name="T15" fmla="*/ 40 h 56"/>
                <a:gd name="T16" fmla="*/ 0 w 61"/>
                <a:gd name="T17" fmla="*/ 37 h 56"/>
                <a:gd name="T18" fmla="*/ 2 w 61"/>
                <a:gd name="T19" fmla="*/ 2 h 56"/>
                <a:gd name="T20" fmla="*/ 2 w 61"/>
                <a:gd name="T21" fmla="*/ 2 h 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56">
                  <a:moveTo>
                    <a:pt x="2" y="2"/>
                  </a:moveTo>
                  <a:lnTo>
                    <a:pt x="60" y="0"/>
                  </a:lnTo>
                  <a:lnTo>
                    <a:pt x="61" y="12"/>
                  </a:lnTo>
                  <a:lnTo>
                    <a:pt x="17" y="39"/>
                  </a:lnTo>
                  <a:lnTo>
                    <a:pt x="46" y="37"/>
                  </a:lnTo>
                  <a:lnTo>
                    <a:pt x="25" y="56"/>
                  </a:lnTo>
                  <a:lnTo>
                    <a:pt x="10" y="54"/>
                  </a:lnTo>
                  <a:lnTo>
                    <a:pt x="8" y="40"/>
                  </a:lnTo>
                  <a:lnTo>
                    <a:pt x="0" y="37"/>
                  </a:lnTo>
                  <a:lnTo>
                    <a:pt x="2" y="2"/>
                  </a:lnTo>
                  <a:close/>
                </a:path>
              </a:pathLst>
            </a:custGeom>
            <a:solidFill>
              <a:srgbClr val="A3A3D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29" name="Freeform 413">
              <a:extLst>
                <a:ext uri="{FF2B5EF4-FFF2-40B4-BE49-F238E27FC236}">
                  <a16:creationId xmlns:a16="http://schemas.microsoft.com/office/drawing/2014/main" id="{AF9F260F-F039-4BB3-BA93-B5A90BDE3D8E}"/>
                </a:ext>
              </a:extLst>
            </p:cNvPr>
            <p:cNvSpPr>
              <a:spLocks/>
            </p:cNvSpPr>
            <p:nvPr/>
          </p:nvSpPr>
          <p:spPr bwMode="auto">
            <a:xfrm>
              <a:off x="2021" y="1540"/>
              <a:ext cx="37" cy="131"/>
            </a:xfrm>
            <a:custGeom>
              <a:avLst/>
              <a:gdLst>
                <a:gd name="T0" fmla="*/ 12 w 37"/>
                <a:gd name="T1" fmla="*/ 0 h 131"/>
                <a:gd name="T2" fmla="*/ 25 w 37"/>
                <a:gd name="T3" fmla="*/ 1 h 131"/>
                <a:gd name="T4" fmla="*/ 26 w 37"/>
                <a:gd name="T5" fmla="*/ 16 h 131"/>
                <a:gd name="T6" fmla="*/ 37 w 37"/>
                <a:gd name="T7" fmla="*/ 18 h 131"/>
                <a:gd name="T8" fmla="*/ 36 w 37"/>
                <a:gd name="T9" fmla="*/ 109 h 131"/>
                <a:gd name="T10" fmla="*/ 27 w 37"/>
                <a:gd name="T11" fmla="*/ 108 h 131"/>
                <a:gd name="T12" fmla="*/ 25 w 37"/>
                <a:gd name="T13" fmla="*/ 130 h 131"/>
                <a:gd name="T14" fmla="*/ 16 w 37"/>
                <a:gd name="T15" fmla="*/ 131 h 131"/>
                <a:gd name="T16" fmla="*/ 11 w 37"/>
                <a:gd name="T17" fmla="*/ 112 h 131"/>
                <a:gd name="T18" fmla="*/ 0 w 37"/>
                <a:gd name="T19" fmla="*/ 20 h 131"/>
                <a:gd name="T20" fmla="*/ 8 w 37"/>
                <a:gd name="T21" fmla="*/ 17 h 131"/>
                <a:gd name="T22" fmla="*/ 12 w 37"/>
                <a:gd name="T23" fmla="*/ 0 h 131"/>
                <a:gd name="T24" fmla="*/ 12 w 37"/>
                <a:gd name="T25" fmla="*/ 0 h 13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7" h="131">
                  <a:moveTo>
                    <a:pt x="12" y="0"/>
                  </a:moveTo>
                  <a:lnTo>
                    <a:pt x="25" y="1"/>
                  </a:lnTo>
                  <a:lnTo>
                    <a:pt x="26" y="16"/>
                  </a:lnTo>
                  <a:lnTo>
                    <a:pt x="37" y="18"/>
                  </a:lnTo>
                  <a:lnTo>
                    <a:pt x="36" y="109"/>
                  </a:lnTo>
                  <a:lnTo>
                    <a:pt x="27" y="108"/>
                  </a:lnTo>
                  <a:lnTo>
                    <a:pt x="25" y="130"/>
                  </a:lnTo>
                  <a:lnTo>
                    <a:pt x="16" y="131"/>
                  </a:lnTo>
                  <a:lnTo>
                    <a:pt x="11" y="112"/>
                  </a:lnTo>
                  <a:lnTo>
                    <a:pt x="0" y="20"/>
                  </a:lnTo>
                  <a:lnTo>
                    <a:pt x="8" y="17"/>
                  </a:lnTo>
                  <a:lnTo>
                    <a:pt x="12"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30" name="Freeform 414">
              <a:extLst>
                <a:ext uri="{FF2B5EF4-FFF2-40B4-BE49-F238E27FC236}">
                  <a16:creationId xmlns:a16="http://schemas.microsoft.com/office/drawing/2014/main" id="{9CCFCEE6-1517-42E4-8349-D1139F66243F}"/>
                </a:ext>
              </a:extLst>
            </p:cNvPr>
            <p:cNvSpPr>
              <a:spLocks/>
            </p:cNvSpPr>
            <p:nvPr/>
          </p:nvSpPr>
          <p:spPr bwMode="auto">
            <a:xfrm>
              <a:off x="2076" y="1540"/>
              <a:ext cx="73" cy="73"/>
            </a:xfrm>
            <a:custGeom>
              <a:avLst/>
              <a:gdLst>
                <a:gd name="T0" fmla="*/ 16 w 73"/>
                <a:gd name="T1" fmla="*/ 2 h 73"/>
                <a:gd name="T2" fmla="*/ 14 w 73"/>
                <a:gd name="T3" fmla="*/ 18 h 73"/>
                <a:gd name="T4" fmla="*/ 1 w 73"/>
                <a:gd name="T5" fmla="*/ 19 h 73"/>
                <a:gd name="T6" fmla="*/ 0 w 73"/>
                <a:gd name="T7" fmla="*/ 72 h 73"/>
                <a:gd name="T8" fmla="*/ 71 w 73"/>
                <a:gd name="T9" fmla="*/ 73 h 73"/>
                <a:gd name="T10" fmla="*/ 32 w 73"/>
                <a:gd name="T11" fmla="*/ 65 h 73"/>
                <a:gd name="T12" fmla="*/ 60 w 73"/>
                <a:gd name="T13" fmla="*/ 62 h 73"/>
                <a:gd name="T14" fmla="*/ 36 w 73"/>
                <a:gd name="T15" fmla="*/ 42 h 73"/>
                <a:gd name="T16" fmla="*/ 14 w 73"/>
                <a:gd name="T17" fmla="*/ 51 h 73"/>
                <a:gd name="T18" fmla="*/ 34 w 73"/>
                <a:gd name="T19" fmla="*/ 31 h 73"/>
                <a:gd name="T20" fmla="*/ 71 w 73"/>
                <a:gd name="T21" fmla="*/ 51 h 73"/>
                <a:gd name="T22" fmla="*/ 73 w 73"/>
                <a:gd name="T23" fmla="*/ 22 h 73"/>
                <a:gd name="T24" fmla="*/ 62 w 73"/>
                <a:gd name="T25" fmla="*/ 19 h 73"/>
                <a:gd name="T26" fmla="*/ 65 w 73"/>
                <a:gd name="T27" fmla="*/ 1 h 73"/>
                <a:gd name="T28" fmla="*/ 27 w 73"/>
                <a:gd name="T29" fmla="*/ 0 h 73"/>
                <a:gd name="T30" fmla="*/ 16 w 73"/>
                <a:gd name="T31" fmla="*/ 2 h 73"/>
                <a:gd name="T32" fmla="*/ 16 w 73"/>
                <a:gd name="T33" fmla="*/ 2 h 7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3" h="73">
                  <a:moveTo>
                    <a:pt x="16" y="2"/>
                  </a:moveTo>
                  <a:lnTo>
                    <a:pt x="14" y="18"/>
                  </a:lnTo>
                  <a:lnTo>
                    <a:pt x="1" y="19"/>
                  </a:lnTo>
                  <a:lnTo>
                    <a:pt x="0" y="72"/>
                  </a:lnTo>
                  <a:lnTo>
                    <a:pt x="71" y="73"/>
                  </a:lnTo>
                  <a:lnTo>
                    <a:pt x="32" y="65"/>
                  </a:lnTo>
                  <a:lnTo>
                    <a:pt x="60" y="62"/>
                  </a:lnTo>
                  <a:lnTo>
                    <a:pt x="36" y="42"/>
                  </a:lnTo>
                  <a:lnTo>
                    <a:pt x="14" y="51"/>
                  </a:lnTo>
                  <a:lnTo>
                    <a:pt x="34" y="31"/>
                  </a:lnTo>
                  <a:lnTo>
                    <a:pt x="71" y="51"/>
                  </a:lnTo>
                  <a:lnTo>
                    <a:pt x="73" y="22"/>
                  </a:lnTo>
                  <a:lnTo>
                    <a:pt x="62" y="19"/>
                  </a:lnTo>
                  <a:lnTo>
                    <a:pt x="65" y="1"/>
                  </a:lnTo>
                  <a:lnTo>
                    <a:pt x="27" y="0"/>
                  </a:lnTo>
                  <a:lnTo>
                    <a:pt x="16" y="2"/>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31" name="Freeform 415">
              <a:extLst>
                <a:ext uri="{FF2B5EF4-FFF2-40B4-BE49-F238E27FC236}">
                  <a16:creationId xmlns:a16="http://schemas.microsoft.com/office/drawing/2014/main" id="{57D152CD-5C1F-43EE-9158-F6DA74FB81BF}"/>
                </a:ext>
              </a:extLst>
            </p:cNvPr>
            <p:cNvSpPr>
              <a:spLocks/>
            </p:cNvSpPr>
            <p:nvPr/>
          </p:nvSpPr>
          <p:spPr bwMode="auto">
            <a:xfrm>
              <a:off x="2179" y="1539"/>
              <a:ext cx="40" cy="82"/>
            </a:xfrm>
            <a:custGeom>
              <a:avLst/>
              <a:gdLst>
                <a:gd name="T0" fmla="*/ 11 w 40"/>
                <a:gd name="T1" fmla="*/ 0 h 82"/>
                <a:gd name="T2" fmla="*/ 35 w 40"/>
                <a:gd name="T3" fmla="*/ 0 h 82"/>
                <a:gd name="T4" fmla="*/ 29 w 40"/>
                <a:gd name="T5" fmla="*/ 22 h 82"/>
                <a:gd name="T6" fmla="*/ 40 w 40"/>
                <a:gd name="T7" fmla="*/ 23 h 82"/>
                <a:gd name="T8" fmla="*/ 37 w 40"/>
                <a:gd name="T9" fmla="*/ 40 h 82"/>
                <a:gd name="T10" fmla="*/ 0 w 40"/>
                <a:gd name="T11" fmla="*/ 82 h 82"/>
                <a:gd name="T12" fmla="*/ 1 w 40"/>
                <a:gd name="T13" fmla="*/ 21 h 82"/>
                <a:gd name="T14" fmla="*/ 7 w 40"/>
                <a:gd name="T15" fmla="*/ 18 h 82"/>
                <a:gd name="T16" fmla="*/ 11 w 40"/>
                <a:gd name="T17" fmla="*/ 0 h 82"/>
                <a:gd name="T18" fmla="*/ 11 w 40"/>
                <a:gd name="T19" fmla="*/ 0 h 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 h="82">
                  <a:moveTo>
                    <a:pt x="11" y="0"/>
                  </a:moveTo>
                  <a:lnTo>
                    <a:pt x="35" y="0"/>
                  </a:lnTo>
                  <a:lnTo>
                    <a:pt x="29" y="22"/>
                  </a:lnTo>
                  <a:lnTo>
                    <a:pt x="40" y="23"/>
                  </a:lnTo>
                  <a:lnTo>
                    <a:pt x="37" y="40"/>
                  </a:lnTo>
                  <a:lnTo>
                    <a:pt x="0" y="82"/>
                  </a:lnTo>
                  <a:lnTo>
                    <a:pt x="1" y="21"/>
                  </a:lnTo>
                  <a:lnTo>
                    <a:pt x="7" y="18"/>
                  </a:lnTo>
                  <a:lnTo>
                    <a:pt x="11" y="0"/>
                  </a:lnTo>
                  <a:close/>
                </a:path>
              </a:pathLst>
            </a:cu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32" name="Freeform 416">
              <a:extLst>
                <a:ext uri="{FF2B5EF4-FFF2-40B4-BE49-F238E27FC236}">
                  <a16:creationId xmlns:a16="http://schemas.microsoft.com/office/drawing/2014/main" id="{EB4B426B-50D2-4662-97EA-2E5A7F754D82}"/>
                </a:ext>
              </a:extLst>
            </p:cNvPr>
            <p:cNvSpPr>
              <a:spLocks/>
            </p:cNvSpPr>
            <p:nvPr/>
          </p:nvSpPr>
          <p:spPr bwMode="auto">
            <a:xfrm>
              <a:off x="1993" y="1536"/>
              <a:ext cx="42" cy="16"/>
            </a:xfrm>
            <a:custGeom>
              <a:avLst/>
              <a:gdLst>
                <a:gd name="T0" fmla="*/ 0 w 40"/>
                <a:gd name="T1" fmla="*/ 3 h 16"/>
                <a:gd name="T2" fmla="*/ 4 w 40"/>
                <a:gd name="T3" fmla="*/ 11 h 16"/>
                <a:gd name="T4" fmla="*/ 40 w 40"/>
                <a:gd name="T5" fmla="*/ 16 h 16"/>
                <a:gd name="T6" fmla="*/ 40 w 40"/>
                <a:gd name="T7" fmla="*/ 0 h 16"/>
                <a:gd name="T8" fmla="*/ 0 w 40"/>
                <a:gd name="T9" fmla="*/ 3 h 16"/>
                <a:gd name="T10" fmla="*/ 0 w 40"/>
                <a:gd name="T11" fmla="*/ 3 h 1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16">
                  <a:moveTo>
                    <a:pt x="0" y="3"/>
                  </a:moveTo>
                  <a:lnTo>
                    <a:pt x="4" y="11"/>
                  </a:lnTo>
                  <a:lnTo>
                    <a:pt x="40" y="16"/>
                  </a:lnTo>
                  <a:lnTo>
                    <a:pt x="40" y="0"/>
                  </a:lnTo>
                  <a:lnTo>
                    <a:pt x="0" y="3"/>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33" name="Freeform 417">
              <a:extLst>
                <a:ext uri="{FF2B5EF4-FFF2-40B4-BE49-F238E27FC236}">
                  <a16:creationId xmlns:a16="http://schemas.microsoft.com/office/drawing/2014/main" id="{8D662D1C-68C1-4AB7-B0B6-A83F0E1F757A}"/>
                </a:ext>
              </a:extLst>
            </p:cNvPr>
            <p:cNvSpPr>
              <a:spLocks/>
            </p:cNvSpPr>
            <p:nvPr/>
          </p:nvSpPr>
          <p:spPr bwMode="auto">
            <a:xfrm>
              <a:off x="2050" y="1538"/>
              <a:ext cx="44" cy="13"/>
            </a:xfrm>
            <a:custGeom>
              <a:avLst/>
              <a:gdLst>
                <a:gd name="T0" fmla="*/ 0 w 44"/>
                <a:gd name="T1" fmla="*/ 2 h 13"/>
                <a:gd name="T2" fmla="*/ 0 w 44"/>
                <a:gd name="T3" fmla="*/ 13 h 13"/>
                <a:gd name="T4" fmla="*/ 44 w 44"/>
                <a:gd name="T5" fmla="*/ 13 h 13"/>
                <a:gd name="T6" fmla="*/ 42 w 44"/>
                <a:gd name="T7" fmla="*/ 0 h 13"/>
                <a:gd name="T8" fmla="*/ 0 w 44"/>
                <a:gd name="T9" fmla="*/ 2 h 13"/>
                <a:gd name="T10" fmla="*/ 0 w 44"/>
                <a:gd name="T11" fmla="*/ 2 h 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 h="13">
                  <a:moveTo>
                    <a:pt x="0" y="2"/>
                  </a:moveTo>
                  <a:lnTo>
                    <a:pt x="0" y="13"/>
                  </a:lnTo>
                  <a:lnTo>
                    <a:pt x="44" y="13"/>
                  </a:lnTo>
                  <a:lnTo>
                    <a:pt x="42" y="0"/>
                  </a:lnTo>
                  <a:lnTo>
                    <a:pt x="0" y="2"/>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34" name="Freeform 418">
              <a:extLst>
                <a:ext uri="{FF2B5EF4-FFF2-40B4-BE49-F238E27FC236}">
                  <a16:creationId xmlns:a16="http://schemas.microsoft.com/office/drawing/2014/main" id="{9C7DA789-584C-446D-A59F-D44F00DA9A9E}"/>
                </a:ext>
              </a:extLst>
            </p:cNvPr>
            <p:cNvSpPr>
              <a:spLocks/>
            </p:cNvSpPr>
            <p:nvPr/>
          </p:nvSpPr>
          <p:spPr bwMode="auto">
            <a:xfrm>
              <a:off x="2140" y="1537"/>
              <a:ext cx="42" cy="12"/>
            </a:xfrm>
            <a:custGeom>
              <a:avLst/>
              <a:gdLst>
                <a:gd name="T0" fmla="*/ 1 w 45"/>
                <a:gd name="T1" fmla="*/ 4 h 12"/>
                <a:gd name="T2" fmla="*/ 0 w 45"/>
                <a:gd name="T3" fmla="*/ 12 h 12"/>
                <a:gd name="T4" fmla="*/ 43 w 45"/>
                <a:gd name="T5" fmla="*/ 11 h 12"/>
                <a:gd name="T6" fmla="*/ 45 w 45"/>
                <a:gd name="T7" fmla="*/ 0 h 12"/>
                <a:gd name="T8" fmla="*/ 1 w 45"/>
                <a:gd name="T9" fmla="*/ 4 h 12"/>
                <a:gd name="T10" fmla="*/ 1 w 45"/>
                <a:gd name="T11" fmla="*/ 4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5" h="12">
                  <a:moveTo>
                    <a:pt x="1" y="4"/>
                  </a:moveTo>
                  <a:lnTo>
                    <a:pt x="0" y="12"/>
                  </a:lnTo>
                  <a:lnTo>
                    <a:pt x="43" y="11"/>
                  </a:lnTo>
                  <a:lnTo>
                    <a:pt x="45" y="0"/>
                  </a:lnTo>
                  <a:lnTo>
                    <a:pt x="1" y="4"/>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35" name="Freeform 419">
              <a:extLst>
                <a:ext uri="{FF2B5EF4-FFF2-40B4-BE49-F238E27FC236}">
                  <a16:creationId xmlns:a16="http://schemas.microsoft.com/office/drawing/2014/main" id="{A09104CC-FEC6-4AC8-8EAE-830970657196}"/>
                </a:ext>
              </a:extLst>
            </p:cNvPr>
            <p:cNvSpPr>
              <a:spLocks/>
            </p:cNvSpPr>
            <p:nvPr/>
          </p:nvSpPr>
          <p:spPr bwMode="auto">
            <a:xfrm>
              <a:off x="2211" y="1537"/>
              <a:ext cx="37" cy="14"/>
            </a:xfrm>
            <a:custGeom>
              <a:avLst/>
              <a:gdLst>
                <a:gd name="T0" fmla="*/ 3 w 37"/>
                <a:gd name="T1" fmla="*/ 2 h 14"/>
                <a:gd name="T2" fmla="*/ 0 w 37"/>
                <a:gd name="T3" fmla="*/ 14 h 14"/>
                <a:gd name="T4" fmla="*/ 37 w 37"/>
                <a:gd name="T5" fmla="*/ 10 h 14"/>
                <a:gd name="T6" fmla="*/ 37 w 37"/>
                <a:gd name="T7" fmla="*/ 0 h 14"/>
                <a:gd name="T8" fmla="*/ 3 w 37"/>
                <a:gd name="T9" fmla="*/ 2 h 14"/>
                <a:gd name="T10" fmla="*/ 3 w 37"/>
                <a:gd name="T11" fmla="*/ 2 h 1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7" h="14">
                  <a:moveTo>
                    <a:pt x="3" y="2"/>
                  </a:moveTo>
                  <a:lnTo>
                    <a:pt x="0" y="14"/>
                  </a:lnTo>
                  <a:lnTo>
                    <a:pt x="37" y="10"/>
                  </a:lnTo>
                  <a:lnTo>
                    <a:pt x="37" y="0"/>
                  </a:lnTo>
                  <a:lnTo>
                    <a:pt x="3" y="2"/>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36" name="Freeform 420">
              <a:extLst>
                <a:ext uri="{FF2B5EF4-FFF2-40B4-BE49-F238E27FC236}">
                  <a16:creationId xmlns:a16="http://schemas.microsoft.com/office/drawing/2014/main" id="{EBCBB711-DF89-4FEB-A48F-BD0BA76D301D}"/>
                </a:ext>
              </a:extLst>
            </p:cNvPr>
            <p:cNvSpPr>
              <a:spLocks/>
            </p:cNvSpPr>
            <p:nvPr/>
          </p:nvSpPr>
          <p:spPr bwMode="auto">
            <a:xfrm>
              <a:off x="2209" y="1561"/>
              <a:ext cx="33" cy="85"/>
            </a:xfrm>
            <a:custGeom>
              <a:avLst/>
              <a:gdLst>
                <a:gd name="T0" fmla="*/ 32 w 33"/>
                <a:gd name="T1" fmla="*/ 5 h 85"/>
                <a:gd name="T2" fmla="*/ 17 w 33"/>
                <a:gd name="T3" fmla="*/ 9 h 85"/>
                <a:gd name="T4" fmla="*/ 19 w 33"/>
                <a:gd name="T5" fmla="*/ 85 h 85"/>
                <a:gd name="T6" fmla="*/ 0 w 33"/>
                <a:gd name="T7" fmla="*/ 85 h 85"/>
                <a:gd name="T8" fmla="*/ 10 w 33"/>
                <a:gd name="T9" fmla="*/ 1 h 85"/>
                <a:gd name="T10" fmla="*/ 33 w 33"/>
                <a:gd name="T11" fmla="*/ 0 h 85"/>
                <a:gd name="T12" fmla="*/ 32 w 33"/>
                <a:gd name="T13" fmla="*/ 5 h 85"/>
                <a:gd name="T14" fmla="*/ 32 w 33"/>
                <a:gd name="T15" fmla="*/ 5 h 8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3" h="85">
                  <a:moveTo>
                    <a:pt x="32" y="5"/>
                  </a:moveTo>
                  <a:lnTo>
                    <a:pt x="17" y="9"/>
                  </a:lnTo>
                  <a:lnTo>
                    <a:pt x="19" y="85"/>
                  </a:lnTo>
                  <a:lnTo>
                    <a:pt x="0" y="85"/>
                  </a:lnTo>
                  <a:lnTo>
                    <a:pt x="10" y="1"/>
                  </a:lnTo>
                  <a:lnTo>
                    <a:pt x="33" y="0"/>
                  </a:lnTo>
                  <a:lnTo>
                    <a:pt x="32" y="5"/>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37" name="Freeform 421">
              <a:extLst>
                <a:ext uri="{FF2B5EF4-FFF2-40B4-BE49-F238E27FC236}">
                  <a16:creationId xmlns:a16="http://schemas.microsoft.com/office/drawing/2014/main" id="{11E2A66E-5EDA-4174-8611-E27D9C6D5B49}"/>
                </a:ext>
              </a:extLst>
            </p:cNvPr>
            <p:cNvSpPr>
              <a:spLocks/>
            </p:cNvSpPr>
            <p:nvPr/>
          </p:nvSpPr>
          <p:spPr bwMode="auto">
            <a:xfrm>
              <a:off x="2145" y="1562"/>
              <a:ext cx="32" cy="88"/>
            </a:xfrm>
            <a:custGeom>
              <a:avLst/>
              <a:gdLst>
                <a:gd name="T0" fmla="*/ 32 w 32"/>
                <a:gd name="T1" fmla="*/ 0 h 88"/>
                <a:gd name="T2" fmla="*/ 29 w 32"/>
                <a:gd name="T3" fmla="*/ 7 h 88"/>
                <a:gd name="T4" fmla="*/ 13 w 32"/>
                <a:gd name="T5" fmla="*/ 37 h 88"/>
                <a:gd name="T6" fmla="*/ 12 w 32"/>
                <a:gd name="T7" fmla="*/ 87 h 88"/>
                <a:gd name="T8" fmla="*/ 0 w 32"/>
                <a:gd name="T9" fmla="*/ 88 h 88"/>
                <a:gd name="T10" fmla="*/ 4 w 32"/>
                <a:gd name="T11" fmla="*/ 0 h 88"/>
                <a:gd name="T12" fmla="*/ 32 w 32"/>
                <a:gd name="T13" fmla="*/ 0 h 88"/>
                <a:gd name="T14" fmla="*/ 32 w 32"/>
                <a:gd name="T15" fmla="*/ 0 h 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2" h="88">
                  <a:moveTo>
                    <a:pt x="32" y="0"/>
                  </a:moveTo>
                  <a:lnTo>
                    <a:pt x="29" y="7"/>
                  </a:lnTo>
                  <a:lnTo>
                    <a:pt x="13" y="37"/>
                  </a:lnTo>
                  <a:lnTo>
                    <a:pt x="12" y="87"/>
                  </a:lnTo>
                  <a:lnTo>
                    <a:pt x="0" y="88"/>
                  </a:lnTo>
                  <a:lnTo>
                    <a:pt x="4" y="0"/>
                  </a:lnTo>
                  <a:lnTo>
                    <a:pt x="32" y="0"/>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38" name="Freeform 422">
              <a:extLst>
                <a:ext uri="{FF2B5EF4-FFF2-40B4-BE49-F238E27FC236}">
                  <a16:creationId xmlns:a16="http://schemas.microsoft.com/office/drawing/2014/main" id="{CED1CADA-3C62-411F-A45A-881BD0222816}"/>
                </a:ext>
              </a:extLst>
            </p:cNvPr>
            <p:cNvSpPr>
              <a:spLocks/>
            </p:cNvSpPr>
            <p:nvPr/>
          </p:nvSpPr>
          <p:spPr bwMode="auto">
            <a:xfrm>
              <a:off x="2057" y="1559"/>
              <a:ext cx="23" cy="93"/>
            </a:xfrm>
            <a:custGeom>
              <a:avLst/>
              <a:gdLst>
                <a:gd name="T0" fmla="*/ 0 w 23"/>
                <a:gd name="T1" fmla="*/ 2 h 93"/>
                <a:gd name="T2" fmla="*/ 2 w 23"/>
                <a:gd name="T3" fmla="*/ 16 h 93"/>
                <a:gd name="T4" fmla="*/ 11 w 23"/>
                <a:gd name="T5" fmla="*/ 46 h 93"/>
                <a:gd name="T6" fmla="*/ 11 w 23"/>
                <a:gd name="T7" fmla="*/ 92 h 93"/>
                <a:gd name="T8" fmla="*/ 21 w 23"/>
                <a:gd name="T9" fmla="*/ 93 h 93"/>
                <a:gd name="T10" fmla="*/ 23 w 23"/>
                <a:gd name="T11" fmla="*/ 0 h 93"/>
                <a:gd name="T12" fmla="*/ 0 w 23"/>
                <a:gd name="T13" fmla="*/ 2 h 93"/>
                <a:gd name="T14" fmla="*/ 0 w 23"/>
                <a:gd name="T15" fmla="*/ 2 h 9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 h="93">
                  <a:moveTo>
                    <a:pt x="0" y="2"/>
                  </a:moveTo>
                  <a:lnTo>
                    <a:pt x="2" y="16"/>
                  </a:lnTo>
                  <a:lnTo>
                    <a:pt x="11" y="46"/>
                  </a:lnTo>
                  <a:lnTo>
                    <a:pt x="11" y="92"/>
                  </a:lnTo>
                  <a:lnTo>
                    <a:pt x="21" y="93"/>
                  </a:lnTo>
                  <a:lnTo>
                    <a:pt x="23" y="0"/>
                  </a:lnTo>
                  <a:lnTo>
                    <a:pt x="0" y="2"/>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39" name="Freeform 423">
              <a:extLst>
                <a:ext uri="{FF2B5EF4-FFF2-40B4-BE49-F238E27FC236}">
                  <a16:creationId xmlns:a16="http://schemas.microsoft.com/office/drawing/2014/main" id="{930E2641-59F3-41BE-88AA-0036E8763573}"/>
                </a:ext>
              </a:extLst>
            </p:cNvPr>
            <p:cNvSpPr>
              <a:spLocks/>
            </p:cNvSpPr>
            <p:nvPr/>
          </p:nvSpPr>
          <p:spPr bwMode="auto">
            <a:xfrm>
              <a:off x="2001" y="1561"/>
              <a:ext cx="26" cy="89"/>
            </a:xfrm>
            <a:custGeom>
              <a:avLst/>
              <a:gdLst>
                <a:gd name="T0" fmla="*/ 0 w 26"/>
                <a:gd name="T1" fmla="*/ 0 h 89"/>
                <a:gd name="T2" fmla="*/ 1 w 26"/>
                <a:gd name="T3" fmla="*/ 18 h 89"/>
                <a:gd name="T4" fmla="*/ 15 w 26"/>
                <a:gd name="T5" fmla="*/ 89 h 89"/>
                <a:gd name="T6" fmla="*/ 26 w 26"/>
                <a:gd name="T7" fmla="*/ 89 h 89"/>
                <a:gd name="T8" fmla="*/ 23 w 26"/>
                <a:gd name="T9" fmla="*/ 0 h 89"/>
                <a:gd name="T10" fmla="*/ 0 w 26"/>
                <a:gd name="T11" fmla="*/ 0 h 89"/>
                <a:gd name="T12" fmla="*/ 0 w 26"/>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6" h="89">
                  <a:moveTo>
                    <a:pt x="0" y="0"/>
                  </a:moveTo>
                  <a:lnTo>
                    <a:pt x="1" y="18"/>
                  </a:lnTo>
                  <a:lnTo>
                    <a:pt x="15" y="89"/>
                  </a:lnTo>
                  <a:lnTo>
                    <a:pt x="26" y="89"/>
                  </a:lnTo>
                  <a:lnTo>
                    <a:pt x="23" y="0"/>
                  </a:lnTo>
                  <a:lnTo>
                    <a:pt x="0" y="0"/>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40" name="Freeform 424">
              <a:extLst>
                <a:ext uri="{FF2B5EF4-FFF2-40B4-BE49-F238E27FC236}">
                  <a16:creationId xmlns:a16="http://schemas.microsoft.com/office/drawing/2014/main" id="{F2A4C098-BAD6-4AE0-A54B-DB5DFDF3402D}"/>
                </a:ext>
              </a:extLst>
            </p:cNvPr>
            <p:cNvSpPr>
              <a:spLocks/>
            </p:cNvSpPr>
            <p:nvPr/>
          </p:nvSpPr>
          <p:spPr bwMode="auto">
            <a:xfrm>
              <a:off x="1963" y="1672"/>
              <a:ext cx="299" cy="43"/>
            </a:xfrm>
            <a:custGeom>
              <a:avLst/>
              <a:gdLst>
                <a:gd name="T0" fmla="*/ 45 w 299"/>
                <a:gd name="T1" fmla="*/ 1 h 43"/>
                <a:gd name="T2" fmla="*/ 267 w 299"/>
                <a:gd name="T3" fmla="*/ 0 h 43"/>
                <a:gd name="T4" fmla="*/ 263 w 299"/>
                <a:gd name="T5" fmla="*/ 8 h 43"/>
                <a:gd name="T6" fmla="*/ 29 w 299"/>
                <a:gd name="T7" fmla="*/ 9 h 43"/>
                <a:gd name="T8" fmla="*/ 26 w 299"/>
                <a:gd name="T9" fmla="*/ 13 h 43"/>
                <a:gd name="T10" fmla="*/ 271 w 299"/>
                <a:gd name="T11" fmla="*/ 15 h 43"/>
                <a:gd name="T12" fmla="*/ 283 w 299"/>
                <a:gd name="T13" fmla="*/ 23 h 43"/>
                <a:gd name="T14" fmla="*/ 12 w 299"/>
                <a:gd name="T15" fmla="*/ 22 h 43"/>
                <a:gd name="T16" fmla="*/ 27 w 299"/>
                <a:gd name="T17" fmla="*/ 25 h 43"/>
                <a:gd name="T18" fmla="*/ 299 w 299"/>
                <a:gd name="T19" fmla="*/ 31 h 43"/>
                <a:gd name="T20" fmla="*/ 297 w 299"/>
                <a:gd name="T21" fmla="*/ 43 h 43"/>
                <a:gd name="T22" fmla="*/ 0 w 299"/>
                <a:gd name="T23" fmla="*/ 39 h 43"/>
                <a:gd name="T24" fmla="*/ 8 w 299"/>
                <a:gd name="T25" fmla="*/ 16 h 43"/>
                <a:gd name="T26" fmla="*/ 28 w 299"/>
                <a:gd name="T27" fmla="*/ 3 h 43"/>
                <a:gd name="T28" fmla="*/ 45 w 299"/>
                <a:gd name="T29" fmla="*/ 1 h 43"/>
                <a:gd name="T30" fmla="*/ 45 w 299"/>
                <a:gd name="T31" fmla="*/ 1 h 4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99" h="43">
                  <a:moveTo>
                    <a:pt x="45" y="1"/>
                  </a:moveTo>
                  <a:lnTo>
                    <a:pt x="267" y="0"/>
                  </a:lnTo>
                  <a:lnTo>
                    <a:pt x="263" y="8"/>
                  </a:lnTo>
                  <a:lnTo>
                    <a:pt x="29" y="9"/>
                  </a:lnTo>
                  <a:lnTo>
                    <a:pt x="26" y="13"/>
                  </a:lnTo>
                  <a:lnTo>
                    <a:pt x="271" y="15"/>
                  </a:lnTo>
                  <a:lnTo>
                    <a:pt x="283" y="23"/>
                  </a:lnTo>
                  <a:lnTo>
                    <a:pt x="12" y="22"/>
                  </a:lnTo>
                  <a:lnTo>
                    <a:pt x="27" y="25"/>
                  </a:lnTo>
                  <a:lnTo>
                    <a:pt x="299" y="31"/>
                  </a:lnTo>
                  <a:lnTo>
                    <a:pt x="297" y="43"/>
                  </a:lnTo>
                  <a:lnTo>
                    <a:pt x="0" y="39"/>
                  </a:lnTo>
                  <a:lnTo>
                    <a:pt x="8" y="16"/>
                  </a:lnTo>
                  <a:lnTo>
                    <a:pt x="28" y="3"/>
                  </a:lnTo>
                  <a:lnTo>
                    <a:pt x="45" y="1"/>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41" name="Freeform 425">
              <a:extLst>
                <a:ext uri="{FF2B5EF4-FFF2-40B4-BE49-F238E27FC236}">
                  <a16:creationId xmlns:a16="http://schemas.microsoft.com/office/drawing/2014/main" id="{8401A366-B82B-42A6-964C-FAB81FEB863A}"/>
                </a:ext>
              </a:extLst>
            </p:cNvPr>
            <p:cNvSpPr>
              <a:spLocks/>
            </p:cNvSpPr>
            <p:nvPr/>
          </p:nvSpPr>
          <p:spPr bwMode="auto">
            <a:xfrm>
              <a:off x="2016" y="1466"/>
              <a:ext cx="214" cy="59"/>
            </a:xfrm>
            <a:custGeom>
              <a:avLst/>
              <a:gdLst>
                <a:gd name="T0" fmla="*/ 0 w 214"/>
                <a:gd name="T1" fmla="*/ 53 h 59"/>
                <a:gd name="T2" fmla="*/ 120 w 214"/>
                <a:gd name="T3" fmla="*/ 0 h 59"/>
                <a:gd name="T4" fmla="*/ 214 w 214"/>
                <a:gd name="T5" fmla="*/ 59 h 59"/>
                <a:gd name="T6" fmla="*/ 118 w 214"/>
                <a:gd name="T7" fmla="*/ 58 h 59"/>
                <a:gd name="T8" fmla="*/ 63 w 214"/>
                <a:gd name="T9" fmla="*/ 40 h 59"/>
                <a:gd name="T10" fmla="*/ 16 w 214"/>
                <a:gd name="T11" fmla="*/ 55 h 59"/>
                <a:gd name="T12" fmla="*/ 0 w 214"/>
                <a:gd name="T13" fmla="*/ 53 h 59"/>
                <a:gd name="T14" fmla="*/ 0 w 214"/>
                <a:gd name="T15" fmla="*/ 53 h 5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4" h="59">
                  <a:moveTo>
                    <a:pt x="0" y="53"/>
                  </a:moveTo>
                  <a:lnTo>
                    <a:pt x="120" y="0"/>
                  </a:lnTo>
                  <a:lnTo>
                    <a:pt x="214" y="59"/>
                  </a:lnTo>
                  <a:lnTo>
                    <a:pt x="118" y="58"/>
                  </a:lnTo>
                  <a:lnTo>
                    <a:pt x="63" y="40"/>
                  </a:lnTo>
                  <a:lnTo>
                    <a:pt x="16" y="55"/>
                  </a:lnTo>
                  <a:lnTo>
                    <a:pt x="0" y="53"/>
                  </a:lnTo>
                  <a:close/>
                </a:path>
              </a:pathLst>
            </a:custGeom>
            <a:solidFill>
              <a:srgbClr val="7D90E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42" name="Freeform 426">
              <a:extLst>
                <a:ext uri="{FF2B5EF4-FFF2-40B4-BE49-F238E27FC236}">
                  <a16:creationId xmlns:a16="http://schemas.microsoft.com/office/drawing/2014/main" id="{D51DB2E8-AF0D-430B-8439-84031F98D7F9}"/>
                </a:ext>
              </a:extLst>
            </p:cNvPr>
            <p:cNvSpPr>
              <a:spLocks/>
            </p:cNvSpPr>
            <p:nvPr/>
          </p:nvSpPr>
          <p:spPr bwMode="auto">
            <a:xfrm>
              <a:off x="2028" y="1473"/>
              <a:ext cx="198" cy="51"/>
            </a:xfrm>
            <a:custGeom>
              <a:avLst/>
              <a:gdLst>
                <a:gd name="T0" fmla="*/ 0 w 196"/>
                <a:gd name="T1" fmla="*/ 48 h 51"/>
                <a:gd name="T2" fmla="*/ 115 w 196"/>
                <a:gd name="T3" fmla="*/ 0 h 51"/>
                <a:gd name="T4" fmla="*/ 196 w 196"/>
                <a:gd name="T5" fmla="*/ 51 h 51"/>
                <a:gd name="T6" fmla="*/ 149 w 196"/>
                <a:gd name="T7" fmla="*/ 50 h 51"/>
                <a:gd name="T8" fmla="*/ 104 w 196"/>
                <a:gd name="T9" fmla="*/ 22 h 51"/>
                <a:gd name="T10" fmla="*/ 0 w 196"/>
                <a:gd name="T11" fmla="*/ 48 h 51"/>
                <a:gd name="T12" fmla="*/ 0 w 196"/>
                <a:gd name="T13" fmla="*/ 48 h 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96" h="51">
                  <a:moveTo>
                    <a:pt x="0" y="48"/>
                  </a:moveTo>
                  <a:lnTo>
                    <a:pt x="115" y="0"/>
                  </a:lnTo>
                  <a:lnTo>
                    <a:pt x="196" y="51"/>
                  </a:lnTo>
                  <a:lnTo>
                    <a:pt x="149" y="50"/>
                  </a:lnTo>
                  <a:lnTo>
                    <a:pt x="104" y="22"/>
                  </a:lnTo>
                  <a:lnTo>
                    <a:pt x="0" y="48"/>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43" name="Freeform 427">
              <a:extLst>
                <a:ext uri="{FF2B5EF4-FFF2-40B4-BE49-F238E27FC236}">
                  <a16:creationId xmlns:a16="http://schemas.microsoft.com/office/drawing/2014/main" id="{FCC84550-4256-4299-B52F-7339DA917A36}"/>
                </a:ext>
              </a:extLst>
            </p:cNvPr>
            <p:cNvSpPr>
              <a:spLocks/>
            </p:cNvSpPr>
            <p:nvPr/>
          </p:nvSpPr>
          <p:spPr bwMode="auto">
            <a:xfrm>
              <a:off x="1971" y="1450"/>
              <a:ext cx="306" cy="94"/>
            </a:xfrm>
            <a:custGeom>
              <a:avLst/>
              <a:gdLst>
                <a:gd name="T0" fmla="*/ 0 w 306"/>
                <a:gd name="T1" fmla="*/ 76 h 94"/>
                <a:gd name="T2" fmla="*/ 24 w 306"/>
                <a:gd name="T3" fmla="*/ 85 h 94"/>
                <a:gd name="T4" fmla="*/ 289 w 306"/>
                <a:gd name="T5" fmla="*/ 84 h 94"/>
                <a:gd name="T6" fmla="*/ 164 w 306"/>
                <a:gd name="T7" fmla="*/ 6 h 94"/>
                <a:gd name="T8" fmla="*/ 25 w 306"/>
                <a:gd name="T9" fmla="*/ 65 h 94"/>
                <a:gd name="T10" fmla="*/ 154 w 306"/>
                <a:gd name="T11" fmla="*/ 2 h 94"/>
                <a:gd name="T12" fmla="*/ 169 w 306"/>
                <a:gd name="T13" fmla="*/ 0 h 94"/>
                <a:gd name="T14" fmla="*/ 306 w 306"/>
                <a:gd name="T15" fmla="*/ 83 h 94"/>
                <a:gd name="T16" fmla="*/ 300 w 306"/>
                <a:gd name="T17" fmla="*/ 94 h 94"/>
                <a:gd name="T18" fmla="*/ 12 w 306"/>
                <a:gd name="T19" fmla="*/ 92 h 94"/>
                <a:gd name="T20" fmla="*/ 0 w 306"/>
                <a:gd name="T21" fmla="*/ 76 h 94"/>
                <a:gd name="T22" fmla="*/ 0 w 306"/>
                <a:gd name="T23" fmla="*/ 76 h 9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06" h="94">
                  <a:moveTo>
                    <a:pt x="0" y="76"/>
                  </a:moveTo>
                  <a:lnTo>
                    <a:pt x="24" y="85"/>
                  </a:lnTo>
                  <a:lnTo>
                    <a:pt x="289" y="84"/>
                  </a:lnTo>
                  <a:lnTo>
                    <a:pt x="164" y="6"/>
                  </a:lnTo>
                  <a:lnTo>
                    <a:pt x="25" y="65"/>
                  </a:lnTo>
                  <a:lnTo>
                    <a:pt x="154" y="2"/>
                  </a:lnTo>
                  <a:lnTo>
                    <a:pt x="169" y="0"/>
                  </a:lnTo>
                  <a:lnTo>
                    <a:pt x="306" y="83"/>
                  </a:lnTo>
                  <a:lnTo>
                    <a:pt x="300" y="94"/>
                  </a:lnTo>
                  <a:lnTo>
                    <a:pt x="12" y="92"/>
                  </a:lnTo>
                  <a:lnTo>
                    <a:pt x="0" y="7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44" name="Freeform 428">
              <a:extLst>
                <a:ext uri="{FF2B5EF4-FFF2-40B4-BE49-F238E27FC236}">
                  <a16:creationId xmlns:a16="http://schemas.microsoft.com/office/drawing/2014/main" id="{65CFA365-9627-44BC-B2AA-CC1985F41795}"/>
                </a:ext>
              </a:extLst>
            </p:cNvPr>
            <p:cNvSpPr>
              <a:spLocks/>
            </p:cNvSpPr>
            <p:nvPr/>
          </p:nvSpPr>
          <p:spPr bwMode="auto">
            <a:xfrm>
              <a:off x="1987" y="1539"/>
              <a:ext cx="54" cy="23"/>
            </a:xfrm>
            <a:custGeom>
              <a:avLst/>
              <a:gdLst>
                <a:gd name="T0" fmla="*/ 0 w 54"/>
                <a:gd name="T1" fmla="*/ 1 h 23"/>
                <a:gd name="T2" fmla="*/ 8 w 54"/>
                <a:gd name="T3" fmla="*/ 23 h 23"/>
                <a:gd name="T4" fmla="*/ 49 w 54"/>
                <a:gd name="T5" fmla="*/ 22 h 23"/>
                <a:gd name="T6" fmla="*/ 54 w 54"/>
                <a:gd name="T7" fmla="*/ 0 h 23"/>
                <a:gd name="T8" fmla="*/ 36 w 54"/>
                <a:gd name="T9" fmla="*/ 1 h 23"/>
                <a:gd name="T10" fmla="*/ 37 w 54"/>
                <a:gd name="T11" fmla="*/ 17 h 23"/>
                <a:gd name="T12" fmla="*/ 11 w 54"/>
                <a:gd name="T13" fmla="*/ 16 h 23"/>
                <a:gd name="T14" fmla="*/ 11 w 54"/>
                <a:gd name="T15" fmla="*/ 1 h 23"/>
                <a:gd name="T16" fmla="*/ 0 w 54"/>
                <a:gd name="T17" fmla="*/ 1 h 23"/>
                <a:gd name="T18" fmla="*/ 0 w 54"/>
                <a:gd name="T19" fmla="*/ 1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4" h="23">
                  <a:moveTo>
                    <a:pt x="0" y="1"/>
                  </a:moveTo>
                  <a:lnTo>
                    <a:pt x="8" y="23"/>
                  </a:lnTo>
                  <a:lnTo>
                    <a:pt x="49" y="22"/>
                  </a:lnTo>
                  <a:lnTo>
                    <a:pt x="54" y="0"/>
                  </a:lnTo>
                  <a:lnTo>
                    <a:pt x="36" y="1"/>
                  </a:lnTo>
                  <a:lnTo>
                    <a:pt x="37"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45" name="Freeform 429">
              <a:extLst>
                <a:ext uri="{FF2B5EF4-FFF2-40B4-BE49-F238E27FC236}">
                  <a16:creationId xmlns:a16="http://schemas.microsoft.com/office/drawing/2014/main" id="{DD3E1085-FD77-4147-9D47-1642819AA806}"/>
                </a:ext>
              </a:extLst>
            </p:cNvPr>
            <p:cNvSpPr>
              <a:spLocks/>
            </p:cNvSpPr>
            <p:nvPr/>
          </p:nvSpPr>
          <p:spPr bwMode="auto">
            <a:xfrm>
              <a:off x="2044" y="1540"/>
              <a:ext cx="59" cy="22"/>
            </a:xfrm>
            <a:custGeom>
              <a:avLst/>
              <a:gdLst>
                <a:gd name="T0" fmla="*/ 0 w 59"/>
                <a:gd name="T1" fmla="*/ 0 h 22"/>
                <a:gd name="T2" fmla="*/ 2 w 59"/>
                <a:gd name="T3" fmla="*/ 20 h 22"/>
                <a:gd name="T4" fmla="*/ 51 w 59"/>
                <a:gd name="T5" fmla="*/ 22 h 22"/>
                <a:gd name="T6" fmla="*/ 59 w 59"/>
                <a:gd name="T7" fmla="*/ 0 h 22"/>
                <a:gd name="T8" fmla="*/ 35 w 59"/>
                <a:gd name="T9" fmla="*/ 0 h 22"/>
                <a:gd name="T10" fmla="*/ 43 w 59"/>
                <a:gd name="T11" fmla="*/ 15 h 22"/>
                <a:gd name="T12" fmla="*/ 9 w 59"/>
                <a:gd name="T13" fmla="*/ 15 h 22"/>
                <a:gd name="T14" fmla="*/ 9 w 59"/>
                <a:gd name="T15" fmla="*/ 0 h 22"/>
                <a:gd name="T16" fmla="*/ 0 w 59"/>
                <a:gd name="T17" fmla="*/ 0 h 22"/>
                <a:gd name="T18" fmla="*/ 0 w 59"/>
                <a:gd name="T19" fmla="*/ 0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9" h="22">
                  <a:moveTo>
                    <a:pt x="0" y="0"/>
                  </a:moveTo>
                  <a:lnTo>
                    <a:pt x="2" y="20"/>
                  </a:lnTo>
                  <a:lnTo>
                    <a:pt x="51" y="22"/>
                  </a:lnTo>
                  <a:lnTo>
                    <a:pt x="59" y="0"/>
                  </a:lnTo>
                  <a:lnTo>
                    <a:pt x="35" y="0"/>
                  </a:lnTo>
                  <a:lnTo>
                    <a:pt x="43" y="15"/>
                  </a:lnTo>
                  <a:lnTo>
                    <a:pt x="9" y="15"/>
                  </a:lnTo>
                  <a:lnTo>
                    <a:pt x="9"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46" name="Freeform 430">
              <a:extLst>
                <a:ext uri="{FF2B5EF4-FFF2-40B4-BE49-F238E27FC236}">
                  <a16:creationId xmlns:a16="http://schemas.microsoft.com/office/drawing/2014/main" id="{35C174F6-732A-400E-AA38-BD9767A663B0}"/>
                </a:ext>
              </a:extLst>
            </p:cNvPr>
            <p:cNvSpPr>
              <a:spLocks/>
            </p:cNvSpPr>
            <p:nvPr/>
          </p:nvSpPr>
          <p:spPr bwMode="auto">
            <a:xfrm>
              <a:off x="2134" y="1540"/>
              <a:ext cx="62" cy="23"/>
            </a:xfrm>
            <a:custGeom>
              <a:avLst/>
              <a:gdLst>
                <a:gd name="T0" fmla="*/ 0 w 62"/>
                <a:gd name="T1" fmla="*/ 0 h 23"/>
                <a:gd name="T2" fmla="*/ 4 w 62"/>
                <a:gd name="T3" fmla="*/ 23 h 23"/>
                <a:gd name="T4" fmla="*/ 53 w 62"/>
                <a:gd name="T5" fmla="*/ 22 h 23"/>
                <a:gd name="T6" fmla="*/ 62 w 62"/>
                <a:gd name="T7" fmla="*/ 0 h 23"/>
                <a:gd name="T8" fmla="*/ 44 w 62"/>
                <a:gd name="T9" fmla="*/ 0 h 23"/>
                <a:gd name="T10" fmla="*/ 45 w 62"/>
                <a:gd name="T11" fmla="*/ 17 h 23"/>
                <a:gd name="T12" fmla="*/ 10 w 62"/>
                <a:gd name="T13" fmla="*/ 17 h 23"/>
                <a:gd name="T14" fmla="*/ 13 w 62"/>
                <a:gd name="T15" fmla="*/ 2 h 23"/>
                <a:gd name="T16" fmla="*/ 0 w 62"/>
                <a:gd name="T17" fmla="*/ 0 h 23"/>
                <a:gd name="T18" fmla="*/ 0 w 62"/>
                <a:gd name="T19" fmla="*/ 0 h 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2" h="23">
                  <a:moveTo>
                    <a:pt x="0" y="0"/>
                  </a:moveTo>
                  <a:lnTo>
                    <a:pt x="4" y="23"/>
                  </a:lnTo>
                  <a:lnTo>
                    <a:pt x="53" y="22"/>
                  </a:lnTo>
                  <a:lnTo>
                    <a:pt x="62" y="0"/>
                  </a:lnTo>
                  <a:lnTo>
                    <a:pt x="44" y="0"/>
                  </a:lnTo>
                  <a:lnTo>
                    <a:pt x="45" y="17"/>
                  </a:lnTo>
                  <a:lnTo>
                    <a:pt x="10" y="17"/>
                  </a:lnTo>
                  <a:lnTo>
                    <a:pt x="13"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47" name="Freeform 431">
              <a:extLst>
                <a:ext uri="{FF2B5EF4-FFF2-40B4-BE49-F238E27FC236}">
                  <a16:creationId xmlns:a16="http://schemas.microsoft.com/office/drawing/2014/main" id="{9A0D7A1F-1ADA-4794-8A5C-FC27949EDD59}"/>
                </a:ext>
              </a:extLst>
            </p:cNvPr>
            <p:cNvSpPr>
              <a:spLocks/>
            </p:cNvSpPr>
            <p:nvPr/>
          </p:nvSpPr>
          <p:spPr bwMode="auto">
            <a:xfrm>
              <a:off x="2199" y="1537"/>
              <a:ext cx="63" cy="28"/>
            </a:xfrm>
            <a:custGeom>
              <a:avLst/>
              <a:gdLst>
                <a:gd name="T0" fmla="*/ 0 w 63"/>
                <a:gd name="T1" fmla="*/ 1 h 28"/>
                <a:gd name="T2" fmla="*/ 9 w 63"/>
                <a:gd name="T3" fmla="*/ 26 h 28"/>
                <a:gd name="T4" fmla="*/ 53 w 63"/>
                <a:gd name="T5" fmla="*/ 28 h 28"/>
                <a:gd name="T6" fmla="*/ 63 w 63"/>
                <a:gd name="T7" fmla="*/ 0 h 28"/>
                <a:gd name="T8" fmla="*/ 43 w 63"/>
                <a:gd name="T9" fmla="*/ 0 h 28"/>
                <a:gd name="T10" fmla="*/ 43 w 63"/>
                <a:gd name="T11" fmla="*/ 21 h 28"/>
                <a:gd name="T12" fmla="*/ 14 w 63"/>
                <a:gd name="T13" fmla="*/ 19 h 28"/>
                <a:gd name="T14" fmla="*/ 24 w 63"/>
                <a:gd name="T15" fmla="*/ 0 h 28"/>
                <a:gd name="T16" fmla="*/ 0 w 63"/>
                <a:gd name="T17" fmla="*/ 1 h 28"/>
                <a:gd name="T18" fmla="*/ 0 w 63"/>
                <a:gd name="T19" fmla="*/ 1 h 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3" h="28">
                  <a:moveTo>
                    <a:pt x="0" y="1"/>
                  </a:moveTo>
                  <a:lnTo>
                    <a:pt x="9" y="26"/>
                  </a:lnTo>
                  <a:lnTo>
                    <a:pt x="53" y="28"/>
                  </a:lnTo>
                  <a:lnTo>
                    <a:pt x="63" y="0"/>
                  </a:lnTo>
                  <a:lnTo>
                    <a:pt x="43" y="0"/>
                  </a:lnTo>
                  <a:lnTo>
                    <a:pt x="43" y="21"/>
                  </a:lnTo>
                  <a:lnTo>
                    <a:pt x="14" y="19"/>
                  </a:lnTo>
                  <a:lnTo>
                    <a:pt x="24"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48" name="Freeform 432">
              <a:extLst>
                <a:ext uri="{FF2B5EF4-FFF2-40B4-BE49-F238E27FC236}">
                  <a16:creationId xmlns:a16="http://schemas.microsoft.com/office/drawing/2014/main" id="{AFB11689-97F8-4F84-AA11-109DE0D41B81}"/>
                </a:ext>
              </a:extLst>
            </p:cNvPr>
            <p:cNvSpPr>
              <a:spLocks/>
            </p:cNvSpPr>
            <p:nvPr/>
          </p:nvSpPr>
          <p:spPr bwMode="auto">
            <a:xfrm>
              <a:off x="2010" y="1559"/>
              <a:ext cx="23" cy="95"/>
            </a:xfrm>
            <a:custGeom>
              <a:avLst/>
              <a:gdLst>
                <a:gd name="T0" fmla="*/ 17 w 23"/>
                <a:gd name="T1" fmla="*/ 0 h 95"/>
                <a:gd name="T2" fmla="*/ 23 w 23"/>
                <a:gd name="T3" fmla="*/ 95 h 95"/>
                <a:gd name="T4" fmla="*/ 15 w 23"/>
                <a:gd name="T5" fmla="*/ 94 h 95"/>
                <a:gd name="T6" fmla="*/ 10 w 23"/>
                <a:gd name="T7" fmla="*/ 22 h 95"/>
                <a:gd name="T8" fmla="*/ 6 w 23"/>
                <a:gd name="T9" fmla="*/ 93 h 95"/>
                <a:gd name="T10" fmla="*/ 0 w 23"/>
                <a:gd name="T11" fmla="*/ 95 h 95"/>
                <a:gd name="T12" fmla="*/ 1 w 23"/>
                <a:gd name="T13" fmla="*/ 0 h 95"/>
                <a:gd name="T14" fmla="*/ 17 w 23"/>
                <a:gd name="T15" fmla="*/ 0 h 95"/>
                <a:gd name="T16" fmla="*/ 17 w 23"/>
                <a:gd name="T17" fmla="*/ 0 h 9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 h="95">
                  <a:moveTo>
                    <a:pt x="17" y="0"/>
                  </a:moveTo>
                  <a:lnTo>
                    <a:pt x="23" y="95"/>
                  </a:lnTo>
                  <a:lnTo>
                    <a:pt x="15" y="94"/>
                  </a:lnTo>
                  <a:lnTo>
                    <a:pt x="10" y="22"/>
                  </a:lnTo>
                  <a:lnTo>
                    <a:pt x="6" y="93"/>
                  </a:lnTo>
                  <a:lnTo>
                    <a:pt x="0" y="95"/>
                  </a:lnTo>
                  <a:lnTo>
                    <a:pt x="1"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49" name="Freeform 433">
              <a:extLst>
                <a:ext uri="{FF2B5EF4-FFF2-40B4-BE49-F238E27FC236}">
                  <a16:creationId xmlns:a16="http://schemas.microsoft.com/office/drawing/2014/main" id="{7F299311-D5AF-4B73-BC26-A44DD561E0CE}"/>
                </a:ext>
              </a:extLst>
            </p:cNvPr>
            <p:cNvSpPr>
              <a:spLocks/>
            </p:cNvSpPr>
            <p:nvPr/>
          </p:nvSpPr>
          <p:spPr bwMode="auto">
            <a:xfrm>
              <a:off x="1999" y="1561"/>
              <a:ext cx="7" cy="90"/>
            </a:xfrm>
            <a:custGeom>
              <a:avLst/>
              <a:gdLst>
                <a:gd name="T0" fmla="*/ 2 w 7"/>
                <a:gd name="T1" fmla="*/ 0 h 90"/>
                <a:gd name="T2" fmla="*/ 0 w 7"/>
                <a:gd name="T3" fmla="*/ 88 h 90"/>
                <a:gd name="T4" fmla="*/ 3 w 7"/>
                <a:gd name="T5" fmla="*/ 90 h 90"/>
                <a:gd name="T6" fmla="*/ 7 w 7"/>
                <a:gd name="T7" fmla="*/ 0 h 90"/>
                <a:gd name="T8" fmla="*/ 2 w 7"/>
                <a:gd name="T9" fmla="*/ 0 h 90"/>
                <a:gd name="T10" fmla="*/ 2 w 7"/>
                <a:gd name="T11" fmla="*/ 0 h 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90">
                  <a:moveTo>
                    <a:pt x="2" y="0"/>
                  </a:moveTo>
                  <a:lnTo>
                    <a:pt x="0" y="88"/>
                  </a:lnTo>
                  <a:lnTo>
                    <a:pt x="3" y="90"/>
                  </a:lnTo>
                  <a:lnTo>
                    <a:pt x="7"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50" name="Freeform 434">
              <a:extLst>
                <a:ext uri="{FF2B5EF4-FFF2-40B4-BE49-F238E27FC236}">
                  <a16:creationId xmlns:a16="http://schemas.microsoft.com/office/drawing/2014/main" id="{2FC14530-D431-4D5A-A6A8-4A9C48587790}"/>
                </a:ext>
              </a:extLst>
            </p:cNvPr>
            <p:cNvSpPr>
              <a:spLocks/>
            </p:cNvSpPr>
            <p:nvPr/>
          </p:nvSpPr>
          <p:spPr bwMode="auto">
            <a:xfrm>
              <a:off x="2051" y="1558"/>
              <a:ext cx="11" cy="91"/>
            </a:xfrm>
            <a:custGeom>
              <a:avLst/>
              <a:gdLst>
                <a:gd name="T0" fmla="*/ 3 w 11"/>
                <a:gd name="T1" fmla="*/ 1 h 91"/>
                <a:gd name="T2" fmla="*/ 0 w 11"/>
                <a:gd name="T3" fmla="*/ 91 h 91"/>
                <a:gd name="T4" fmla="*/ 6 w 11"/>
                <a:gd name="T5" fmla="*/ 91 h 91"/>
                <a:gd name="T6" fmla="*/ 11 w 11"/>
                <a:gd name="T7" fmla="*/ 0 h 91"/>
                <a:gd name="T8" fmla="*/ 3 w 11"/>
                <a:gd name="T9" fmla="*/ 1 h 91"/>
                <a:gd name="T10" fmla="*/ 3 w 11"/>
                <a:gd name="T11" fmla="*/ 1 h 9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 h="91">
                  <a:moveTo>
                    <a:pt x="3" y="1"/>
                  </a:moveTo>
                  <a:lnTo>
                    <a:pt x="0" y="91"/>
                  </a:lnTo>
                  <a:lnTo>
                    <a:pt x="6" y="91"/>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51" name="Freeform 435">
              <a:extLst>
                <a:ext uri="{FF2B5EF4-FFF2-40B4-BE49-F238E27FC236}">
                  <a16:creationId xmlns:a16="http://schemas.microsoft.com/office/drawing/2014/main" id="{1E33CDB2-1167-42ED-A935-D306C0E52314}"/>
                </a:ext>
              </a:extLst>
            </p:cNvPr>
            <p:cNvSpPr>
              <a:spLocks/>
            </p:cNvSpPr>
            <p:nvPr/>
          </p:nvSpPr>
          <p:spPr bwMode="auto">
            <a:xfrm>
              <a:off x="2064" y="1558"/>
              <a:ext cx="23" cy="96"/>
            </a:xfrm>
            <a:custGeom>
              <a:avLst/>
              <a:gdLst>
                <a:gd name="T0" fmla="*/ 4 w 23"/>
                <a:gd name="T1" fmla="*/ 0 h 96"/>
                <a:gd name="T2" fmla="*/ 0 w 23"/>
                <a:gd name="T3" fmla="*/ 93 h 96"/>
                <a:gd name="T4" fmla="*/ 4 w 23"/>
                <a:gd name="T5" fmla="*/ 93 h 96"/>
                <a:gd name="T6" fmla="*/ 12 w 23"/>
                <a:gd name="T7" fmla="*/ 13 h 96"/>
                <a:gd name="T8" fmla="*/ 14 w 23"/>
                <a:gd name="T9" fmla="*/ 94 h 96"/>
                <a:gd name="T10" fmla="*/ 23 w 23"/>
                <a:gd name="T11" fmla="*/ 96 h 96"/>
                <a:gd name="T12" fmla="*/ 20 w 23"/>
                <a:gd name="T13" fmla="*/ 0 h 96"/>
                <a:gd name="T14" fmla="*/ 4 w 23"/>
                <a:gd name="T15" fmla="*/ 0 h 96"/>
                <a:gd name="T16" fmla="*/ 4 w 23"/>
                <a:gd name="T17" fmla="*/ 0 h 9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 h="96">
                  <a:moveTo>
                    <a:pt x="4" y="0"/>
                  </a:moveTo>
                  <a:lnTo>
                    <a:pt x="0" y="93"/>
                  </a:lnTo>
                  <a:lnTo>
                    <a:pt x="4" y="93"/>
                  </a:lnTo>
                  <a:lnTo>
                    <a:pt x="12" y="13"/>
                  </a:lnTo>
                  <a:lnTo>
                    <a:pt x="14" y="94"/>
                  </a:lnTo>
                  <a:lnTo>
                    <a:pt x="23" y="96"/>
                  </a:lnTo>
                  <a:lnTo>
                    <a:pt x="20"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52" name="Freeform 436">
              <a:extLst>
                <a:ext uri="{FF2B5EF4-FFF2-40B4-BE49-F238E27FC236}">
                  <a16:creationId xmlns:a16="http://schemas.microsoft.com/office/drawing/2014/main" id="{AFF79558-4DF2-4254-9DBF-764EDC8A6BEB}"/>
                </a:ext>
              </a:extLst>
            </p:cNvPr>
            <p:cNvSpPr>
              <a:spLocks/>
            </p:cNvSpPr>
            <p:nvPr/>
          </p:nvSpPr>
          <p:spPr bwMode="auto">
            <a:xfrm>
              <a:off x="2142" y="1561"/>
              <a:ext cx="26" cy="89"/>
            </a:xfrm>
            <a:custGeom>
              <a:avLst/>
              <a:gdLst>
                <a:gd name="T0" fmla="*/ 3 w 26"/>
                <a:gd name="T1" fmla="*/ 0 h 89"/>
                <a:gd name="T2" fmla="*/ 0 w 26"/>
                <a:gd name="T3" fmla="*/ 89 h 89"/>
                <a:gd name="T4" fmla="*/ 9 w 26"/>
                <a:gd name="T5" fmla="*/ 87 h 89"/>
                <a:gd name="T6" fmla="*/ 15 w 26"/>
                <a:gd name="T7" fmla="*/ 12 h 89"/>
                <a:gd name="T8" fmla="*/ 20 w 26"/>
                <a:gd name="T9" fmla="*/ 88 h 89"/>
                <a:gd name="T10" fmla="*/ 26 w 26"/>
                <a:gd name="T11" fmla="*/ 88 h 89"/>
                <a:gd name="T12" fmla="*/ 25 w 26"/>
                <a:gd name="T13" fmla="*/ 0 h 89"/>
                <a:gd name="T14" fmla="*/ 3 w 26"/>
                <a:gd name="T15" fmla="*/ 0 h 89"/>
                <a:gd name="T16" fmla="*/ 3 w 26"/>
                <a:gd name="T17" fmla="*/ 0 h 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6" h="89">
                  <a:moveTo>
                    <a:pt x="3" y="0"/>
                  </a:moveTo>
                  <a:lnTo>
                    <a:pt x="0" y="89"/>
                  </a:lnTo>
                  <a:lnTo>
                    <a:pt x="9" y="87"/>
                  </a:lnTo>
                  <a:lnTo>
                    <a:pt x="15" y="12"/>
                  </a:lnTo>
                  <a:lnTo>
                    <a:pt x="20" y="88"/>
                  </a:lnTo>
                  <a:lnTo>
                    <a:pt x="26" y="88"/>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53" name="Freeform 437">
              <a:extLst>
                <a:ext uri="{FF2B5EF4-FFF2-40B4-BE49-F238E27FC236}">
                  <a16:creationId xmlns:a16="http://schemas.microsoft.com/office/drawing/2014/main" id="{20F876D9-817E-4596-91C3-FE85982642CE}"/>
                </a:ext>
              </a:extLst>
            </p:cNvPr>
            <p:cNvSpPr>
              <a:spLocks/>
            </p:cNvSpPr>
            <p:nvPr/>
          </p:nvSpPr>
          <p:spPr bwMode="auto">
            <a:xfrm>
              <a:off x="2174" y="1560"/>
              <a:ext cx="6" cy="89"/>
            </a:xfrm>
            <a:custGeom>
              <a:avLst/>
              <a:gdLst>
                <a:gd name="T0" fmla="*/ 0 w 7"/>
                <a:gd name="T1" fmla="*/ 1 h 89"/>
                <a:gd name="T2" fmla="*/ 1 w 7"/>
                <a:gd name="T3" fmla="*/ 88 h 89"/>
                <a:gd name="T4" fmla="*/ 7 w 7"/>
                <a:gd name="T5" fmla="*/ 89 h 89"/>
                <a:gd name="T6" fmla="*/ 6 w 7"/>
                <a:gd name="T7" fmla="*/ 0 h 89"/>
                <a:gd name="T8" fmla="*/ 0 w 7"/>
                <a:gd name="T9" fmla="*/ 1 h 89"/>
                <a:gd name="T10" fmla="*/ 0 w 7"/>
                <a:gd name="T11" fmla="*/ 1 h 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89">
                  <a:moveTo>
                    <a:pt x="0" y="1"/>
                  </a:moveTo>
                  <a:lnTo>
                    <a:pt x="1" y="88"/>
                  </a:lnTo>
                  <a:lnTo>
                    <a:pt x="7" y="89"/>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54" name="Freeform 438">
              <a:extLst>
                <a:ext uri="{FF2B5EF4-FFF2-40B4-BE49-F238E27FC236}">
                  <a16:creationId xmlns:a16="http://schemas.microsoft.com/office/drawing/2014/main" id="{AD232809-032D-4539-A0D4-C5CE8874DE32}"/>
                </a:ext>
              </a:extLst>
            </p:cNvPr>
            <p:cNvSpPr>
              <a:spLocks/>
            </p:cNvSpPr>
            <p:nvPr/>
          </p:nvSpPr>
          <p:spPr bwMode="auto">
            <a:xfrm>
              <a:off x="2207" y="1559"/>
              <a:ext cx="24" cy="87"/>
            </a:xfrm>
            <a:custGeom>
              <a:avLst/>
              <a:gdLst>
                <a:gd name="T0" fmla="*/ 8 w 24"/>
                <a:gd name="T1" fmla="*/ 1 h 87"/>
                <a:gd name="T2" fmla="*/ 0 w 24"/>
                <a:gd name="T3" fmla="*/ 84 h 87"/>
                <a:gd name="T4" fmla="*/ 9 w 24"/>
                <a:gd name="T5" fmla="*/ 87 h 87"/>
                <a:gd name="T6" fmla="*/ 15 w 24"/>
                <a:gd name="T7" fmla="*/ 19 h 87"/>
                <a:gd name="T8" fmla="*/ 21 w 24"/>
                <a:gd name="T9" fmla="*/ 87 h 87"/>
                <a:gd name="T10" fmla="*/ 24 w 24"/>
                <a:gd name="T11" fmla="*/ 82 h 87"/>
                <a:gd name="T12" fmla="*/ 21 w 24"/>
                <a:gd name="T13" fmla="*/ 0 h 87"/>
                <a:gd name="T14" fmla="*/ 8 w 24"/>
                <a:gd name="T15" fmla="*/ 1 h 87"/>
                <a:gd name="T16" fmla="*/ 8 w 24"/>
                <a:gd name="T17" fmla="*/ 1 h 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87">
                  <a:moveTo>
                    <a:pt x="8" y="1"/>
                  </a:moveTo>
                  <a:lnTo>
                    <a:pt x="0" y="84"/>
                  </a:lnTo>
                  <a:lnTo>
                    <a:pt x="9" y="87"/>
                  </a:lnTo>
                  <a:lnTo>
                    <a:pt x="15" y="19"/>
                  </a:lnTo>
                  <a:lnTo>
                    <a:pt x="21" y="87"/>
                  </a:lnTo>
                  <a:lnTo>
                    <a:pt x="24" y="82"/>
                  </a:lnTo>
                  <a:lnTo>
                    <a:pt x="21" y="0"/>
                  </a:lnTo>
                  <a:lnTo>
                    <a:pt x="8"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55" name="Freeform 439">
              <a:extLst>
                <a:ext uri="{FF2B5EF4-FFF2-40B4-BE49-F238E27FC236}">
                  <a16:creationId xmlns:a16="http://schemas.microsoft.com/office/drawing/2014/main" id="{E1297416-CC56-414D-BAE2-64AF02DAD232}"/>
                </a:ext>
              </a:extLst>
            </p:cNvPr>
            <p:cNvSpPr>
              <a:spLocks/>
            </p:cNvSpPr>
            <p:nvPr/>
          </p:nvSpPr>
          <p:spPr bwMode="auto">
            <a:xfrm>
              <a:off x="2236" y="1560"/>
              <a:ext cx="11" cy="86"/>
            </a:xfrm>
            <a:custGeom>
              <a:avLst/>
              <a:gdLst>
                <a:gd name="T0" fmla="*/ 0 w 11"/>
                <a:gd name="T1" fmla="*/ 1 h 86"/>
                <a:gd name="T2" fmla="*/ 11 w 11"/>
                <a:gd name="T3" fmla="*/ 0 h 86"/>
                <a:gd name="T4" fmla="*/ 6 w 11"/>
                <a:gd name="T5" fmla="*/ 86 h 86"/>
                <a:gd name="T6" fmla="*/ 3 w 11"/>
                <a:gd name="T7" fmla="*/ 85 h 86"/>
                <a:gd name="T8" fmla="*/ 0 w 11"/>
                <a:gd name="T9" fmla="*/ 1 h 86"/>
                <a:gd name="T10" fmla="*/ 0 w 11"/>
                <a:gd name="T11" fmla="*/ 1 h 8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 h="86">
                  <a:moveTo>
                    <a:pt x="0" y="1"/>
                  </a:moveTo>
                  <a:lnTo>
                    <a:pt x="11" y="0"/>
                  </a:lnTo>
                  <a:lnTo>
                    <a:pt x="6" y="86"/>
                  </a:lnTo>
                  <a:lnTo>
                    <a:pt x="3" y="85"/>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56" name="Freeform 440">
              <a:extLst>
                <a:ext uri="{FF2B5EF4-FFF2-40B4-BE49-F238E27FC236}">
                  <a16:creationId xmlns:a16="http://schemas.microsoft.com/office/drawing/2014/main" id="{345F21AA-F5F0-4132-A3E2-B05F686309D2}"/>
                </a:ext>
              </a:extLst>
            </p:cNvPr>
            <p:cNvSpPr>
              <a:spLocks/>
            </p:cNvSpPr>
            <p:nvPr/>
          </p:nvSpPr>
          <p:spPr bwMode="auto">
            <a:xfrm>
              <a:off x="1984" y="1647"/>
              <a:ext cx="54" cy="24"/>
            </a:xfrm>
            <a:custGeom>
              <a:avLst/>
              <a:gdLst>
                <a:gd name="T0" fmla="*/ 11 w 56"/>
                <a:gd name="T1" fmla="*/ 0 h 24"/>
                <a:gd name="T2" fmla="*/ 51 w 56"/>
                <a:gd name="T3" fmla="*/ 2 h 24"/>
                <a:gd name="T4" fmla="*/ 56 w 56"/>
                <a:gd name="T5" fmla="*/ 24 h 24"/>
                <a:gd name="T6" fmla="*/ 0 w 56"/>
                <a:gd name="T7" fmla="*/ 24 h 24"/>
                <a:gd name="T8" fmla="*/ 6 w 56"/>
                <a:gd name="T9" fmla="*/ 9 h 24"/>
                <a:gd name="T10" fmla="*/ 9 w 56"/>
                <a:gd name="T11" fmla="*/ 20 h 24"/>
                <a:gd name="T12" fmla="*/ 45 w 56"/>
                <a:gd name="T13" fmla="*/ 19 h 24"/>
                <a:gd name="T14" fmla="*/ 41 w 56"/>
                <a:gd name="T15" fmla="*/ 6 h 24"/>
                <a:gd name="T16" fmla="*/ 23 w 56"/>
                <a:gd name="T17" fmla="*/ 10 h 24"/>
                <a:gd name="T18" fmla="*/ 11 w 56"/>
                <a:gd name="T19" fmla="*/ 0 h 24"/>
                <a:gd name="T20" fmla="*/ 11 w 56"/>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6" h="24">
                  <a:moveTo>
                    <a:pt x="11" y="0"/>
                  </a:moveTo>
                  <a:lnTo>
                    <a:pt x="51" y="2"/>
                  </a:lnTo>
                  <a:lnTo>
                    <a:pt x="56" y="24"/>
                  </a:lnTo>
                  <a:lnTo>
                    <a:pt x="0" y="24"/>
                  </a:lnTo>
                  <a:lnTo>
                    <a:pt x="6" y="9"/>
                  </a:lnTo>
                  <a:lnTo>
                    <a:pt x="9" y="20"/>
                  </a:lnTo>
                  <a:lnTo>
                    <a:pt x="45" y="19"/>
                  </a:lnTo>
                  <a:lnTo>
                    <a:pt x="41" y="6"/>
                  </a:lnTo>
                  <a:lnTo>
                    <a:pt x="23" y="10"/>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57" name="Freeform 441">
              <a:extLst>
                <a:ext uri="{FF2B5EF4-FFF2-40B4-BE49-F238E27FC236}">
                  <a16:creationId xmlns:a16="http://schemas.microsoft.com/office/drawing/2014/main" id="{F3315CC3-F21E-4E98-A167-CA1AA92A68B5}"/>
                </a:ext>
              </a:extLst>
            </p:cNvPr>
            <p:cNvSpPr>
              <a:spLocks/>
            </p:cNvSpPr>
            <p:nvPr/>
          </p:nvSpPr>
          <p:spPr bwMode="auto">
            <a:xfrm>
              <a:off x="2042" y="1648"/>
              <a:ext cx="54" cy="24"/>
            </a:xfrm>
            <a:custGeom>
              <a:avLst/>
              <a:gdLst>
                <a:gd name="T0" fmla="*/ 6 w 58"/>
                <a:gd name="T1" fmla="*/ 0 h 24"/>
                <a:gd name="T2" fmla="*/ 49 w 58"/>
                <a:gd name="T3" fmla="*/ 1 h 24"/>
                <a:gd name="T4" fmla="*/ 58 w 58"/>
                <a:gd name="T5" fmla="*/ 22 h 24"/>
                <a:gd name="T6" fmla="*/ 0 w 58"/>
                <a:gd name="T7" fmla="*/ 24 h 24"/>
                <a:gd name="T8" fmla="*/ 2 w 58"/>
                <a:gd name="T9" fmla="*/ 12 h 24"/>
                <a:gd name="T10" fmla="*/ 9 w 58"/>
                <a:gd name="T11" fmla="*/ 19 h 24"/>
                <a:gd name="T12" fmla="*/ 42 w 58"/>
                <a:gd name="T13" fmla="*/ 18 h 24"/>
                <a:gd name="T14" fmla="*/ 38 w 58"/>
                <a:gd name="T15" fmla="*/ 8 h 24"/>
                <a:gd name="T16" fmla="*/ 2 w 58"/>
                <a:gd name="T17" fmla="*/ 5 h 24"/>
                <a:gd name="T18" fmla="*/ 6 w 58"/>
                <a:gd name="T19" fmla="*/ 0 h 24"/>
                <a:gd name="T20" fmla="*/ 6 w 58"/>
                <a:gd name="T21" fmla="*/ 0 h 2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8" h="24">
                  <a:moveTo>
                    <a:pt x="6" y="0"/>
                  </a:moveTo>
                  <a:lnTo>
                    <a:pt x="49" y="1"/>
                  </a:lnTo>
                  <a:lnTo>
                    <a:pt x="58" y="22"/>
                  </a:lnTo>
                  <a:lnTo>
                    <a:pt x="0" y="24"/>
                  </a:lnTo>
                  <a:lnTo>
                    <a:pt x="2" y="12"/>
                  </a:lnTo>
                  <a:lnTo>
                    <a:pt x="9" y="19"/>
                  </a:lnTo>
                  <a:lnTo>
                    <a:pt x="42" y="18"/>
                  </a:lnTo>
                  <a:lnTo>
                    <a:pt x="38" y="8"/>
                  </a:lnTo>
                  <a:lnTo>
                    <a:pt x="2" y="5"/>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58" name="Freeform 442">
              <a:extLst>
                <a:ext uri="{FF2B5EF4-FFF2-40B4-BE49-F238E27FC236}">
                  <a16:creationId xmlns:a16="http://schemas.microsoft.com/office/drawing/2014/main" id="{D04C2C1D-26BB-4B40-B59C-FA69A1FC056E}"/>
                </a:ext>
              </a:extLst>
            </p:cNvPr>
            <p:cNvSpPr>
              <a:spLocks/>
            </p:cNvSpPr>
            <p:nvPr/>
          </p:nvSpPr>
          <p:spPr bwMode="auto">
            <a:xfrm>
              <a:off x="2131" y="1647"/>
              <a:ext cx="61" cy="23"/>
            </a:xfrm>
            <a:custGeom>
              <a:avLst/>
              <a:gdLst>
                <a:gd name="T0" fmla="*/ 6 w 61"/>
                <a:gd name="T1" fmla="*/ 2 h 23"/>
                <a:gd name="T2" fmla="*/ 54 w 61"/>
                <a:gd name="T3" fmla="*/ 0 h 23"/>
                <a:gd name="T4" fmla="*/ 39 w 61"/>
                <a:gd name="T5" fmla="*/ 7 h 23"/>
                <a:gd name="T6" fmla="*/ 22 w 61"/>
                <a:gd name="T7" fmla="*/ 4 h 23"/>
                <a:gd name="T8" fmla="*/ 11 w 61"/>
                <a:gd name="T9" fmla="*/ 17 h 23"/>
                <a:gd name="T10" fmla="*/ 51 w 61"/>
                <a:gd name="T11" fmla="*/ 17 h 23"/>
                <a:gd name="T12" fmla="*/ 56 w 61"/>
                <a:gd name="T13" fmla="*/ 9 h 23"/>
                <a:gd name="T14" fmla="*/ 61 w 61"/>
                <a:gd name="T15" fmla="*/ 23 h 23"/>
                <a:gd name="T16" fmla="*/ 0 w 61"/>
                <a:gd name="T17" fmla="*/ 23 h 23"/>
                <a:gd name="T18" fmla="*/ 6 w 61"/>
                <a:gd name="T19" fmla="*/ 2 h 23"/>
                <a:gd name="T20" fmla="*/ 6 w 61"/>
                <a:gd name="T21" fmla="*/ 2 h 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1" h="23">
                  <a:moveTo>
                    <a:pt x="6" y="2"/>
                  </a:moveTo>
                  <a:lnTo>
                    <a:pt x="54" y="0"/>
                  </a:lnTo>
                  <a:lnTo>
                    <a:pt x="39" y="7"/>
                  </a:lnTo>
                  <a:lnTo>
                    <a:pt x="22" y="4"/>
                  </a:lnTo>
                  <a:lnTo>
                    <a:pt x="11" y="17"/>
                  </a:lnTo>
                  <a:lnTo>
                    <a:pt x="51" y="17"/>
                  </a:lnTo>
                  <a:lnTo>
                    <a:pt x="56" y="9"/>
                  </a:lnTo>
                  <a:lnTo>
                    <a:pt x="61" y="23"/>
                  </a:lnTo>
                  <a:lnTo>
                    <a:pt x="0" y="23"/>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59" name="Freeform 443">
              <a:extLst>
                <a:ext uri="{FF2B5EF4-FFF2-40B4-BE49-F238E27FC236}">
                  <a16:creationId xmlns:a16="http://schemas.microsoft.com/office/drawing/2014/main" id="{A8F596D6-5D2D-453C-85CC-F7DF7F8CBFB5}"/>
                </a:ext>
              </a:extLst>
            </p:cNvPr>
            <p:cNvSpPr>
              <a:spLocks/>
            </p:cNvSpPr>
            <p:nvPr/>
          </p:nvSpPr>
          <p:spPr bwMode="auto">
            <a:xfrm>
              <a:off x="2198" y="1643"/>
              <a:ext cx="50" cy="27"/>
            </a:xfrm>
            <a:custGeom>
              <a:avLst/>
              <a:gdLst>
                <a:gd name="T0" fmla="*/ 4 w 50"/>
                <a:gd name="T1" fmla="*/ 0 h 27"/>
                <a:gd name="T2" fmla="*/ 47 w 50"/>
                <a:gd name="T3" fmla="*/ 2 h 27"/>
                <a:gd name="T4" fmla="*/ 37 w 50"/>
                <a:gd name="T5" fmla="*/ 10 h 27"/>
                <a:gd name="T6" fmla="*/ 19 w 50"/>
                <a:gd name="T7" fmla="*/ 7 h 27"/>
                <a:gd name="T8" fmla="*/ 9 w 50"/>
                <a:gd name="T9" fmla="*/ 20 h 27"/>
                <a:gd name="T10" fmla="*/ 45 w 50"/>
                <a:gd name="T11" fmla="*/ 19 h 27"/>
                <a:gd name="T12" fmla="*/ 50 w 50"/>
                <a:gd name="T13" fmla="*/ 9 h 27"/>
                <a:gd name="T14" fmla="*/ 50 w 50"/>
                <a:gd name="T15" fmla="*/ 25 h 27"/>
                <a:gd name="T16" fmla="*/ 0 w 50"/>
                <a:gd name="T17" fmla="*/ 27 h 27"/>
                <a:gd name="T18" fmla="*/ 4 w 50"/>
                <a:gd name="T19" fmla="*/ 0 h 27"/>
                <a:gd name="T20" fmla="*/ 4 w 50"/>
                <a:gd name="T21" fmla="*/ 0 h 2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0" h="27">
                  <a:moveTo>
                    <a:pt x="4" y="0"/>
                  </a:moveTo>
                  <a:lnTo>
                    <a:pt x="47" y="2"/>
                  </a:lnTo>
                  <a:lnTo>
                    <a:pt x="37" y="10"/>
                  </a:lnTo>
                  <a:lnTo>
                    <a:pt x="19" y="7"/>
                  </a:lnTo>
                  <a:lnTo>
                    <a:pt x="9" y="20"/>
                  </a:lnTo>
                  <a:lnTo>
                    <a:pt x="45" y="19"/>
                  </a:lnTo>
                  <a:lnTo>
                    <a:pt x="50" y="9"/>
                  </a:lnTo>
                  <a:lnTo>
                    <a:pt x="50" y="25"/>
                  </a:lnTo>
                  <a:lnTo>
                    <a:pt x="0" y="27"/>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60" name="Freeform 444">
              <a:extLst>
                <a:ext uri="{FF2B5EF4-FFF2-40B4-BE49-F238E27FC236}">
                  <a16:creationId xmlns:a16="http://schemas.microsoft.com/office/drawing/2014/main" id="{39D7F97D-EA02-4C2F-8B2C-0BDCBFFF617C}"/>
                </a:ext>
              </a:extLst>
            </p:cNvPr>
            <p:cNvSpPr>
              <a:spLocks/>
            </p:cNvSpPr>
            <p:nvPr/>
          </p:nvSpPr>
          <p:spPr bwMode="auto">
            <a:xfrm>
              <a:off x="2083" y="1577"/>
              <a:ext cx="65" cy="29"/>
            </a:xfrm>
            <a:custGeom>
              <a:avLst/>
              <a:gdLst>
                <a:gd name="T0" fmla="*/ 2 w 65"/>
                <a:gd name="T1" fmla="*/ 20 h 29"/>
                <a:gd name="T2" fmla="*/ 29 w 65"/>
                <a:gd name="T3" fmla="*/ 10 h 29"/>
                <a:gd name="T4" fmla="*/ 50 w 65"/>
                <a:gd name="T5" fmla="*/ 23 h 29"/>
                <a:gd name="T6" fmla="*/ 16 w 65"/>
                <a:gd name="T7" fmla="*/ 29 h 29"/>
                <a:gd name="T8" fmla="*/ 65 w 65"/>
                <a:gd name="T9" fmla="*/ 29 h 29"/>
                <a:gd name="T10" fmla="*/ 64 w 65"/>
                <a:gd name="T11" fmla="*/ 21 h 29"/>
                <a:gd name="T12" fmla="*/ 28 w 65"/>
                <a:gd name="T13" fmla="*/ 0 h 29"/>
                <a:gd name="T14" fmla="*/ 0 w 65"/>
                <a:gd name="T15" fmla="*/ 15 h 29"/>
                <a:gd name="T16" fmla="*/ 2 w 65"/>
                <a:gd name="T17" fmla="*/ 20 h 29"/>
                <a:gd name="T18" fmla="*/ 2 w 65"/>
                <a:gd name="T19" fmla="*/ 20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5" h="29">
                  <a:moveTo>
                    <a:pt x="2" y="20"/>
                  </a:moveTo>
                  <a:lnTo>
                    <a:pt x="29" y="10"/>
                  </a:lnTo>
                  <a:lnTo>
                    <a:pt x="50" y="23"/>
                  </a:lnTo>
                  <a:lnTo>
                    <a:pt x="16" y="29"/>
                  </a:lnTo>
                  <a:lnTo>
                    <a:pt x="65" y="29"/>
                  </a:lnTo>
                  <a:lnTo>
                    <a:pt x="64" y="21"/>
                  </a:lnTo>
                  <a:lnTo>
                    <a:pt x="28" y="0"/>
                  </a:lnTo>
                  <a:lnTo>
                    <a:pt x="0" y="15"/>
                  </a:lnTo>
                  <a:lnTo>
                    <a:pt x="2" y="2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61" name="Freeform 445">
              <a:extLst>
                <a:ext uri="{FF2B5EF4-FFF2-40B4-BE49-F238E27FC236}">
                  <a16:creationId xmlns:a16="http://schemas.microsoft.com/office/drawing/2014/main" id="{DA04A96E-08B2-4599-99CA-3E518792CE49}"/>
                </a:ext>
              </a:extLst>
            </p:cNvPr>
            <p:cNvSpPr>
              <a:spLocks/>
            </p:cNvSpPr>
            <p:nvPr/>
          </p:nvSpPr>
          <p:spPr bwMode="auto">
            <a:xfrm>
              <a:off x="2084" y="1612"/>
              <a:ext cx="63" cy="58"/>
            </a:xfrm>
            <a:custGeom>
              <a:avLst/>
              <a:gdLst>
                <a:gd name="T0" fmla="*/ 24 w 63"/>
                <a:gd name="T1" fmla="*/ 4 h 58"/>
                <a:gd name="T2" fmla="*/ 24 w 63"/>
                <a:gd name="T3" fmla="*/ 20 h 58"/>
                <a:gd name="T4" fmla="*/ 2 w 63"/>
                <a:gd name="T5" fmla="*/ 26 h 58"/>
                <a:gd name="T6" fmla="*/ 3 w 63"/>
                <a:gd name="T7" fmla="*/ 32 h 58"/>
                <a:gd name="T8" fmla="*/ 25 w 63"/>
                <a:gd name="T9" fmla="*/ 27 h 58"/>
                <a:gd name="T10" fmla="*/ 26 w 63"/>
                <a:gd name="T11" fmla="*/ 57 h 58"/>
                <a:gd name="T12" fmla="*/ 31 w 63"/>
                <a:gd name="T13" fmla="*/ 58 h 58"/>
                <a:gd name="T14" fmla="*/ 32 w 63"/>
                <a:gd name="T15" fmla="*/ 26 h 58"/>
                <a:gd name="T16" fmla="*/ 58 w 63"/>
                <a:gd name="T17" fmla="*/ 32 h 58"/>
                <a:gd name="T18" fmla="*/ 60 w 63"/>
                <a:gd name="T19" fmla="*/ 28 h 58"/>
                <a:gd name="T20" fmla="*/ 33 w 63"/>
                <a:gd name="T21" fmla="*/ 19 h 58"/>
                <a:gd name="T22" fmla="*/ 32 w 63"/>
                <a:gd name="T23" fmla="*/ 5 h 58"/>
                <a:gd name="T24" fmla="*/ 63 w 63"/>
                <a:gd name="T25" fmla="*/ 5 h 58"/>
                <a:gd name="T26" fmla="*/ 63 w 63"/>
                <a:gd name="T27" fmla="*/ 1 h 58"/>
                <a:gd name="T28" fmla="*/ 0 w 63"/>
                <a:gd name="T29" fmla="*/ 0 h 58"/>
                <a:gd name="T30" fmla="*/ 1 w 63"/>
                <a:gd name="T31" fmla="*/ 5 h 58"/>
                <a:gd name="T32" fmla="*/ 24 w 63"/>
                <a:gd name="T33" fmla="*/ 4 h 58"/>
                <a:gd name="T34" fmla="*/ 24 w 63"/>
                <a:gd name="T35" fmla="*/ 4 h 5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3" h="58">
                  <a:moveTo>
                    <a:pt x="24" y="4"/>
                  </a:moveTo>
                  <a:lnTo>
                    <a:pt x="24" y="20"/>
                  </a:lnTo>
                  <a:lnTo>
                    <a:pt x="2" y="26"/>
                  </a:lnTo>
                  <a:lnTo>
                    <a:pt x="3" y="32"/>
                  </a:lnTo>
                  <a:lnTo>
                    <a:pt x="25" y="27"/>
                  </a:lnTo>
                  <a:lnTo>
                    <a:pt x="26" y="57"/>
                  </a:lnTo>
                  <a:lnTo>
                    <a:pt x="31" y="58"/>
                  </a:lnTo>
                  <a:lnTo>
                    <a:pt x="32" y="26"/>
                  </a:lnTo>
                  <a:lnTo>
                    <a:pt x="58" y="32"/>
                  </a:lnTo>
                  <a:lnTo>
                    <a:pt x="60" y="28"/>
                  </a:lnTo>
                  <a:lnTo>
                    <a:pt x="33" y="19"/>
                  </a:lnTo>
                  <a:lnTo>
                    <a:pt x="32" y="5"/>
                  </a:lnTo>
                  <a:lnTo>
                    <a:pt x="63" y="5"/>
                  </a:lnTo>
                  <a:lnTo>
                    <a:pt x="63" y="1"/>
                  </a:lnTo>
                  <a:lnTo>
                    <a:pt x="0" y="0"/>
                  </a:lnTo>
                  <a:lnTo>
                    <a:pt x="1" y="5"/>
                  </a:lnTo>
                  <a:lnTo>
                    <a:pt x="24" y="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62" name="Freeform 446">
              <a:extLst>
                <a:ext uri="{FF2B5EF4-FFF2-40B4-BE49-F238E27FC236}">
                  <a16:creationId xmlns:a16="http://schemas.microsoft.com/office/drawing/2014/main" id="{192C6DBC-7268-4B9E-ACC9-660AA91F625E}"/>
                </a:ext>
              </a:extLst>
            </p:cNvPr>
            <p:cNvSpPr>
              <a:spLocks/>
            </p:cNvSpPr>
            <p:nvPr/>
          </p:nvSpPr>
          <p:spPr bwMode="auto">
            <a:xfrm>
              <a:off x="1952" y="1666"/>
              <a:ext cx="336" cy="53"/>
            </a:xfrm>
            <a:custGeom>
              <a:avLst/>
              <a:gdLst>
                <a:gd name="T0" fmla="*/ 258 w 336"/>
                <a:gd name="T1" fmla="*/ 3 h 53"/>
                <a:gd name="T2" fmla="*/ 31 w 336"/>
                <a:gd name="T3" fmla="*/ 2 h 53"/>
                <a:gd name="T4" fmla="*/ 30 w 336"/>
                <a:gd name="T5" fmla="*/ 13 h 53"/>
                <a:gd name="T6" fmla="*/ 17 w 336"/>
                <a:gd name="T7" fmla="*/ 13 h 53"/>
                <a:gd name="T8" fmla="*/ 17 w 336"/>
                <a:gd name="T9" fmla="*/ 24 h 53"/>
                <a:gd name="T10" fmla="*/ 4 w 336"/>
                <a:gd name="T11" fmla="*/ 27 h 53"/>
                <a:gd name="T12" fmla="*/ 0 w 336"/>
                <a:gd name="T13" fmla="*/ 51 h 53"/>
                <a:gd name="T14" fmla="*/ 336 w 336"/>
                <a:gd name="T15" fmla="*/ 53 h 53"/>
                <a:gd name="T16" fmla="*/ 331 w 336"/>
                <a:gd name="T17" fmla="*/ 29 h 53"/>
                <a:gd name="T18" fmla="*/ 315 w 336"/>
                <a:gd name="T19" fmla="*/ 26 h 53"/>
                <a:gd name="T20" fmla="*/ 318 w 336"/>
                <a:gd name="T21" fmla="*/ 12 h 53"/>
                <a:gd name="T22" fmla="*/ 304 w 336"/>
                <a:gd name="T23" fmla="*/ 13 h 53"/>
                <a:gd name="T24" fmla="*/ 303 w 336"/>
                <a:gd name="T25" fmla="*/ 0 h 53"/>
                <a:gd name="T26" fmla="*/ 285 w 336"/>
                <a:gd name="T27" fmla="*/ 0 h 53"/>
                <a:gd name="T28" fmla="*/ 295 w 336"/>
                <a:gd name="T29" fmla="*/ 4 h 53"/>
                <a:gd name="T30" fmla="*/ 289 w 336"/>
                <a:gd name="T31" fmla="*/ 16 h 53"/>
                <a:gd name="T32" fmla="*/ 306 w 336"/>
                <a:gd name="T33" fmla="*/ 17 h 53"/>
                <a:gd name="T34" fmla="*/ 303 w 336"/>
                <a:gd name="T35" fmla="*/ 28 h 53"/>
                <a:gd name="T36" fmla="*/ 314 w 336"/>
                <a:gd name="T37" fmla="*/ 32 h 53"/>
                <a:gd name="T38" fmla="*/ 323 w 336"/>
                <a:gd name="T39" fmla="*/ 46 h 53"/>
                <a:gd name="T40" fmla="*/ 13 w 336"/>
                <a:gd name="T41" fmla="*/ 44 h 53"/>
                <a:gd name="T42" fmla="*/ 22 w 336"/>
                <a:gd name="T43" fmla="*/ 33 h 53"/>
                <a:gd name="T44" fmla="*/ 237 w 336"/>
                <a:gd name="T45" fmla="*/ 27 h 53"/>
                <a:gd name="T46" fmla="*/ 36 w 336"/>
                <a:gd name="T47" fmla="*/ 25 h 53"/>
                <a:gd name="T48" fmla="*/ 41 w 336"/>
                <a:gd name="T49" fmla="*/ 19 h 53"/>
                <a:gd name="T50" fmla="*/ 265 w 336"/>
                <a:gd name="T51" fmla="*/ 13 h 53"/>
                <a:gd name="T52" fmla="*/ 58 w 336"/>
                <a:gd name="T53" fmla="*/ 14 h 53"/>
                <a:gd name="T54" fmla="*/ 65 w 336"/>
                <a:gd name="T55" fmla="*/ 8 h 53"/>
                <a:gd name="T56" fmla="*/ 258 w 336"/>
                <a:gd name="T57" fmla="*/ 3 h 53"/>
                <a:gd name="T58" fmla="*/ 258 w 336"/>
                <a:gd name="T59" fmla="*/ 3 h 53"/>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36" h="53">
                  <a:moveTo>
                    <a:pt x="258" y="3"/>
                  </a:moveTo>
                  <a:lnTo>
                    <a:pt x="31" y="2"/>
                  </a:lnTo>
                  <a:lnTo>
                    <a:pt x="30" y="13"/>
                  </a:lnTo>
                  <a:lnTo>
                    <a:pt x="17" y="13"/>
                  </a:lnTo>
                  <a:lnTo>
                    <a:pt x="17" y="24"/>
                  </a:lnTo>
                  <a:lnTo>
                    <a:pt x="4" y="27"/>
                  </a:lnTo>
                  <a:lnTo>
                    <a:pt x="0" y="51"/>
                  </a:lnTo>
                  <a:lnTo>
                    <a:pt x="336" y="53"/>
                  </a:lnTo>
                  <a:lnTo>
                    <a:pt x="331" y="29"/>
                  </a:lnTo>
                  <a:lnTo>
                    <a:pt x="315" y="26"/>
                  </a:lnTo>
                  <a:lnTo>
                    <a:pt x="318" y="12"/>
                  </a:lnTo>
                  <a:lnTo>
                    <a:pt x="304" y="13"/>
                  </a:lnTo>
                  <a:lnTo>
                    <a:pt x="303" y="0"/>
                  </a:lnTo>
                  <a:lnTo>
                    <a:pt x="285" y="0"/>
                  </a:lnTo>
                  <a:lnTo>
                    <a:pt x="295" y="4"/>
                  </a:lnTo>
                  <a:lnTo>
                    <a:pt x="289" y="16"/>
                  </a:lnTo>
                  <a:lnTo>
                    <a:pt x="306" y="17"/>
                  </a:lnTo>
                  <a:lnTo>
                    <a:pt x="303" y="28"/>
                  </a:lnTo>
                  <a:lnTo>
                    <a:pt x="314" y="32"/>
                  </a:lnTo>
                  <a:lnTo>
                    <a:pt x="323" y="46"/>
                  </a:lnTo>
                  <a:lnTo>
                    <a:pt x="13" y="44"/>
                  </a:lnTo>
                  <a:lnTo>
                    <a:pt x="22" y="33"/>
                  </a:lnTo>
                  <a:lnTo>
                    <a:pt x="237" y="27"/>
                  </a:lnTo>
                  <a:lnTo>
                    <a:pt x="36" y="25"/>
                  </a:lnTo>
                  <a:lnTo>
                    <a:pt x="41" y="19"/>
                  </a:lnTo>
                  <a:lnTo>
                    <a:pt x="265" y="13"/>
                  </a:lnTo>
                  <a:lnTo>
                    <a:pt x="58" y="14"/>
                  </a:lnTo>
                  <a:lnTo>
                    <a:pt x="65" y="8"/>
                  </a:lnTo>
                  <a:lnTo>
                    <a:pt x="258" y="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grpSp>
      <p:sp>
        <p:nvSpPr>
          <p:cNvPr id="463" name="Freeform 447">
            <a:extLst>
              <a:ext uri="{FF2B5EF4-FFF2-40B4-BE49-F238E27FC236}">
                <a16:creationId xmlns:a16="http://schemas.microsoft.com/office/drawing/2014/main" id="{11EF1217-F277-4D25-81CB-DFFA7C7F2496}"/>
              </a:ext>
            </a:extLst>
          </p:cNvPr>
          <p:cNvSpPr>
            <a:spLocks noEditPoints="1"/>
          </p:cNvSpPr>
          <p:nvPr/>
        </p:nvSpPr>
        <p:spPr bwMode="auto">
          <a:xfrm>
            <a:off x="4649022" y="2814809"/>
            <a:ext cx="2312988" cy="90488"/>
          </a:xfrm>
          <a:custGeom>
            <a:avLst/>
            <a:gdLst>
              <a:gd name="T0" fmla="*/ 81505 w 9450"/>
              <a:gd name="T1" fmla="*/ 37779 h 400"/>
              <a:gd name="T2" fmla="*/ 2304666 w 9450"/>
              <a:gd name="T3" fmla="*/ 37779 h 400"/>
              <a:gd name="T4" fmla="*/ 2312988 w 9450"/>
              <a:gd name="T5" fmla="*/ 45244 h 400"/>
              <a:gd name="T6" fmla="*/ 2304666 w 9450"/>
              <a:gd name="T7" fmla="*/ 52935 h 400"/>
              <a:gd name="T8" fmla="*/ 81505 w 9450"/>
              <a:gd name="T9" fmla="*/ 52935 h 400"/>
              <a:gd name="T10" fmla="*/ 73428 w 9450"/>
              <a:gd name="T11" fmla="*/ 45244 h 400"/>
              <a:gd name="T12" fmla="*/ 81505 w 9450"/>
              <a:gd name="T13" fmla="*/ 37779 h 400"/>
              <a:gd name="T14" fmla="*/ 97904 w 9450"/>
              <a:gd name="T15" fmla="*/ 90488 h 400"/>
              <a:gd name="T16" fmla="*/ 0 w 9450"/>
              <a:gd name="T17" fmla="*/ 45244 h 400"/>
              <a:gd name="T18" fmla="*/ 97904 w 9450"/>
              <a:gd name="T19" fmla="*/ 0 h 400"/>
              <a:gd name="T20" fmla="*/ 97904 w 9450"/>
              <a:gd name="T21" fmla="*/ 90488 h 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450" h="400">
                <a:moveTo>
                  <a:pt x="333" y="167"/>
                </a:moveTo>
                <a:lnTo>
                  <a:pt x="9416" y="167"/>
                </a:lnTo>
                <a:cubicBezTo>
                  <a:pt x="9435" y="167"/>
                  <a:pt x="9450" y="182"/>
                  <a:pt x="9450" y="200"/>
                </a:cubicBezTo>
                <a:cubicBezTo>
                  <a:pt x="9450" y="219"/>
                  <a:pt x="9435" y="234"/>
                  <a:pt x="9416" y="234"/>
                </a:cubicBezTo>
                <a:lnTo>
                  <a:pt x="333" y="234"/>
                </a:lnTo>
                <a:cubicBezTo>
                  <a:pt x="315" y="234"/>
                  <a:pt x="300" y="219"/>
                  <a:pt x="300" y="200"/>
                </a:cubicBezTo>
                <a:cubicBezTo>
                  <a:pt x="300" y="182"/>
                  <a:pt x="315" y="167"/>
                  <a:pt x="333" y="167"/>
                </a:cubicBezTo>
                <a:close/>
                <a:moveTo>
                  <a:pt x="400" y="400"/>
                </a:moveTo>
                <a:lnTo>
                  <a:pt x="0" y="200"/>
                </a:lnTo>
                <a:lnTo>
                  <a:pt x="400" y="0"/>
                </a:lnTo>
                <a:lnTo>
                  <a:pt x="400" y="400"/>
                </a:lnTo>
                <a:close/>
              </a:path>
            </a:pathLst>
          </a:custGeom>
          <a:solidFill>
            <a:srgbClr val="CC0000"/>
          </a:solidFill>
          <a:ln w="1588" cap="flat">
            <a:solidFill>
              <a:srgbClr val="CC0000"/>
            </a:solidFill>
            <a:prstDash val="solid"/>
            <a:bevel/>
            <a:headEnd/>
            <a:tailEnd/>
          </a:ln>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64" name="Rectangle 448">
            <a:extLst>
              <a:ext uri="{FF2B5EF4-FFF2-40B4-BE49-F238E27FC236}">
                <a16:creationId xmlns:a16="http://schemas.microsoft.com/office/drawing/2014/main" id="{55865841-E966-46AA-8775-B895406CB4CD}"/>
              </a:ext>
            </a:extLst>
          </p:cNvPr>
          <p:cNvSpPr>
            <a:spLocks noChangeArrowheads="1"/>
          </p:cNvSpPr>
          <p:nvPr/>
        </p:nvSpPr>
        <p:spPr bwMode="auto">
          <a:xfrm>
            <a:off x="4780785" y="2692572"/>
            <a:ext cx="1622239" cy="152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nSpc>
                <a:spcPct val="90000"/>
              </a:lnSpc>
              <a:defRPr/>
            </a:pPr>
            <a:r>
              <a:rPr lang="it-IT" sz="1100" i="1">
                <a:solidFill>
                  <a:srgbClr val="4D4D4C"/>
                </a:solidFill>
                <a:cs typeface="+mn-cs"/>
              </a:rPr>
              <a:t>Invio esito verso Beneficiario</a:t>
            </a:r>
            <a:endParaRPr lang="it-IT" sz="1200" b="1" i="1" baseline="-25000">
              <a:solidFill>
                <a:srgbClr val="4D4D4C"/>
              </a:solidFill>
              <a:cs typeface="+mn-cs"/>
            </a:endParaRPr>
          </a:p>
        </p:txBody>
      </p:sp>
      <p:sp>
        <p:nvSpPr>
          <p:cNvPr id="465" name="Freeform 449">
            <a:extLst>
              <a:ext uri="{FF2B5EF4-FFF2-40B4-BE49-F238E27FC236}">
                <a16:creationId xmlns:a16="http://schemas.microsoft.com/office/drawing/2014/main" id="{ACEA7E40-219E-469A-AC29-BE8718EAB9C2}"/>
              </a:ext>
            </a:extLst>
          </p:cNvPr>
          <p:cNvSpPr>
            <a:spLocks noEditPoints="1"/>
          </p:cNvSpPr>
          <p:nvPr/>
        </p:nvSpPr>
        <p:spPr bwMode="auto">
          <a:xfrm rot="16200000">
            <a:off x="3506816" y="3752228"/>
            <a:ext cx="1541462" cy="88900"/>
          </a:xfrm>
          <a:custGeom>
            <a:avLst/>
            <a:gdLst>
              <a:gd name="T0" fmla="*/ 54318 w 9450"/>
              <a:gd name="T1" fmla="*/ 37116 h 400"/>
              <a:gd name="T2" fmla="*/ 1535916 w 9450"/>
              <a:gd name="T3" fmla="*/ 37116 h 400"/>
              <a:gd name="T4" fmla="*/ 1541462 w 9450"/>
              <a:gd name="T5" fmla="*/ 44450 h 400"/>
              <a:gd name="T6" fmla="*/ 1535916 w 9450"/>
              <a:gd name="T7" fmla="*/ 52007 h 400"/>
              <a:gd name="T8" fmla="*/ 54318 w 9450"/>
              <a:gd name="T9" fmla="*/ 52007 h 400"/>
              <a:gd name="T10" fmla="*/ 48935 w 9450"/>
              <a:gd name="T11" fmla="*/ 44450 h 400"/>
              <a:gd name="T12" fmla="*/ 54318 w 9450"/>
              <a:gd name="T13" fmla="*/ 37116 h 400"/>
              <a:gd name="T14" fmla="*/ 65247 w 9450"/>
              <a:gd name="T15" fmla="*/ 88900 h 400"/>
              <a:gd name="T16" fmla="*/ 0 w 9450"/>
              <a:gd name="T17" fmla="*/ 44450 h 400"/>
              <a:gd name="T18" fmla="*/ 65247 w 9450"/>
              <a:gd name="T19" fmla="*/ 0 h 400"/>
              <a:gd name="T20" fmla="*/ 65247 w 9450"/>
              <a:gd name="T21" fmla="*/ 88900 h 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450" h="400">
                <a:moveTo>
                  <a:pt x="333" y="167"/>
                </a:moveTo>
                <a:lnTo>
                  <a:pt x="9416" y="167"/>
                </a:lnTo>
                <a:cubicBezTo>
                  <a:pt x="9435" y="167"/>
                  <a:pt x="9450" y="182"/>
                  <a:pt x="9450" y="200"/>
                </a:cubicBezTo>
                <a:cubicBezTo>
                  <a:pt x="9450" y="219"/>
                  <a:pt x="9435" y="234"/>
                  <a:pt x="9416" y="234"/>
                </a:cubicBezTo>
                <a:lnTo>
                  <a:pt x="333" y="234"/>
                </a:lnTo>
                <a:cubicBezTo>
                  <a:pt x="315" y="234"/>
                  <a:pt x="300" y="219"/>
                  <a:pt x="300" y="200"/>
                </a:cubicBezTo>
                <a:cubicBezTo>
                  <a:pt x="300" y="182"/>
                  <a:pt x="315" y="167"/>
                  <a:pt x="333" y="167"/>
                </a:cubicBezTo>
                <a:close/>
                <a:moveTo>
                  <a:pt x="400" y="400"/>
                </a:moveTo>
                <a:lnTo>
                  <a:pt x="0" y="200"/>
                </a:lnTo>
                <a:lnTo>
                  <a:pt x="400" y="0"/>
                </a:lnTo>
                <a:lnTo>
                  <a:pt x="400" y="400"/>
                </a:lnTo>
                <a:close/>
              </a:path>
            </a:pathLst>
          </a:custGeom>
          <a:solidFill>
            <a:srgbClr val="CC0000"/>
          </a:solidFill>
          <a:ln w="1588" cap="flat">
            <a:solidFill>
              <a:srgbClr val="CC0000"/>
            </a:solidFill>
            <a:prstDash val="solid"/>
            <a:bevel/>
            <a:headEnd/>
            <a:tailEnd/>
          </a:ln>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66" name="Rectangle 450">
            <a:extLst>
              <a:ext uri="{FF2B5EF4-FFF2-40B4-BE49-F238E27FC236}">
                <a16:creationId xmlns:a16="http://schemas.microsoft.com/office/drawing/2014/main" id="{27763BBD-838A-40BB-B4CB-B1CE9FE845C6}"/>
              </a:ext>
            </a:extLst>
          </p:cNvPr>
          <p:cNvSpPr>
            <a:spLocks noChangeArrowheads="1"/>
          </p:cNvSpPr>
          <p:nvPr/>
        </p:nvSpPr>
        <p:spPr bwMode="auto">
          <a:xfrm>
            <a:off x="7180555" y="5256384"/>
            <a:ext cx="76623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lnSpc>
                <a:spcPct val="90000"/>
              </a:lnSpc>
              <a:defRPr/>
            </a:pPr>
            <a:r>
              <a:rPr lang="it-IT" sz="1000" b="1">
                <a:solidFill>
                  <a:srgbClr val="4D4D4C"/>
                </a:solidFill>
                <a:cs typeface="+mn-cs"/>
              </a:rPr>
              <a:t>Banca Passiva </a:t>
            </a:r>
          </a:p>
          <a:p>
            <a:pPr algn="ctr">
              <a:lnSpc>
                <a:spcPct val="90000"/>
              </a:lnSpc>
              <a:defRPr/>
            </a:pPr>
            <a:r>
              <a:rPr lang="it-IT" sz="1000" b="1">
                <a:solidFill>
                  <a:srgbClr val="4D4D4C"/>
                </a:solidFill>
                <a:cs typeface="+mn-cs"/>
              </a:rPr>
              <a:t>Beneficiario</a:t>
            </a:r>
            <a:endParaRPr lang="it-IT" sz="1000" b="1" baseline="-25000">
              <a:solidFill>
                <a:srgbClr val="4D4D4C"/>
              </a:solidFill>
              <a:cs typeface="+mn-cs"/>
            </a:endParaRPr>
          </a:p>
        </p:txBody>
      </p:sp>
      <p:sp>
        <p:nvSpPr>
          <p:cNvPr id="467" name="Rectangle 451">
            <a:extLst>
              <a:ext uri="{FF2B5EF4-FFF2-40B4-BE49-F238E27FC236}">
                <a16:creationId xmlns:a16="http://schemas.microsoft.com/office/drawing/2014/main" id="{C1F9C086-CC1A-4E3C-8310-4D0DA8A275B6}"/>
              </a:ext>
            </a:extLst>
          </p:cNvPr>
          <p:cNvSpPr>
            <a:spLocks noChangeArrowheads="1"/>
          </p:cNvSpPr>
          <p:nvPr/>
        </p:nvSpPr>
        <p:spPr bwMode="auto">
          <a:xfrm>
            <a:off x="4312472" y="3497434"/>
            <a:ext cx="1112838" cy="30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90000"/>
              </a:lnSpc>
              <a:defRPr/>
            </a:pPr>
            <a:r>
              <a:rPr lang="it-IT" sz="1100" i="1">
                <a:solidFill>
                  <a:srgbClr val="4D4D4C"/>
                </a:solidFill>
                <a:cs typeface="+mn-cs"/>
              </a:rPr>
              <a:t>Inoltro esito verso Beneficiario</a:t>
            </a:r>
            <a:endParaRPr lang="it-IT" sz="1200" b="1" i="1" baseline="-25000">
              <a:solidFill>
                <a:srgbClr val="4D4D4C"/>
              </a:solidFill>
              <a:cs typeface="+mn-cs"/>
            </a:endParaRPr>
          </a:p>
        </p:txBody>
      </p:sp>
      <p:grpSp>
        <p:nvGrpSpPr>
          <p:cNvPr id="468" name="Group 452">
            <a:extLst>
              <a:ext uri="{FF2B5EF4-FFF2-40B4-BE49-F238E27FC236}">
                <a16:creationId xmlns:a16="http://schemas.microsoft.com/office/drawing/2014/main" id="{9A38003C-3213-4185-A54D-06E05BE19C9B}"/>
              </a:ext>
            </a:extLst>
          </p:cNvPr>
          <p:cNvGrpSpPr>
            <a:grpSpLocks/>
          </p:cNvGrpSpPr>
          <p:nvPr/>
        </p:nvGrpSpPr>
        <p:grpSpPr bwMode="auto">
          <a:xfrm>
            <a:off x="1077147" y="4638847"/>
            <a:ext cx="427038" cy="612775"/>
            <a:chOff x="646" y="1285"/>
            <a:chExt cx="269" cy="323"/>
          </a:xfrm>
        </p:grpSpPr>
        <p:grpSp>
          <p:nvGrpSpPr>
            <p:cNvPr id="469" name="Group 453">
              <a:extLst>
                <a:ext uri="{FF2B5EF4-FFF2-40B4-BE49-F238E27FC236}">
                  <a16:creationId xmlns:a16="http://schemas.microsoft.com/office/drawing/2014/main" id="{45DA7D35-2BD4-423F-9F2C-5A1342187B93}"/>
                </a:ext>
              </a:extLst>
            </p:cNvPr>
            <p:cNvGrpSpPr>
              <a:grpSpLocks/>
            </p:cNvGrpSpPr>
            <p:nvPr/>
          </p:nvGrpSpPr>
          <p:grpSpPr bwMode="auto">
            <a:xfrm>
              <a:off x="646" y="1285"/>
              <a:ext cx="269" cy="323"/>
              <a:chOff x="263" y="1447"/>
              <a:chExt cx="248" cy="323"/>
            </a:xfrm>
          </p:grpSpPr>
          <p:sp>
            <p:nvSpPr>
              <p:cNvPr id="518" name="Freeform 454">
                <a:extLst>
                  <a:ext uri="{FF2B5EF4-FFF2-40B4-BE49-F238E27FC236}">
                    <a16:creationId xmlns:a16="http://schemas.microsoft.com/office/drawing/2014/main" id="{3B8A2F3C-3459-49CC-A8FA-0FB798C74A6E}"/>
                  </a:ext>
                </a:extLst>
              </p:cNvPr>
              <p:cNvSpPr>
                <a:spLocks/>
              </p:cNvSpPr>
              <p:nvPr/>
            </p:nvSpPr>
            <p:spPr bwMode="auto">
              <a:xfrm>
                <a:off x="263" y="1447"/>
                <a:ext cx="248" cy="323"/>
              </a:xfrm>
              <a:custGeom>
                <a:avLst/>
                <a:gdLst>
                  <a:gd name="T0" fmla="*/ 36 w 248"/>
                  <a:gd name="T1" fmla="*/ 0 h 323"/>
                  <a:gd name="T2" fmla="*/ 167 w 248"/>
                  <a:gd name="T3" fmla="*/ 0 h 323"/>
                  <a:gd name="T4" fmla="*/ 206 w 248"/>
                  <a:gd name="T5" fmla="*/ 40 h 323"/>
                  <a:gd name="T6" fmla="*/ 206 w 248"/>
                  <a:gd name="T7" fmla="*/ 180 h 323"/>
                  <a:gd name="T8" fmla="*/ 213 w 248"/>
                  <a:gd name="T9" fmla="*/ 180 h 323"/>
                  <a:gd name="T10" fmla="*/ 248 w 248"/>
                  <a:gd name="T11" fmla="*/ 217 h 323"/>
                  <a:gd name="T12" fmla="*/ 248 w 248"/>
                  <a:gd name="T13" fmla="*/ 323 h 323"/>
                  <a:gd name="T14" fmla="*/ 36 w 248"/>
                  <a:gd name="T15" fmla="*/ 323 h 323"/>
                  <a:gd name="T16" fmla="*/ 0 w 248"/>
                  <a:gd name="T17" fmla="*/ 285 h 323"/>
                  <a:gd name="T18" fmla="*/ 0 w 248"/>
                  <a:gd name="T19" fmla="*/ 180 h 323"/>
                  <a:gd name="T20" fmla="*/ 36 w 248"/>
                  <a:gd name="T21" fmla="*/ 180 h 323"/>
                  <a:gd name="T22" fmla="*/ 36 w 248"/>
                  <a:gd name="T23" fmla="*/ 0 h 3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19" name="Freeform 455">
                <a:extLst>
                  <a:ext uri="{FF2B5EF4-FFF2-40B4-BE49-F238E27FC236}">
                    <a16:creationId xmlns:a16="http://schemas.microsoft.com/office/drawing/2014/main" id="{93A8E3E6-6253-4C1C-972D-6C0966A8FEF2}"/>
                  </a:ext>
                </a:extLst>
              </p:cNvPr>
              <p:cNvSpPr>
                <a:spLocks/>
              </p:cNvSpPr>
              <p:nvPr/>
            </p:nvSpPr>
            <p:spPr bwMode="auto">
              <a:xfrm>
                <a:off x="301" y="1456"/>
                <a:ext cx="202" cy="305"/>
              </a:xfrm>
              <a:custGeom>
                <a:avLst/>
                <a:gdLst>
                  <a:gd name="T0" fmla="*/ 7 w 202"/>
                  <a:gd name="T1" fmla="*/ 0 h 305"/>
                  <a:gd name="T2" fmla="*/ 125 w 202"/>
                  <a:gd name="T3" fmla="*/ 0 h 305"/>
                  <a:gd name="T4" fmla="*/ 159 w 202"/>
                  <a:gd name="T5" fmla="*/ 36 h 305"/>
                  <a:gd name="T6" fmla="*/ 159 w 202"/>
                  <a:gd name="T7" fmla="*/ 212 h 305"/>
                  <a:gd name="T8" fmla="*/ 168 w 202"/>
                  <a:gd name="T9" fmla="*/ 212 h 305"/>
                  <a:gd name="T10" fmla="*/ 168 w 202"/>
                  <a:gd name="T11" fmla="*/ 181 h 305"/>
                  <a:gd name="T12" fmla="*/ 172 w 202"/>
                  <a:gd name="T13" fmla="*/ 181 h 305"/>
                  <a:gd name="T14" fmla="*/ 202 w 202"/>
                  <a:gd name="T15" fmla="*/ 213 h 305"/>
                  <a:gd name="T16" fmla="*/ 202 w 202"/>
                  <a:gd name="T17" fmla="*/ 305 h 305"/>
                  <a:gd name="T18" fmla="*/ 136 w 202"/>
                  <a:gd name="T19" fmla="*/ 305 h 305"/>
                  <a:gd name="T20" fmla="*/ 136 w 202"/>
                  <a:gd name="T21" fmla="*/ 272 h 305"/>
                  <a:gd name="T22" fmla="*/ 71 w 202"/>
                  <a:gd name="T23" fmla="*/ 272 h 305"/>
                  <a:gd name="T24" fmla="*/ 71 w 202"/>
                  <a:gd name="T25" fmla="*/ 305 h 305"/>
                  <a:gd name="T26" fmla="*/ 0 w 202"/>
                  <a:gd name="T27" fmla="*/ 305 h 305"/>
                  <a:gd name="T28" fmla="*/ 0 w 202"/>
                  <a:gd name="T29" fmla="*/ 212 h 305"/>
                  <a:gd name="T30" fmla="*/ 38 w 202"/>
                  <a:gd name="T31" fmla="*/ 212 h 305"/>
                  <a:gd name="T32" fmla="*/ 38 w 202"/>
                  <a:gd name="T33" fmla="*/ 34 h 305"/>
                  <a:gd name="T34" fmla="*/ 7 w 202"/>
                  <a:gd name="T35" fmla="*/ 0 h 30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20" name="Freeform 456">
                <a:extLst>
                  <a:ext uri="{FF2B5EF4-FFF2-40B4-BE49-F238E27FC236}">
                    <a16:creationId xmlns:a16="http://schemas.microsoft.com/office/drawing/2014/main" id="{EAACCEC3-C988-4C90-A8F0-DFD3697A5731}"/>
                  </a:ext>
                </a:extLst>
              </p:cNvPr>
              <p:cNvSpPr>
                <a:spLocks/>
              </p:cNvSpPr>
              <p:nvPr/>
            </p:nvSpPr>
            <p:spPr bwMode="auto">
              <a:xfrm>
                <a:off x="456" y="1728"/>
                <a:ext cx="24" cy="23"/>
              </a:xfrm>
              <a:custGeom>
                <a:avLst/>
                <a:gdLst>
                  <a:gd name="T0" fmla="*/ 0 w 24"/>
                  <a:gd name="T1" fmla="*/ 0 h 24"/>
                  <a:gd name="T2" fmla="*/ 24 w 24"/>
                  <a:gd name="T3" fmla="*/ 0 h 24"/>
                  <a:gd name="T4" fmla="*/ 24 w 24"/>
                  <a:gd name="T5" fmla="*/ 24 h 24"/>
                  <a:gd name="T6" fmla="*/ 15 w 24"/>
                  <a:gd name="T7" fmla="*/ 24 h 24"/>
                  <a:gd name="T8" fmla="*/ 15 w 24"/>
                  <a:gd name="T9" fmla="*/ 9 h 24"/>
                  <a:gd name="T10" fmla="*/ 0 w 24"/>
                  <a:gd name="T11" fmla="*/ 9 h 24"/>
                  <a:gd name="T12" fmla="*/ 0 w 24"/>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21" name="Freeform 457">
                <a:extLst>
                  <a:ext uri="{FF2B5EF4-FFF2-40B4-BE49-F238E27FC236}">
                    <a16:creationId xmlns:a16="http://schemas.microsoft.com/office/drawing/2014/main" id="{22FE3643-0D55-43D4-8832-17771ADCF38A}"/>
                  </a:ext>
                </a:extLst>
              </p:cNvPr>
              <p:cNvSpPr>
                <a:spLocks/>
              </p:cNvSpPr>
              <p:nvPr/>
            </p:nvSpPr>
            <p:spPr bwMode="auto">
              <a:xfrm>
                <a:off x="320" y="1728"/>
                <a:ext cx="22" cy="23"/>
              </a:xfrm>
              <a:custGeom>
                <a:avLst/>
                <a:gdLst>
                  <a:gd name="T0" fmla="*/ 0 w 22"/>
                  <a:gd name="T1" fmla="*/ 0 h 24"/>
                  <a:gd name="T2" fmla="*/ 22 w 22"/>
                  <a:gd name="T3" fmla="*/ 0 h 24"/>
                  <a:gd name="T4" fmla="*/ 22 w 22"/>
                  <a:gd name="T5" fmla="*/ 24 h 24"/>
                  <a:gd name="T6" fmla="*/ 14 w 22"/>
                  <a:gd name="T7" fmla="*/ 24 h 24"/>
                  <a:gd name="T8" fmla="*/ 14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22" name="Freeform 458">
                <a:extLst>
                  <a:ext uri="{FF2B5EF4-FFF2-40B4-BE49-F238E27FC236}">
                    <a16:creationId xmlns:a16="http://schemas.microsoft.com/office/drawing/2014/main" id="{15BA834F-8BAA-4AB8-823D-CB545EE1F28C}"/>
                  </a:ext>
                </a:extLst>
              </p:cNvPr>
              <p:cNvSpPr>
                <a:spLocks/>
              </p:cNvSpPr>
              <p:nvPr/>
            </p:nvSpPr>
            <p:spPr bwMode="auto">
              <a:xfrm>
                <a:off x="456" y="1693"/>
                <a:ext cx="24" cy="23"/>
              </a:xfrm>
              <a:custGeom>
                <a:avLst/>
                <a:gdLst>
                  <a:gd name="T0" fmla="*/ 0 w 24"/>
                  <a:gd name="T1" fmla="*/ 0 h 23"/>
                  <a:gd name="T2" fmla="*/ 24 w 24"/>
                  <a:gd name="T3" fmla="*/ 0 h 23"/>
                  <a:gd name="T4" fmla="*/ 24 w 24"/>
                  <a:gd name="T5" fmla="*/ 23 h 23"/>
                  <a:gd name="T6" fmla="*/ 15 w 24"/>
                  <a:gd name="T7" fmla="*/ 23 h 23"/>
                  <a:gd name="T8" fmla="*/ 15 w 24"/>
                  <a:gd name="T9" fmla="*/ 9 h 23"/>
                  <a:gd name="T10" fmla="*/ 0 w 24"/>
                  <a:gd name="T11" fmla="*/ 9 h 23"/>
                  <a:gd name="T12" fmla="*/ 0 w 24"/>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23" name="Freeform 459">
                <a:extLst>
                  <a:ext uri="{FF2B5EF4-FFF2-40B4-BE49-F238E27FC236}">
                    <a16:creationId xmlns:a16="http://schemas.microsoft.com/office/drawing/2014/main" id="{3FA7FB11-995F-49D1-8A85-48A14B48A5CD}"/>
                  </a:ext>
                </a:extLst>
              </p:cNvPr>
              <p:cNvSpPr>
                <a:spLocks/>
              </p:cNvSpPr>
              <p:nvPr/>
            </p:nvSpPr>
            <p:spPr bwMode="auto">
              <a:xfrm>
                <a:off x="423" y="1693"/>
                <a:ext cx="18" cy="23"/>
              </a:xfrm>
              <a:custGeom>
                <a:avLst/>
                <a:gdLst>
                  <a:gd name="T0" fmla="*/ 0 w 23"/>
                  <a:gd name="T1" fmla="*/ 0 h 23"/>
                  <a:gd name="T2" fmla="*/ 23 w 23"/>
                  <a:gd name="T3" fmla="*/ 0 h 23"/>
                  <a:gd name="T4" fmla="*/ 23 w 23"/>
                  <a:gd name="T5" fmla="*/ 23 h 23"/>
                  <a:gd name="T6" fmla="*/ 14 w 23"/>
                  <a:gd name="T7" fmla="*/ 23 h 23"/>
                  <a:gd name="T8" fmla="*/ 14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24" name="Freeform 460">
                <a:extLst>
                  <a:ext uri="{FF2B5EF4-FFF2-40B4-BE49-F238E27FC236}">
                    <a16:creationId xmlns:a16="http://schemas.microsoft.com/office/drawing/2014/main" id="{EBFD539F-CE7C-4483-9BC1-7A3041B6F528}"/>
                  </a:ext>
                </a:extLst>
              </p:cNvPr>
              <p:cNvSpPr>
                <a:spLocks/>
              </p:cNvSpPr>
              <p:nvPr/>
            </p:nvSpPr>
            <p:spPr bwMode="auto">
              <a:xfrm>
                <a:off x="389" y="1693"/>
                <a:ext cx="22" cy="23"/>
              </a:xfrm>
              <a:custGeom>
                <a:avLst/>
                <a:gdLst>
                  <a:gd name="T0" fmla="*/ 0 w 22"/>
                  <a:gd name="T1" fmla="*/ 0 h 23"/>
                  <a:gd name="T2" fmla="*/ 22 w 22"/>
                  <a:gd name="T3" fmla="*/ 0 h 23"/>
                  <a:gd name="T4" fmla="*/ 22 w 22"/>
                  <a:gd name="T5" fmla="*/ 23 h 23"/>
                  <a:gd name="T6" fmla="*/ 14 w 22"/>
                  <a:gd name="T7" fmla="*/ 23 h 23"/>
                  <a:gd name="T8" fmla="*/ 14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25" name="Freeform 461">
                <a:extLst>
                  <a:ext uri="{FF2B5EF4-FFF2-40B4-BE49-F238E27FC236}">
                    <a16:creationId xmlns:a16="http://schemas.microsoft.com/office/drawing/2014/main" id="{3A26EE9D-2AAA-4B72-B960-C48811D31172}"/>
                  </a:ext>
                </a:extLst>
              </p:cNvPr>
              <p:cNvSpPr>
                <a:spLocks/>
              </p:cNvSpPr>
              <p:nvPr/>
            </p:nvSpPr>
            <p:spPr bwMode="auto">
              <a:xfrm>
                <a:off x="354" y="1693"/>
                <a:ext cx="23" cy="23"/>
              </a:xfrm>
              <a:custGeom>
                <a:avLst/>
                <a:gdLst>
                  <a:gd name="T0" fmla="*/ 0 w 23"/>
                  <a:gd name="T1" fmla="*/ 0 h 23"/>
                  <a:gd name="T2" fmla="*/ 23 w 23"/>
                  <a:gd name="T3" fmla="*/ 0 h 23"/>
                  <a:gd name="T4" fmla="*/ 23 w 23"/>
                  <a:gd name="T5" fmla="*/ 23 h 23"/>
                  <a:gd name="T6" fmla="*/ 14 w 23"/>
                  <a:gd name="T7" fmla="*/ 23 h 23"/>
                  <a:gd name="T8" fmla="*/ 14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26" name="Freeform 462">
                <a:extLst>
                  <a:ext uri="{FF2B5EF4-FFF2-40B4-BE49-F238E27FC236}">
                    <a16:creationId xmlns:a16="http://schemas.microsoft.com/office/drawing/2014/main" id="{820063E7-710F-4D0F-95E4-399308801214}"/>
                  </a:ext>
                </a:extLst>
              </p:cNvPr>
              <p:cNvSpPr>
                <a:spLocks/>
              </p:cNvSpPr>
              <p:nvPr/>
            </p:nvSpPr>
            <p:spPr bwMode="auto">
              <a:xfrm>
                <a:off x="320" y="1693"/>
                <a:ext cx="22" cy="23"/>
              </a:xfrm>
              <a:custGeom>
                <a:avLst/>
                <a:gdLst>
                  <a:gd name="T0" fmla="*/ 0 w 22"/>
                  <a:gd name="T1" fmla="*/ 0 h 23"/>
                  <a:gd name="T2" fmla="*/ 22 w 22"/>
                  <a:gd name="T3" fmla="*/ 0 h 23"/>
                  <a:gd name="T4" fmla="*/ 22 w 22"/>
                  <a:gd name="T5" fmla="*/ 23 h 23"/>
                  <a:gd name="T6" fmla="*/ 14 w 22"/>
                  <a:gd name="T7" fmla="*/ 23 h 23"/>
                  <a:gd name="T8" fmla="*/ 14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27" name="Freeform 463">
                <a:extLst>
                  <a:ext uri="{FF2B5EF4-FFF2-40B4-BE49-F238E27FC236}">
                    <a16:creationId xmlns:a16="http://schemas.microsoft.com/office/drawing/2014/main" id="{16231801-4F2C-4EA2-8418-72C76559C18D}"/>
                  </a:ext>
                </a:extLst>
              </p:cNvPr>
              <p:cNvSpPr>
                <a:spLocks/>
              </p:cNvSpPr>
              <p:nvPr/>
            </p:nvSpPr>
            <p:spPr bwMode="auto">
              <a:xfrm>
                <a:off x="423" y="1656"/>
                <a:ext cx="18" cy="23"/>
              </a:xfrm>
              <a:custGeom>
                <a:avLst/>
                <a:gdLst>
                  <a:gd name="T0" fmla="*/ 0 w 23"/>
                  <a:gd name="T1" fmla="*/ 0 h 24"/>
                  <a:gd name="T2" fmla="*/ 23 w 23"/>
                  <a:gd name="T3" fmla="*/ 0 h 24"/>
                  <a:gd name="T4" fmla="*/ 23 w 23"/>
                  <a:gd name="T5" fmla="*/ 24 h 24"/>
                  <a:gd name="T6" fmla="*/ 14 w 23"/>
                  <a:gd name="T7" fmla="*/ 24 h 24"/>
                  <a:gd name="T8" fmla="*/ 14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28" name="Freeform 464">
                <a:extLst>
                  <a:ext uri="{FF2B5EF4-FFF2-40B4-BE49-F238E27FC236}">
                    <a16:creationId xmlns:a16="http://schemas.microsoft.com/office/drawing/2014/main" id="{190581D9-CCD7-48BC-8D08-6694456C6BEA}"/>
                  </a:ext>
                </a:extLst>
              </p:cNvPr>
              <p:cNvSpPr>
                <a:spLocks/>
              </p:cNvSpPr>
              <p:nvPr/>
            </p:nvSpPr>
            <p:spPr bwMode="auto">
              <a:xfrm>
                <a:off x="389" y="1656"/>
                <a:ext cx="22" cy="23"/>
              </a:xfrm>
              <a:custGeom>
                <a:avLst/>
                <a:gdLst>
                  <a:gd name="T0" fmla="*/ 0 w 22"/>
                  <a:gd name="T1" fmla="*/ 0 h 24"/>
                  <a:gd name="T2" fmla="*/ 22 w 22"/>
                  <a:gd name="T3" fmla="*/ 0 h 24"/>
                  <a:gd name="T4" fmla="*/ 22 w 22"/>
                  <a:gd name="T5" fmla="*/ 24 h 24"/>
                  <a:gd name="T6" fmla="*/ 14 w 22"/>
                  <a:gd name="T7" fmla="*/ 24 h 24"/>
                  <a:gd name="T8" fmla="*/ 14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29" name="Freeform 465">
                <a:extLst>
                  <a:ext uri="{FF2B5EF4-FFF2-40B4-BE49-F238E27FC236}">
                    <a16:creationId xmlns:a16="http://schemas.microsoft.com/office/drawing/2014/main" id="{36BE2060-0E22-46C0-84F3-2D03E92CB72D}"/>
                  </a:ext>
                </a:extLst>
              </p:cNvPr>
              <p:cNvSpPr>
                <a:spLocks/>
              </p:cNvSpPr>
              <p:nvPr/>
            </p:nvSpPr>
            <p:spPr bwMode="auto">
              <a:xfrm>
                <a:off x="354" y="1656"/>
                <a:ext cx="23" cy="23"/>
              </a:xfrm>
              <a:custGeom>
                <a:avLst/>
                <a:gdLst>
                  <a:gd name="T0" fmla="*/ 0 w 23"/>
                  <a:gd name="T1" fmla="*/ 0 h 24"/>
                  <a:gd name="T2" fmla="*/ 23 w 23"/>
                  <a:gd name="T3" fmla="*/ 0 h 24"/>
                  <a:gd name="T4" fmla="*/ 23 w 23"/>
                  <a:gd name="T5" fmla="*/ 24 h 24"/>
                  <a:gd name="T6" fmla="*/ 14 w 23"/>
                  <a:gd name="T7" fmla="*/ 24 h 24"/>
                  <a:gd name="T8" fmla="*/ 14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30" name="Freeform 466">
                <a:extLst>
                  <a:ext uri="{FF2B5EF4-FFF2-40B4-BE49-F238E27FC236}">
                    <a16:creationId xmlns:a16="http://schemas.microsoft.com/office/drawing/2014/main" id="{7CB5D3B0-2CDE-4D1C-8B5E-0D86FFCCED72}"/>
                  </a:ext>
                </a:extLst>
              </p:cNvPr>
              <p:cNvSpPr>
                <a:spLocks/>
              </p:cNvSpPr>
              <p:nvPr/>
            </p:nvSpPr>
            <p:spPr bwMode="auto">
              <a:xfrm>
                <a:off x="423" y="1619"/>
                <a:ext cx="18" cy="23"/>
              </a:xfrm>
              <a:custGeom>
                <a:avLst/>
                <a:gdLst>
                  <a:gd name="T0" fmla="*/ 0 w 23"/>
                  <a:gd name="T1" fmla="*/ 0 h 24"/>
                  <a:gd name="T2" fmla="*/ 23 w 23"/>
                  <a:gd name="T3" fmla="*/ 0 h 24"/>
                  <a:gd name="T4" fmla="*/ 23 w 23"/>
                  <a:gd name="T5" fmla="*/ 24 h 24"/>
                  <a:gd name="T6" fmla="*/ 14 w 23"/>
                  <a:gd name="T7" fmla="*/ 24 h 24"/>
                  <a:gd name="T8" fmla="*/ 14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31" name="Freeform 467">
                <a:extLst>
                  <a:ext uri="{FF2B5EF4-FFF2-40B4-BE49-F238E27FC236}">
                    <a16:creationId xmlns:a16="http://schemas.microsoft.com/office/drawing/2014/main" id="{B9A88484-31A5-497A-9801-7390E8472403}"/>
                  </a:ext>
                </a:extLst>
              </p:cNvPr>
              <p:cNvSpPr>
                <a:spLocks/>
              </p:cNvSpPr>
              <p:nvPr/>
            </p:nvSpPr>
            <p:spPr bwMode="auto">
              <a:xfrm>
                <a:off x="389" y="1619"/>
                <a:ext cx="22" cy="23"/>
              </a:xfrm>
              <a:custGeom>
                <a:avLst/>
                <a:gdLst>
                  <a:gd name="T0" fmla="*/ 0 w 22"/>
                  <a:gd name="T1" fmla="*/ 0 h 24"/>
                  <a:gd name="T2" fmla="*/ 22 w 22"/>
                  <a:gd name="T3" fmla="*/ 0 h 24"/>
                  <a:gd name="T4" fmla="*/ 22 w 22"/>
                  <a:gd name="T5" fmla="*/ 24 h 24"/>
                  <a:gd name="T6" fmla="*/ 14 w 22"/>
                  <a:gd name="T7" fmla="*/ 24 h 24"/>
                  <a:gd name="T8" fmla="*/ 14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32" name="Freeform 468">
                <a:extLst>
                  <a:ext uri="{FF2B5EF4-FFF2-40B4-BE49-F238E27FC236}">
                    <a16:creationId xmlns:a16="http://schemas.microsoft.com/office/drawing/2014/main" id="{EFC1897D-5066-4428-95FE-7C326149935C}"/>
                  </a:ext>
                </a:extLst>
              </p:cNvPr>
              <p:cNvSpPr>
                <a:spLocks/>
              </p:cNvSpPr>
              <p:nvPr/>
            </p:nvSpPr>
            <p:spPr bwMode="auto">
              <a:xfrm>
                <a:off x="354" y="1619"/>
                <a:ext cx="23" cy="23"/>
              </a:xfrm>
              <a:custGeom>
                <a:avLst/>
                <a:gdLst>
                  <a:gd name="T0" fmla="*/ 0 w 23"/>
                  <a:gd name="T1" fmla="*/ 0 h 24"/>
                  <a:gd name="T2" fmla="*/ 23 w 23"/>
                  <a:gd name="T3" fmla="*/ 0 h 24"/>
                  <a:gd name="T4" fmla="*/ 23 w 23"/>
                  <a:gd name="T5" fmla="*/ 24 h 24"/>
                  <a:gd name="T6" fmla="*/ 14 w 23"/>
                  <a:gd name="T7" fmla="*/ 24 h 24"/>
                  <a:gd name="T8" fmla="*/ 14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33" name="Freeform 469">
                <a:extLst>
                  <a:ext uri="{FF2B5EF4-FFF2-40B4-BE49-F238E27FC236}">
                    <a16:creationId xmlns:a16="http://schemas.microsoft.com/office/drawing/2014/main" id="{140F2AC2-6B99-4A19-947A-233A7727FF6B}"/>
                  </a:ext>
                </a:extLst>
              </p:cNvPr>
              <p:cNvSpPr>
                <a:spLocks/>
              </p:cNvSpPr>
              <p:nvPr/>
            </p:nvSpPr>
            <p:spPr bwMode="auto">
              <a:xfrm>
                <a:off x="423" y="1583"/>
                <a:ext cx="18" cy="23"/>
              </a:xfrm>
              <a:custGeom>
                <a:avLst/>
                <a:gdLst>
                  <a:gd name="T0" fmla="*/ 0 w 23"/>
                  <a:gd name="T1" fmla="*/ 0 h 24"/>
                  <a:gd name="T2" fmla="*/ 23 w 23"/>
                  <a:gd name="T3" fmla="*/ 0 h 24"/>
                  <a:gd name="T4" fmla="*/ 23 w 23"/>
                  <a:gd name="T5" fmla="*/ 24 h 24"/>
                  <a:gd name="T6" fmla="*/ 14 w 23"/>
                  <a:gd name="T7" fmla="*/ 24 h 24"/>
                  <a:gd name="T8" fmla="*/ 14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34" name="Freeform 470">
                <a:extLst>
                  <a:ext uri="{FF2B5EF4-FFF2-40B4-BE49-F238E27FC236}">
                    <a16:creationId xmlns:a16="http://schemas.microsoft.com/office/drawing/2014/main" id="{14F6BC8B-7138-4C13-A86D-6257AA95BF63}"/>
                  </a:ext>
                </a:extLst>
              </p:cNvPr>
              <p:cNvSpPr>
                <a:spLocks/>
              </p:cNvSpPr>
              <p:nvPr/>
            </p:nvSpPr>
            <p:spPr bwMode="auto">
              <a:xfrm>
                <a:off x="389" y="1583"/>
                <a:ext cx="22" cy="23"/>
              </a:xfrm>
              <a:custGeom>
                <a:avLst/>
                <a:gdLst>
                  <a:gd name="T0" fmla="*/ 0 w 22"/>
                  <a:gd name="T1" fmla="*/ 0 h 24"/>
                  <a:gd name="T2" fmla="*/ 22 w 22"/>
                  <a:gd name="T3" fmla="*/ 0 h 24"/>
                  <a:gd name="T4" fmla="*/ 22 w 22"/>
                  <a:gd name="T5" fmla="*/ 24 h 24"/>
                  <a:gd name="T6" fmla="*/ 14 w 22"/>
                  <a:gd name="T7" fmla="*/ 24 h 24"/>
                  <a:gd name="T8" fmla="*/ 14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35" name="Freeform 471">
                <a:extLst>
                  <a:ext uri="{FF2B5EF4-FFF2-40B4-BE49-F238E27FC236}">
                    <a16:creationId xmlns:a16="http://schemas.microsoft.com/office/drawing/2014/main" id="{2130E08E-2E0D-4237-B1F6-DF2435396069}"/>
                  </a:ext>
                </a:extLst>
              </p:cNvPr>
              <p:cNvSpPr>
                <a:spLocks/>
              </p:cNvSpPr>
              <p:nvPr/>
            </p:nvSpPr>
            <p:spPr bwMode="auto">
              <a:xfrm>
                <a:off x="354" y="1583"/>
                <a:ext cx="23" cy="23"/>
              </a:xfrm>
              <a:custGeom>
                <a:avLst/>
                <a:gdLst>
                  <a:gd name="T0" fmla="*/ 0 w 23"/>
                  <a:gd name="T1" fmla="*/ 0 h 24"/>
                  <a:gd name="T2" fmla="*/ 23 w 23"/>
                  <a:gd name="T3" fmla="*/ 0 h 24"/>
                  <a:gd name="T4" fmla="*/ 23 w 23"/>
                  <a:gd name="T5" fmla="*/ 24 h 24"/>
                  <a:gd name="T6" fmla="*/ 14 w 23"/>
                  <a:gd name="T7" fmla="*/ 24 h 24"/>
                  <a:gd name="T8" fmla="*/ 14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36" name="Freeform 472">
                <a:extLst>
                  <a:ext uri="{FF2B5EF4-FFF2-40B4-BE49-F238E27FC236}">
                    <a16:creationId xmlns:a16="http://schemas.microsoft.com/office/drawing/2014/main" id="{426DD16D-CBC4-4E00-AE03-1C3D599212A7}"/>
                  </a:ext>
                </a:extLst>
              </p:cNvPr>
              <p:cNvSpPr>
                <a:spLocks/>
              </p:cNvSpPr>
              <p:nvPr/>
            </p:nvSpPr>
            <p:spPr bwMode="auto">
              <a:xfrm>
                <a:off x="423" y="1547"/>
                <a:ext cx="18" cy="23"/>
              </a:xfrm>
              <a:custGeom>
                <a:avLst/>
                <a:gdLst>
                  <a:gd name="T0" fmla="*/ 0 w 23"/>
                  <a:gd name="T1" fmla="*/ 0 h 23"/>
                  <a:gd name="T2" fmla="*/ 23 w 23"/>
                  <a:gd name="T3" fmla="*/ 0 h 23"/>
                  <a:gd name="T4" fmla="*/ 23 w 23"/>
                  <a:gd name="T5" fmla="*/ 23 h 23"/>
                  <a:gd name="T6" fmla="*/ 14 w 23"/>
                  <a:gd name="T7" fmla="*/ 23 h 23"/>
                  <a:gd name="T8" fmla="*/ 14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37" name="Freeform 473">
                <a:extLst>
                  <a:ext uri="{FF2B5EF4-FFF2-40B4-BE49-F238E27FC236}">
                    <a16:creationId xmlns:a16="http://schemas.microsoft.com/office/drawing/2014/main" id="{A2049235-B831-4EF6-A48E-731845B912DB}"/>
                  </a:ext>
                </a:extLst>
              </p:cNvPr>
              <p:cNvSpPr>
                <a:spLocks/>
              </p:cNvSpPr>
              <p:nvPr/>
            </p:nvSpPr>
            <p:spPr bwMode="auto">
              <a:xfrm>
                <a:off x="389" y="1547"/>
                <a:ext cx="22" cy="23"/>
              </a:xfrm>
              <a:custGeom>
                <a:avLst/>
                <a:gdLst>
                  <a:gd name="T0" fmla="*/ 0 w 22"/>
                  <a:gd name="T1" fmla="*/ 0 h 23"/>
                  <a:gd name="T2" fmla="*/ 22 w 22"/>
                  <a:gd name="T3" fmla="*/ 0 h 23"/>
                  <a:gd name="T4" fmla="*/ 22 w 22"/>
                  <a:gd name="T5" fmla="*/ 23 h 23"/>
                  <a:gd name="T6" fmla="*/ 14 w 22"/>
                  <a:gd name="T7" fmla="*/ 23 h 23"/>
                  <a:gd name="T8" fmla="*/ 14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38" name="Freeform 474">
                <a:extLst>
                  <a:ext uri="{FF2B5EF4-FFF2-40B4-BE49-F238E27FC236}">
                    <a16:creationId xmlns:a16="http://schemas.microsoft.com/office/drawing/2014/main" id="{19320797-FA57-4C7C-B614-E948362084E9}"/>
                  </a:ext>
                </a:extLst>
              </p:cNvPr>
              <p:cNvSpPr>
                <a:spLocks/>
              </p:cNvSpPr>
              <p:nvPr/>
            </p:nvSpPr>
            <p:spPr bwMode="auto">
              <a:xfrm>
                <a:off x="354" y="1547"/>
                <a:ext cx="23" cy="23"/>
              </a:xfrm>
              <a:custGeom>
                <a:avLst/>
                <a:gdLst>
                  <a:gd name="T0" fmla="*/ 0 w 23"/>
                  <a:gd name="T1" fmla="*/ 0 h 23"/>
                  <a:gd name="T2" fmla="*/ 23 w 23"/>
                  <a:gd name="T3" fmla="*/ 0 h 23"/>
                  <a:gd name="T4" fmla="*/ 23 w 23"/>
                  <a:gd name="T5" fmla="*/ 23 h 23"/>
                  <a:gd name="T6" fmla="*/ 14 w 23"/>
                  <a:gd name="T7" fmla="*/ 23 h 23"/>
                  <a:gd name="T8" fmla="*/ 14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39" name="Freeform 475">
                <a:extLst>
                  <a:ext uri="{FF2B5EF4-FFF2-40B4-BE49-F238E27FC236}">
                    <a16:creationId xmlns:a16="http://schemas.microsoft.com/office/drawing/2014/main" id="{E838A99A-3A0A-415A-BD0B-5A0117998C1B}"/>
                  </a:ext>
                </a:extLst>
              </p:cNvPr>
              <p:cNvSpPr>
                <a:spLocks/>
              </p:cNvSpPr>
              <p:nvPr/>
            </p:nvSpPr>
            <p:spPr bwMode="auto">
              <a:xfrm>
                <a:off x="423" y="1515"/>
                <a:ext cx="18" cy="24"/>
              </a:xfrm>
              <a:custGeom>
                <a:avLst/>
                <a:gdLst>
                  <a:gd name="T0" fmla="*/ 0 w 23"/>
                  <a:gd name="T1" fmla="*/ 0 h 24"/>
                  <a:gd name="T2" fmla="*/ 23 w 23"/>
                  <a:gd name="T3" fmla="*/ 0 h 24"/>
                  <a:gd name="T4" fmla="*/ 23 w 23"/>
                  <a:gd name="T5" fmla="*/ 24 h 24"/>
                  <a:gd name="T6" fmla="*/ 14 w 23"/>
                  <a:gd name="T7" fmla="*/ 24 h 24"/>
                  <a:gd name="T8" fmla="*/ 14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40" name="Freeform 476">
                <a:extLst>
                  <a:ext uri="{FF2B5EF4-FFF2-40B4-BE49-F238E27FC236}">
                    <a16:creationId xmlns:a16="http://schemas.microsoft.com/office/drawing/2014/main" id="{52BAB830-2A3F-47BB-9902-E9A5282B6E5D}"/>
                  </a:ext>
                </a:extLst>
              </p:cNvPr>
              <p:cNvSpPr>
                <a:spLocks/>
              </p:cNvSpPr>
              <p:nvPr/>
            </p:nvSpPr>
            <p:spPr bwMode="auto">
              <a:xfrm>
                <a:off x="389" y="1515"/>
                <a:ext cx="22" cy="24"/>
              </a:xfrm>
              <a:custGeom>
                <a:avLst/>
                <a:gdLst>
                  <a:gd name="T0" fmla="*/ 0 w 22"/>
                  <a:gd name="T1" fmla="*/ 0 h 24"/>
                  <a:gd name="T2" fmla="*/ 22 w 22"/>
                  <a:gd name="T3" fmla="*/ 0 h 24"/>
                  <a:gd name="T4" fmla="*/ 22 w 22"/>
                  <a:gd name="T5" fmla="*/ 24 h 24"/>
                  <a:gd name="T6" fmla="*/ 14 w 22"/>
                  <a:gd name="T7" fmla="*/ 24 h 24"/>
                  <a:gd name="T8" fmla="*/ 14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41" name="Freeform 477">
                <a:extLst>
                  <a:ext uri="{FF2B5EF4-FFF2-40B4-BE49-F238E27FC236}">
                    <a16:creationId xmlns:a16="http://schemas.microsoft.com/office/drawing/2014/main" id="{31FE5978-ADA1-4818-BA1F-0752F0A14E50}"/>
                  </a:ext>
                </a:extLst>
              </p:cNvPr>
              <p:cNvSpPr>
                <a:spLocks/>
              </p:cNvSpPr>
              <p:nvPr/>
            </p:nvSpPr>
            <p:spPr bwMode="auto">
              <a:xfrm>
                <a:off x="354" y="1515"/>
                <a:ext cx="23" cy="24"/>
              </a:xfrm>
              <a:custGeom>
                <a:avLst/>
                <a:gdLst>
                  <a:gd name="T0" fmla="*/ 0 w 23"/>
                  <a:gd name="T1" fmla="*/ 0 h 24"/>
                  <a:gd name="T2" fmla="*/ 23 w 23"/>
                  <a:gd name="T3" fmla="*/ 0 h 24"/>
                  <a:gd name="T4" fmla="*/ 23 w 23"/>
                  <a:gd name="T5" fmla="*/ 24 h 24"/>
                  <a:gd name="T6" fmla="*/ 14 w 23"/>
                  <a:gd name="T7" fmla="*/ 24 h 24"/>
                  <a:gd name="T8" fmla="*/ 14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grpSp>
        <p:sp>
          <p:nvSpPr>
            <p:cNvPr id="470" name="Freeform 478">
              <a:extLst>
                <a:ext uri="{FF2B5EF4-FFF2-40B4-BE49-F238E27FC236}">
                  <a16:creationId xmlns:a16="http://schemas.microsoft.com/office/drawing/2014/main" id="{B6021003-D4DE-43DD-B627-017888676E72}"/>
                </a:ext>
              </a:extLst>
            </p:cNvPr>
            <p:cNvSpPr>
              <a:spLocks/>
            </p:cNvSpPr>
            <p:nvPr/>
          </p:nvSpPr>
          <p:spPr bwMode="auto">
            <a:xfrm>
              <a:off x="646" y="1285"/>
              <a:ext cx="269" cy="323"/>
            </a:xfrm>
            <a:custGeom>
              <a:avLst/>
              <a:gdLst>
                <a:gd name="T0" fmla="*/ 39 w 248"/>
                <a:gd name="T1" fmla="*/ 0 h 323"/>
                <a:gd name="T2" fmla="*/ 181 w 248"/>
                <a:gd name="T3" fmla="*/ 0 h 323"/>
                <a:gd name="T4" fmla="*/ 223 w 248"/>
                <a:gd name="T5" fmla="*/ 40 h 323"/>
                <a:gd name="T6" fmla="*/ 223 w 248"/>
                <a:gd name="T7" fmla="*/ 180 h 323"/>
                <a:gd name="T8" fmla="*/ 231 w 248"/>
                <a:gd name="T9" fmla="*/ 180 h 323"/>
                <a:gd name="T10" fmla="*/ 269 w 248"/>
                <a:gd name="T11" fmla="*/ 217 h 323"/>
                <a:gd name="T12" fmla="*/ 269 w 248"/>
                <a:gd name="T13" fmla="*/ 323 h 323"/>
                <a:gd name="T14" fmla="*/ 39 w 248"/>
                <a:gd name="T15" fmla="*/ 323 h 323"/>
                <a:gd name="T16" fmla="*/ 0 w 248"/>
                <a:gd name="T17" fmla="*/ 285 h 323"/>
                <a:gd name="T18" fmla="*/ 0 w 248"/>
                <a:gd name="T19" fmla="*/ 180 h 323"/>
                <a:gd name="T20" fmla="*/ 39 w 248"/>
                <a:gd name="T21" fmla="*/ 180 h 323"/>
                <a:gd name="T22" fmla="*/ 39 w 248"/>
                <a:gd name="T23" fmla="*/ 0 h 3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71" name="Freeform 479">
              <a:extLst>
                <a:ext uri="{FF2B5EF4-FFF2-40B4-BE49-F238E27FC236}">
                  <a16:creationId xmlns:a16="http://schemas.microsoft.com/office/drawing/2014/main" id="{A444D5A1-B778-4B20-A0FA-6F65FA8B9D33}"/>
                </a:ext>
              </a:extLst>
            </p:cNvPr>
            <p:cNvSpPr>
              <a:spLocks/>
            </p:cNvSpPr>
            <p:nvPr/>
          </p:nvSpPr>
          <p:spPr bwMode="auto">
            <a:xfrm>
              <a:off x="687" y="1294"/>
              <a:ext cx="219" cy="305"/>
            </a:xfrm>
            <a:custGeom>
              <a:avLst/>
              <a:gdLst>
                <a:gd name="T0" fmla="*/ 8 w 202"/>
                <a:gd name="T1" fmla="*/ 0 h 305"/>
                <a:gd name="T2" fmla="*/ 136 w 202"/>
                <a:gd name="T3" fmla="*/ 0 h 305"/>
                <a:gd name="T4" fmla="*/ 172 w 202"/>
                <a:gd name="T5" fmla="*/ 36 h 305"/>
                <a:gd name="T6" fmla="*/ 172 w 202"/>
                <a:gd name="T7" fmla="*/ 212 h 305"/>
                <a:gd name="T8" fmla="*/ 182 w 202"/>
                <a:gd name="T9" fmla="*/ 212 h 305"/>
                <a:gd name="T10" fmla="*/ 182 w 202"/>
                <a:gd name="T11" fmla="*/ 181 h 305"/>
                <a:gd name="T12" fmla="*/ 186 w 202"/>
                <a:gd name="T13" fmla="*/ 181 h 305"/>
                <a:gd name="T14" fmla="*/ 219 w 202"/>
                <a:gd name="T15" fmla="*/ 213 h 305"/>
                <a:gd name="T16" fmla="*/ 219 w 202"/>
                <a:gd name="T17" fmla="*/ 305 h 305"/>
                <a:gd name="T18" fmla="*/ 147 w 202"/>
                <a:gd name="T19" fmla="*/ 305 h 305"/>
                <a:gd name="T20" fmla="*/ 147 w 202"/>
                <a:gd name="T21" fmla="*/ 272 h 305"/>
                <a:gd name="T22" fmla="*/ 77 w 202"/>
                <a:gd name="T23" fmla="*/ 272 h 305"/>
                <a:gd name="T24" fmla="*/ 77 w 202"/>
                <a:gd name="T25" fmla="*/ 305 h 305"/>
                <a:gd name="T26" fmla="*/ 0 w 202"/>
                <a:gd name="T27" fmla="*/ 305 h 305"/>
                <a:gd name="T28" fmla="*/ 0 w 202"/>
                <a:gd name="T29" fmla="*/ 212 h 305"/>
                <a:gd name="T30" fmla="*/ 41 w 202"/>
                <a:gd name="T31" fmla="*/ 212 h 305"/>
                <a:gd name="T32" fmla="*/ 41 w 202"/>
                <a:gd name="T33" fmla="*/ 34 h 305"/>
                <a:gd name="T34" fmla="*/ 8 w 202"/>
                <a:gd name="T35" fmla="*/ 0 h 30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72" name="Freeform 480">
              <a:extLst>
                <a:ext uri="{FF2B5EF4-FFF2-40B4-BE49-F238E27FC236}">
                  <a16:creationId xmlns:a16="http://schemas.microsoft.com/office/drawing/2014/main" id="{F5E8AC10-D8FD-41B6-BAF9-2F48979A2001}"/>
                </a:ext>
              </a:extLst>
            </p:cNvPr>
            <p:cNvSpPr>
              <a:spLocks/>
            </p:cNvSpPr>
            <p:nvPr/>
          </p:nvSpPr>
          <p:spPr bwMode="auto">
            <a:xfrm>
              <a:off x="855" y="1566"/>
              <a:ext cx="26" cy="23"/>
            </a:xfrm>
            <a:custGeom>
              <a:avLst/>
              <a:gdLst>
                <a:gd name="T0" fmla="*/ 0 w 24"/>
                <a:gd name="T1" fmla="*/ 0 h 24"/>
                <a:gd name="T2" fmla="*/ 26 w 24"/>
                <a:gd name="T3" fmla="*/ 0 h 24"/>
                <a:gd name="T4" fmla="*/ 26 w 24"/>
                <a:gd name="T5" fmla="*/ 24 h 24"/>
                <a:gd name="T6" fmla="*/ 16 w 24"/>
                <a:gd name="T7" fmla="*/ 24 h 24"/>
                <a:gd name="T8" fmla="*/ 16 w 24"/>
                <a:gd name="T9" fmla="*/ 9 h 24"/>
                <a:gd name="T10" fmla="*/ 0 w 24"/>
                <a:gd name="T11" fmla="*/ 9 h 24"/>
                <a:gd name="T12" fmla="*/ 0 w 24"/>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73" name="Freeform 481">
              <a:extLst>
                <a:ext uri="{FF2B5EF4-FFF2-40B4-BE49-F238E27FC236}">
                  <a16:creationId xmlns:a16="http://schemas.microsoft.com/office/drawing/2014/main" id="{35D89631-8955-4507-865C-5229DA929259}"/>
                </a:ext>
              </a:extLst>
            </p:cNvPr>
            <p:cNvSpPr>
              <a:spLocks/>
            </p:cNvSpPr>
            <p:nvPr/>
          </p:nvSpPr>
          <p:spPr bwMode="auto">
            <a:xfrm>
              <a:off x="708" y="1566"/>
              <a:ext cx="24" cy="23"/>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74" name="Freeform 482">
              <a:extLst>
                <a:ext uri="{FF2B5EF4-FFF2-40B4-BE49-F238E27FC236}">
                  <a16:creationId xmlns:a16="http://schemas.microsoft.com/office/drawing/2014/main" id="{A7E42C37-6B41-4417-827A-3F7139CF37C2}"/>
                </a:ext>
              </a:extLst>
            </p:cNvPr>
            <p:cNvSpPr>
              <a:spLocks/>
            </p:cNvSpPr>
            <p:nvPr/>
          </p:nvSpPr>
          <p:spPr bwMode="auto">
            <a:xfrm>
              <a:off x="855" y="1531"/>
              <a:ext cx="26" cy="23"/>
            </a:xfrm>
            <a:custGeom>
              <a:avLst/>
              <a:gdLst>
                <a:gd name="T0" fmla="*/ 0 w 24"/>
                <a:gd name="T1" fmla="*/ 0 h 23"/>
                <a:gd name="T2" fmla="*/ 26 w 24"/>
                <a:gd name="T3" fmla="*/ 0 h 23"/>
                <a:gd name="T4" fmla="*/ 26 w 24"/>
                <a:gd name="T5" fmla="*/ 23 h 23"/>
                <a:gd name="T6" fmla="*/ 16 w 24"/>
                <a:gd name="T7" fmla="*/ 23 h 23"/>
                <a:gd name="T8" fmla="*/ 16 w 24"/>
                <a:gd name="T9" fmla="*/ 9 h 23"/>
                <a:gd name="T10" fmla="*/ 0 w 24"/>
                <a:gd name="T11" fmla="*/ 9 h 23"/>
                <a:gd name="T12" fmla="*/ 0 w 24"/>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75" name="Freeform 483">
              <a:extLst>
                <a:ext uri="{FF2B5EF4-FFF2-40B4-BE49-F238E27FC236}">
                  <a16:creationId xmlns:a16="http://schemas.microsoft.com/office/drawing/2014/main" id="{BC392345-DCF7-481E-9919-AB863559BCD0}"/>
                </a:ext>
              </a:extLst>
            </p:cNvPr>
            <p:cNvSpPr>
              <a:spLocks/>
            </p:cNvSpPr>
            <p:nvPr/>
          </p:nvSpPr>
          <p:spPr bwMode="auto">
            <a:xfrm>
              <a:off x="819" y="1531"/>
              <a:ext cx="25" cy="23"/>
            </a:xfrm>
            <a:custGeom>
              <a:avLst/>
              <a:gdLst>
                <a:gd name="T0" fmla="*/ 0 w 23"/>
                <a:gd name="T1" fmla="*/ 0 h 23"/>
                <a:gd name="T2" fmla="*/ 25 w 23"/>
                <a:gd name="T3" fmla="*/ 0 h 23"/>
                <a:gd name="T4" fmla="*/ 25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76" name="Freeform 484">
              <a:extLst>
                <a:ext uri="{FF2B5EF4-FFF2-40B4-BE49-F238E27FC236}">
                  <a16:creationId xmlns:a16="http://schemas.microsoft.com/office/drawing/2014/main" id="{F0401719-F4A6-4F22-A4DD-375C200D2309}"/>
                </a:ext>
              </a:extLst>
            </p:cNvPr>
            <p:cNvSpPr>
              <a:spLocks/>
            </p:cNvSpPr>
            <p:nvPr/>
          </p:nvSpPr>
          <p:spPr bwMode="auto">
            <a:xfrm>
              <a:off x="782" y="1531"/>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77" name="Freeform 485">
              <a:extLst>
                <a:ext uri="{FF2B5EF4-FFF2-40B4-BE49-F238E27FC236}">
                  <a16:creationId xmlns:a16="http://schemas.microsoft.com/office/drawing/2014/main" id="{3847C8C6-D333-446D-8679-5645B7E7F3DE}"/>
                </a:ext>
              </a:extLst>
            </p:cNvPr>
            <p:cNvSpPr>
              <a:spLocks/>
            </p:cNvSpPr>
            <p:nvPr/>
          </p:nvSpPr>
          <p:spPr bwMode="auto">
            <a:xfrm>
              <a:off x="745" y="1531"/>
              <a:ext cx="24" cy="23"/>
            </a:xfrm>
            <a:custGeom>
              <a:avLst/>
              <a:gdLst>
                <a:gd name="T0" fmla="*/ 0 w 23"/>
                <a:gd name="T1" fmla="*/ 0 h 23"/>
                <a:gd name="T2" fmla="*/ 24 w 23"/>
                <a:gd name="T3" fmla="*/ 0 h 23"/>
                <a:gd name="T4" fmla="*/ 24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78" name="Freeform 486">
              <a:extLst>
                <a:ext uri="{FF2B5EF4-FFF2-40B4-BE49-F238E27FC236}">
                  <a16:creationId xmlns:a16="http://schemas.microsoft.com/office/drawing/2014/main" id="{C4DE70B8-9920-4C3C-8669-BFE8DD3684E7}"/>
                </a:ext>
              </a:extLst>
            </p:cNvPr>
            <p:cNvSpPr>
              <a:spLocks/>
            </p:cNvSpPr>
            <p:nvPr/>
          </p:nvSpPr>
          <p:spPr bwMode="auto">
            <a:xfrm>
              <a:off x="708" y="1531"/>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79" name="Freeform 487">
              <a:extLst>
                <a:ext uri="{FF2B5EF4-FFF2-40B4-BE49-F238E27FC236}">
                  <a16:creationId xmlns:a16="http://schemas.microsoft.com/office/drawing/2014/main" id="{457B10BB-F3D9-4F7C-B6D6-26AD34A88CFF}"/>
                </a:ext>
              </a:extLst>
            </p:cNvPr>
            <p:cNvSpPr>
              <a:spLocks/>
            </p:cNvSpPr>
            <p:nvPr/>
          </p:nvSpPr>
          <p:spPr bwMode="auto">
            <a:xfrm>
              <a:off x="819" y="1494"/>
              <a:ext cx="25" cy="23"/>
            </a:xfrm>
            <a:custGeom>
              <a:avLst/>
              <a:gdLst>
                <a:gd name="T0" fmla="*/ 0 w 23"/>
                <a:gd name="T1" fmla="*/ 0 h 24"/>
                <a:gd name="T2" fmla="*/ 25 w 23"/>
                <a:gd name="T3" fmla="*/ 0 h 24"/>
                <a:gd name="T4" fmla="*/ 25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80" name="Freeform 488">
              <a:extLst>
                <a:ext uri="{FF2B5EF4-FFF2-40B4-BE49-F238E27FC236}">
                  <a16:creationId xmlns:a16="http://schemas.microsoft.com/office/drawing/2014/main" id="{D251EFA5-6BC3-4EEF-8D93-05CF9979B0A0}"/>
                </a:ext>
              </a:extLst>
            </p:cNvPr>
            <p:cNvSpPr>
              <a:spLocks/>
            </p:cNvSpPr>
            <p:nvPr/>
          </p:nvSpPr>
          <p:spPr bwMode="auto">
            <a:xfrm>
              <a:off x="782" y="1494"/>
              <a:ext cx="24" cy="23"/>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81" name="Freeform 489">
              <a:extLst>
                <a:ext uri="{FF2B5EF4-FFF2-40B4-BE49-F238E27FC236}">
                  <a16:creationId xmlns:a16="http://schemas.microsoft.com/office/drawing/2014/main" id="{91AB6794-0938-4C87-883B-C1268A1F8C36}"/>
                </a:ext>
              </a:extLst>
            </p:cNvPr>
            <p:cNvSpPr>
              <a:spLocks/>
            </p:cNvSpPr>
            <p:nvPr/>
          </p:nvSpPr>
          <p:spPr bwMode="auto">
            <a:xfrm>
              <a:off x="745" y="1494"/>
              <a:ext cx="24" cy="23"/>
            </a:xfrm>
            <a:custGeom>
              <a:avLst/>
              <a:gdLst>
                <a:gd name="T0" fmla="*/ 0 w 23"/>
                <a:gd name="T1" fmla="*/ 0 h 24"/>
                <a:gd name="T2" fmla="*/ 24 w 23"/>
                <a:gd name="T3" fmla="*/ 0 h 24"/>
                <a:gd name="T4" fmla="*/ 24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82" name="Freeform 490">
              <a:extLst>
                <a:ext uri="{FF2B5EF4-FFF2-40B4-BE49-F238E27FC236}">
                  <a16:creationId xmlns:a16="http://schemas.microsoft.com/office/drawing/2014/main" id="{17CC2B12-2349-4BAF-9A97-8B053DE1C722}"/>
                </a:ext>
              </a:extLst>
            </p:cNvPr>
            <p:cNvSpPr>
              <a:spLocks/>
            </p:cNvSpPr>
            <p:nvPr/>
          </p:nvSpPr>
          <p:spPr bwMode="auto">
            <a:xfrm>
              <a:off x="819" y="1457"/>
              <a:ext cx="25" cy="23"/>
            </a:xfrm>
            <a:custGeom>
              <a:avLst/>
              <a:gdLst>
                <a:gd name="T0" fmla="*/ 0 w 23"/>
                <a:gd name="T1" fmla="*/ 0 h 24"/>
                <a:gd name="T2" fmla="*/ 25 w 23"/>
                <a:gd name="T3" fmla="*/ 0 h 24"/>
                <a:gd name="T4" fmla="*/ 25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83" name="Freeform 491">
              <a:extLst>
                <a:ext uri="{FF2B5EF4-FFF2-40B4-BE49-F238E27FC236}">
                  <a16:creationId xmlns:a16="http://schemas.microsoft.com/office/drawing/2014/main" id="{C4F29766-36A5-405D-8698-B84E111EDFCA}"/>
                </a:ext>
              </a:extLst>
            </p:cNvPr>
            <p:cNvSpPr>
              <a:spLocks/>
            </p:cNvSpPr>
            <p:nvPr/>
          </p:nvSpPr>
          <p:spPr bwMode="auto">
            <a:xfrm>
              <a:off x="782" y="1457"/>
              <a:ext cx="24" cy="23"/>
            </a:xfrm>
            <a:custGeom>
              <a:avLst/>
              <a:gdLst>
                <a:gd name="T0" fmla="*/ 0 w 22"/>
                <a:gd name="T1" fmla="*/ 0 h 24"/>
                <a:gd name="T2" fmla="*/ 24 w 22"/>
                <a:gd name="T3" fmla="*/ 0 h 24"/>
                <a:gd name="T4" fmla="*/ 24 w 22"/>
                <a:gd name="T5" fmla="*/ 24 h 24"/>
                <a:gd name="T6" fmla="*/ 15 w 22"/>
                <a:gd name="T7" fmla="*/ 24 h 24"/>
                <a:gd name="T8" fmla="*/ 15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84" name="Freeform 492">
              <a:extLst>
                <a:ext uri="{FF2B5EF4-FFF2-40B4-BE49-F238E27FC236}">
                  <a16:creationId xmlns:a16="http://schemas.microsoft.com/office/drawing/2014/main" id="{B0598592-CC30-4E98-83E6-B22B2136815D}"/>
                </a:ext>
              </a:extLst>
            </p:cNvPr>
            <p:cNvSpPr>
              <a:spLocks/>
            </p:cNvSpPr>
            <p:nvPr/>
          </p:nvSpPr>
          <p:spPr bwMode="auto">
            <a:xfrm>
              <a:off x="745" y="1457"/>
              <a:ext cx="24" cy="23"/>
            </a:xfrm>
            <a:custGeom>
              <a:avLst/>
              <a:gdLst>
                <a:gd name="T0" fmla="*/ 0 w 23"/>
                <a:gd name="T1" fmla="*/ 0 h 24"/>
                <a:gd name="T2" fmla="*/ 24 w 23"/>
                <a:gd name="T3" fmla="*/ 0 h 24"/>
                <a:gd name="T4" fmla="*/ 24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85" name="Freeform 493">
              <a:extLst>
                <a:ext uri="{FF2B5EF4-FFF2-40B4-BE49-F238E27FC236}">
                  <a16:creationId xmlns:a16="http://schemas.microsoft.com/office/drawing/2014/main" id="{77BD444A-78AD-424E-84A1-A95B6A038BCD}"/>
                </a:ext>
              </a:extLst>
            </p:cNvPr>
            <p:cNvSpPr>
              <a:spLocks/>
            </p:cNvSpPr>
            <p:nvPr/>
          </p:nvSpPr>
          <p:spPr bwMode="auto">
            <a:xfrm>
              <a:off x="819" y="1421"/>
              <a:ext cx="25" cy="23"/>
            </a:xfrm>
            <a:custGeom>
              <a:avLst/>
              <a:gdLst>
                <a:gd name="T0" fmla="*/ 0 w 23"/>
                <a:gd name="T1" fmla="*/ 0 h 24"/>
                <a:gd name="T2" fmla="*/ 25 w 23"/>
                <a:gd name="T3" fmla="*/ 0 h 24"/>
                <a:gd name="T4" fmla="*/ 25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86" name="Freeform 494">
              <a:extLst>
                <a:ext uri="{FF2B5EF4-FFF2-40B4-BE49-F238E27FC236}">
                  <a16:creationId xmlns:a16="http://schemas.microsoft.com/office/drawing/2014/main" id="{9A5D8352-B1A0-4DAB-B90B-D2706FD26AFE}"/>
                </a:ext>
              </a:extLst>
            </p:cNvPr>
            <p:cNvSpPr>
              <a:spLocks/>
            </p:cNvSpPr>
            <p:nvPr/>
          </p:nvSpPr>
          <p:spPr bwMode="auto">
            <a:xfrm>
              <a:off x="782" y="1421"/>
              <a:ext cx="24" cy="23"/>
            </a:xfrm>
            <a:custGeom>
              <a:avLst/>
              <a:gdLst>
                <a:gd name="T0" fmla="*/ 0 w 22"/>
                <a:gd name="T1" fmla="*/ 0 h 24"/>
                <a:gd name="T2" fmla="*/ 24 w 22"/>
                <a:gd name="T3" fmla="*/ 0 h 24"/>
                <a:gd name="T4" fmla="*/ 24 w 22"/>
                <a:gd name="T5" fmla="*/ 24 h 24"/>
                <a:gd name="T6" fmla="*/ 15 w 22"/>
                <a:gd name="T7" fmla="*/ 24 h 24"/>
                <a:gd name="T8" fmla="*/ 15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87" name="Freeform 495">
              <a:extLst>
                <a:ext uri="{FF2B5EF4-FFF2-40B4-BE49-F238E27FC236}">
                  <a16:creationId xmlns:a16="http://schemas.microsoft.com/office/drawing/2014/main" id="{D35A1106-0FED-4F21-9255-A14DAA9BAC5C}"/>
                </a:ext>
              </a:extLst>
            </p:cNvPr>
            <p:cNvSpPr>
              <a:spLocks/>
            </p:cNvSpPr>
            <p:nvPr/>
          </p:nvSpPr>
          <p:spPr bwMode="auto">
            <a:xfrm>
              <a:off x="745" y="1421"/>
              <a:ext cx="24" cy="23"/>
            </a:xfrm>
            <a:custGeom>
              <a:avLst/>
              <a:gdLst>
                <a:gd name="T0" fmla="*/ 0 w 23"/>
                <a:gd name="T1" fmla="*/ 0 h 24"/>
                <a:gd name="T2" fmla="*/ 24 w 23"/>
                <a:gd name="T3" fmla="*/ 0 h 24"/>
                <a:gd name="T4" fmla="*/ 24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88" name="Freeform 496">
              <a:extLst>
                <a:ext uri="{FF2B5EF4-FFF2-40B4-BE49-F238E27FC236}">
                  <a16:creationId xmlns:a16="http://schemas.microsoft.com/office/drawing/2014/main" id="{8DF0D86A-8E65-4F37-838E-D4C9DF371F10}"/>
                </a:ext>
              </a:extLst>
            </p:cNvPr>
            <p:cNvSpPr>
              <a:spLocks/>
            </p:cNvSpPr>
            <p:nvPr/>
          </p:nvSpPr>
          <p:spPr bwMode="auto">
            <a:xfrm>
              <a:off x="819" y="1385"/>
              <a:ext cx="25" cy="23"/>
            </a:xfrm>
            <a:custGeom>
              <a:avLst/>
              <a:gdLst>
                <a:gd name="T0" fmla="*/ 0 w 23"/>
                <a:gd name="T1" fmla="*/ 0 h 23"/>
                <a:gd name="T2" fmla="*/ 25 w 23"/>
                <a:gd name="T3" fmla="*/ 0 h 23"/>
                <a:gd name="T4" fmla="*/ 25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89" name="Freeform 497">
              <a:extLst>
                <a:ext uri="{FF2B5EF4-FFF2-40B4-BE49-F238E27FC236}">
                  <a16:creationId xmlns:a16="http://schemas.microsoft.com/office/drawing/2014/main" id="{09302104-53F9-4378-8CFF-7A6096185129}"/>
                </a:ext>
              </a:extLst>
            </p:cNvPr>
            <p:cNvSpPr>
              <a:spLocks/>
            </p:cNvSpPr>
            <p:nvPr/>
          </p:nvSpPr>
          <p:spPr bwMode="auto">
            <a:xfrm>
              <a:off x="782" y="1385"/>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90" name="Freeform 498">
              <a:extLst>
                <a:ext uri="{FF2B5EF4-FFF2-40B4-BE49-F238E27FC236}">
                  <a16:creationId xmlns:a16="http://schemas.microsoft.com/office/drawing/2014/main" id="{366D4B7E-DFC5-49B5-AA93-97A49363D73B}"/>
                </a:ext>
              </a:extLst>
            </p:cNvPr>
            <p:cNvSpPr>
              <a:spLocks/>
            </p:cNvSpPr>
            <p:nvPr/>
          </p:nvSpPr>
          <p:spPr bwMode="auto">
            <a:xfrm>
              <a:off x="745" y="1385"/>
              <a:ext cx="24" cy="23"/>
            </a:xfrm>
            <a:custGeom>
              <a:avLst/>
              <a:gdLst>
                <a:gd name="T0" fmla="*/ 0 w 23"/>
                <a:gd name="T1" fmla="*/ 0 h 23"/>
                <a:gd name="T2" fmla="*/ 24 w 23"/>
                <a:gd name="T3" fmla="*/ 0 h 23"/>
                <a:gd name="T4" fmla="*/ 24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91" name="Freeform 499">
              <a:extLst>
                <a:ext uri="{FF2B5EF4-FFF2-40B4-BE49-F238E27FC236}">
                  <a16:creationId xmlns:a16="http://schemas.microsoft.com/office/drawing/2014/main" id="{E31C18C0-DF25-4898-B41B-7248C0BF0078}"/>
                </a:ext>
              </a:extLst>
            </p:cNvPr>
            <p:cNvSpPr>
              <a:spLocks/>
            </p:cNvSpPr>
            <p:nvPr/>
          </p:nvSpPr>
          <p:spPr bwMode="auto">
            <a:xfrm>
              <a:off x="819" y="1353"/>
              <a:ext cx="25" cy="24"/>
            </a:xfrm>
            <a:custGeom>
              <a:avLst/>
              <a:gdLst>
                <a:gd name="T0" fmla="*/ 0 w 23"/>
                <a:gd name="T1" fmla="*/ 0 h 24"/>
                <a:gd name="T2" fmla="*/ 25 w 23"/>
                <a:gd name="T3" fmla="*/ 0 h 24"/>
                <a:gd name="T4" fmla="*/ 25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92" name="Freeform 500">
              <a:extLst>
                <a:ext uri="{FF2B5EF4-FFF2-40B4-BE49-F238E27FC236}">
                  <a16:creationId xmlns:a16="http://schemas.microsoft.com/office/drawing/2014/main" id="{396B3B20-D404-40B1-A227-6F308C28EE08}"/>
                </a:ext>
              </a:extLst>
            </p:cNvPr>
            <p:cNvSpPr>
              <a:spLocks/>
            </p:cNvSpPr>
            <p:nvPr/>
          </p:nvSpPr>
          <p:spPr bwMode="auto">
            <a:xfrm>
              <a:off x="782" y="1353"/>
              <a:ext cx="24" cy="24"/>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93" name="Freeform 501">
              <a:extLst>
                <a:ext uri="{FF2B5EF4-FFF2-40B4-BE49-F238E27FC236}">
                  <a16:creationId xmlns:a16="http://schemas.microsoft.com/office/drawing/2014/main" id="{AFF4BE29-DDA4-47C2-BD90-E1DBC325EF23}"/>
                </a:ext>
              </a:extLst>
            </p:cNvPr>
            <p:cNvSpPr>
              <a:spLocks/>
            </p:cNvSpPr>
            <p:nvPr/>
          </p:nvSpPr>
          <p:spPr bwMode="auto">
            <a:xfrm>
              <a:off x="745" y="1353"/>
              <a:ext cx="24" cy="24"/>
            </a:xfrm>
            <a:custGeom>
              <a:avLst/>
              <a:gdLst>
                <a:gd name="T0" fmla="*/ 0 w 23"/>
                <a:gd name="T1" fmla="*/ 0 h 24"/>
                <a:gd name="T2" fmla="*/ 24 w 23"/>
                <a:gd name="T3" fmla="*/ 0 h 24"/>
                <a:gd name="T4" fmla="*/ 24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94" name="Freeform 502">
              <a:extLst>
                <a:ext uri="{FF2B5EF4-FFF2-40B4-BE49-F238E27FC236}">
                  <a16:creationId xmlns:a16="http://schemas.microsoft.com/office/drawing/2014/main" id="{6809E2B7-0C8A-4838-B206-8AFE9639044D}"/>
                </a:ext>
              </a:extLst>
            </p:cNvPr>
            <p:cNvSpPr>
              <a:spLocks/>
            </p:cNvSpPr>
            <p:nvPr/>
          </p:nvSpPr>
          <p:spPr bwMode="auto">
            <a:xfrm>
              <a:off x="646" y="1285"/>
              <a:ext cx="269" cy="323"/>
            </a:xfrm>
            <a:custGeom>
              <a:avLst/>
              <a:gdLst>
                <a:gd name="T0" fmla="*/ 39 w 248"/>
                <a:gd name="T1" fmla="*/ 0 h 323"/>
                <a:gd name="T2" fmla="*/ 181 w 248"/>
                <a:gd name="T3" fmla="*/ 0 h 323"/>
                <a:gd name="T4" fmla="*/ 223 w 248"/>
                <a:gd name="T5" fmla="*/ 40 h 323"/>
                <a:gd name="T6" fmla="*/ 223 w 248"/>
                <a:gd name="T7" fmla="*/ 180 h 323"/>
                <a:gd name="T8" fmla="*/ 231 w 248"/>
                <a:gd name="T9" fmla="*/ 180 h 323"/>
                <a:gd name="T10" fmla="*/ 269 w 248"/>
                <a:gd name="T11" fmla="*/ 217 h 323"/>
                <a:gd name="T12" fmla="*/ 269 w 248"/>
                <a:gd name="T13" fmla="*/ 323 h 323"/>
                <a:gd name="T14" fmla="*/ 39 w 248"/>
                <a:gd name="T15" fmla="*/ 323 h 323"/>
                <a:gd name="T16" fmla="*/ 0 w 248"/>
                <a:gd name="T17" fmla="*/ 285 h 323"/>
                <a:gd name="T18" fmla="*/ 0 w 248"/>
                <a:gd name="T19" fmla="*/ 180 h 323"/>
                <a:gd name="T20" fmla="*/ 39 w 248"/>
                <a:gd name="T21" fmla="*/ 180 h 323"/>
                <a:gd name="T22" fmla="*/ 39 w 248"/>
                <a:gd name="T23" fmla="*/ 0 h 3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95" name="Freeform 503">
              <a:extLst>
                <a:ext uri="{FF2B5EF4-FFF2-40B4-BE49-F238E27FC236}">
                  <a16:creationId xmlns:a16="http://schemas.microsoft.com/office/drawing/2014/main" id="{8C834F59-5E04-4914-878F-AC75D6ED300B}"/>
                </a:ext>
              </a:extLst>
            </p:cNvPr>
            <p:cNvSpPr>
              <a:spLocks/>
            </p:cNvSpPr>
            <p:nvPr/>
          </p:nvSpPr>
          <p:spPr bwMode="auto">
            <a:xfrm>
              <a:off x="687" y="1294"/>
              <a:ext cx="219" cy="305"/>
            </a:xfrm>
            <a:custGeom>
              <a:avLst/>
              <a:gdLst>
                <a:gd name="T0" fmla="*/ 8 w 202"/>
                <a:gd name="T1" fmla="*/ 0 h 305"/>
                <a:gd name="T2" fmla="*/ 136 w 202"/>
                <a:gd name="T3" fmla="*/ 0 h 305"/>
                <a:gd name="T4" fmla="*/ 172 w 202"/>
                <a:gd name="T5" fmla="*/ 36 h 305"/>
                <a:gd name="T6" fmla="*/ 172 w 202"/>
                <a:gd name="T7" fmla="*/ 212 h 305"/>
                <a:gd name="T8" fmla="*/ 182 w 202"/>
                <a:gd name="T9" fmla="*/ 212 h 305"/>
                <a:gd name="T10" fmla="*/ 182 w 202"/>
                <a:gd name="T11" fmla="*/ 181 h 305"/>
                <a:gd name="T12" fmla="*/ 186 w 202"/>
                <a:gd name="T13" fmla="*/ 181 h 305"/>
                <a:gd name="T14" fmla="*/ 219 w 202"/>
                <a:gd name="T15" fmla="*/ 213 h 305"/>
                <a:gd name="T16" fmla="*/ 219 w 202"/>
                <a:gd name="T17" fmla="*/ 305 h 305"/>
                <a:gd name="T18" fmla="*/ 147 w 202"/>
                <a:gd name="T19" fmla="*/ 305 h 305"/>
                <a:gd name="T20" fmla="*/ 147 w 202"/>
                <a:gd name="T21" fmla="*/ 272 h 305"/>
                <a:gd name="T22" fmla="*/ 77 w 202"/>
                <a:gd name="T23" fmla="*/ 272 h 305"/>
                <a:gd name="T24" fmla="*/ 77 w 202"/>
                <a:gd name="T25" fmla="*/ 305 h 305"/>
                <a:gd name="T26" fmla="*/ 0 w 202"/>
                <a:gd name="T27" fmla="*/ 305 h 305"/>
                <a:gd name="T28" fmla="*/ 0 w 202"/>
                <a:gd name="T29" fmla="*/ 212 h 305"/>
                <a:gd name="T30" fmla="*/ 41 w 202"/>
                <a:gd name="T31" fmla="*/ 212 h 305"/>
                <a:gd name="T32" fmla="*/ 41 w 202"/>
                <a:gd name="T33" fmla="*/ 34 h 305"/>
                <a:gd name="T34" fmla="*/ 8 w 202"/>
                <a:gd name="T35" fmla="*/ 0 h 30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96" name="Freeform 504">
              <a:extLst>
                <a:ext uri="{FF2B5EF4-FFF2-40B4-BE49-F238E27FC236}">
                  <a16:creationId xmlns:a16="http://schemas.microsoft.com/office/drawing/2014/main" id="{44772DDD-1EAD-47E3-8A24-FB15EAA4FBB6}"/>
                </a:ext>
              </a:extLst>
            </p:cNvPr>
            <p:cNvSpPr>
              <a:spLocks/>
            </p:cNvSpPr>
            <p:nvPr/>
          </p:nvSpPr>
          <p:spPr bwMode="auto">
            <a:xfrm>
              <a:off x="855" y="1566"/>
              <a:ext cx="26" cy="23"/>
            </a:xfrm>
            <a:custGeom>
              <a:avLst/>
              <a:gdLst>
                <a:gd name="T0" fmla="*/ 0 w 24"/>
                <a:gd name="T1" fmla="*/ 0 h 24"/>
                <a:gd name="T2" fmla="*/ 26 w 24"/>
                <a:gd name="T3" fmla="*/ 0 h 24"/>
                <a:gd name="T4" fmla="*/ 26 w 24"/>
                <a:gd name="T5" fmla="*/ 24 h 24"/>
                <a:gd name="T6" fmla="*/ 16 w 24"/>
                <a:gd name="T7" fmla="*/ 24 h 24"/>
                <a:gd name="T8" fmla="*/ 16 w 24"/>
                <a:gd name="T9" fmla="*/ 9 h 24"/>
                <a:gd name="T10" fmla="*/ 0 w 24"/>
                <a:gd name="T11" fmla="*/ 9 h 24"/>
                <a:gd name="T12" fmla="*/ 0 w 24"/>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97" name="Freeform 505">
              <a:extLst>
                <a:ext uri="{FF2B5EF4-FFF2-40B4-BE49-F238E27FC236}">
                  <a16:creationId xmlns:a16="http://schemas.microsoft.com/office/drawing/2014/main" id="{8788781D-567B-40C2-9EA7-3C84D242A411}"/>
                </a:ext>
              </a:extLst>
            </p:cNvPr>
            <p:cNvSpPr>
              <a:spLocks/>
            </p:cNvSpPr>
            <p:nvPr/>
          </p:nvSpPr>
          <p:spPr bwMode="auto">
            <a:xfrm>
              <a:off x="708" y="1566"/>
              <a:ext cx="24" cy="23"/>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98" name="Freeform 506">
              <a:extLst>
                <a:ext uri="{FF2B5EF4-FFF2-40B4-BE49-F238E27FC236}">
                  <a16:creationId xmlns:a16="http://schemas.microsoft.com/office/drawing/2014/main" id="{4E6CEB70-250D-47E0-8E08-9DFAEEDB9A8B}"/>
                </a:ext>
              </a:extLst>
            </p:cNvPr>
            <p:cNvSpPr>
              <a:spLocks/>
            </p:cNvSpPr>
            <p:nvPr/>
          </p:nvSpPr>
          <p:spPr bwMode="auto">
            <a:xfrm>
              <a:off x="855" y="1531"/>
              <a:ext cx="26" cy="23"/>
            </a:xfrm>
            <a:custGeom>
              <a:avLst/>
              <a:gdLst>
                <a:gd name="T0" fmla="*/ 0 w 24"/>
                <a:gd name="T1" fmla="*/ 0 h 23"/>
                <a:gd name="T2" fmla="*/ 26 w 24"/>
                <a:gd name="T3" fmla="*/ 0 h 23"/>
                <a:gd name="T4" fmla="*/ 26 w 24"/>
                <a:gd name="T5" fmla="*/ 23 h 23"/>
                <a:gd name="T6" fmla="*/ 16 w 24"/>
                <a:gd name="T7" fmla="*/ 23 h 23"/>
                <a:gd name="T8" fmla="*/ 16 w 24"/>
                <a:gd name="T9" fmla="*/ 9 h 23"/>
                <a:gd name="T10" fmla="*/ 0 w 24"/>
                <a:gd name="T11" fmla="*/ 9 h 23"/>
                <a:gd name="T12" fmla="*/ 0 w 24"/>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499" name="Freeform 507">
              <a:extLst>
                <a:ext uri="{FF2B5EF4-FFF2-40B4-BE49-F238E27FC236}">
                  <a16:creationId xmlns:a16="http://schemas.microsoft.com/office/drawing/2014/main" id="{CFB9378F-5B34-4BCD-BFE5-F12E0E433567}"/>
                </a:ext>
              </a:extLst>
            </p:cNvPr>
            <p:cNvSpPr>
              <a:spLocks/>
            </p:cNvSpPr>
            <p:nvPr/>
          </p:nvSpPr>
          <p:spPr bwMode="auto">
            <a:xfrm>
              <a:off x="819" y="1531"/>
              <a:ext cx="25" cy="23"/>
            </a:xfrm>
            <a:custGeom>
              <a:avLst/>
              <a:gdLst>
                <a:gd name="T0" fmla="*/ 0 w 23"/>
                <a:gd name="T1" fmla="*/ 0 h 23"/>
                <a:gd name="T2" fmla="*/ 25 w 23"/>
                <a:gd name="T3" fmla="*/ 0 h 23"/>
                <a:gd name="T4" fmla="*/ 25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00" name="Freeform 508">
              <a:extLst>
                <a:ext uri="{FF2B5EF4-FFF2-40B4-BE49-F238E27FC236}">
                  <a16:creationId xmlns:a16="http://schemas.microsoft.com/office/drawing/2014/main" id="{5CC126DC-844E-40BB-BCB4-0423B742BB68}"/>
                </a:ext>
              </a:extLst>
            </p:cNvPr>
            <p:cNvSpPr>
              <a:spLocks/>
            </p:cNvSpPr>
            <p:nvPr/>
          </p:nvSpPr>
          <p:spPr bwMode="auto">
            <a:xfrm>
              <a:off x="782" y="1531"/>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01" name="Freeform 509">
              <a:extLst>
                <a:ext uri="{FF2B5EF4-FFF2-40B4-BE49-F238E27FC236}">
                  <a16:creationId xmlns:a16="http://schemas.microsoft.com/office/drawing/2014/main" id="{9867AFB5-687D-462E-BB81-1C42961F0D63}"/>
                </a:ext>
              </a:extLst>
            </p:cNvPr>
            <p:cNvSpPr>
              <a:spLocks/>
            </p:cNvSpPr>
            <p:nvPr/>
          </p:nvSpPr>
          <p:spPr bwMode="auto">
            <a:xfrm>
              <a:off x="745" y="1531"/>
              <a:ext cx="24" cy="23"/>
            </a:xfrm>
            <a:custGeom>
              <a:avLst/>
              <a:gdLst>
                <a:gd name="T0" fmla="*/ 0 w 23"/>
                <a:gd name="T1" fmla="*/ 0 h 23"/>
                <a:gd name="T2" fmla="*/ 24 w 23"/>
                <a:gd name="T3" fmla="*/ 0 h 23"/>
                <a:gd name="T4" fmla="*/ 24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02" name="Freeform 510">
              <a:extLst>
                <a:ext uri="{FF2B5EF4-FFF2-40B4-BE49-F238E27FC236}">
                  <a16:creationId xmlns:a16="http://schemas.microsoft.com/office/drawing/2014/main" id="{2A3B31D7-44AE-4820-BC2B-450661FEF98D}"/>
                </a:ext>
              </a:extLst>
            </p:cNvPr>
            <p:cNvSpPr>
              <a:spLocks/>
            </p:cNvSpPr>
            <p:nvPr/>
          </p:nvSpPr>
          <p:spPr bwMode="auto">
            <a:xfrm>
              <a:off x="708" y="1531"/>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03" name="Freeform 511">
              <a:extLst>
                <a:ext uri="{FF2B5EF4-FFF2-40B4-BE49-F238E27FC236}">
                  <a16:creationId xmlns:a16="http://schemas.microsoft.com/office/drawing/2014/main" id="{103CAE2B-E07A-4B81-A132-D21657F8F0E4}"/>
                </a:ext>
              </a:extLst>
            </p:cNvPr>
            <p:cNvSpPr>
              <a:spLocks/>
            </p:cNvSpPr>
            <p:nvPr/>
          </p:nvSpPr>
          <p:spPr bwMode="auto">
            <a:xfrm>
              <a:off x="819" y="1494"/>
              <a:ext cx="25" cy="23"/>
            </a:xfrm>
            <a:custGeom>
              <a:avLst/>
              <a:gdLst>
                <a:gd name="T0" fmla="*/ 0 w 23"/>
                <a:gd name="T1" fmla="*/ 0 h 24"/>
                <a:gd name="T2" fmla="*/ 25 w 23"/>
                <a:gd name="T3" fmla="*/ 0 h 24"/>
                <a:gd name="T4" fmla="*/ 25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04" name="Freeform 512">
              <a:extLst>
                <a:ext uri="{FF2B5EF4-FFF2-40B4-BE49-F238E27FC236}">
                  <a16:creationId xmlns:a16="http://schemas.microsoft.com/office/drawing/2014/main" id="{87F812D6-B097-4FAB-8D04-640BA5B5AB2E}"/>
                </a:ext>
              </a:extLst>
            </p:cNvPr>
            <p:cNvSpPr>
              <a:spLocks/>
            </p:cNvSpPr>
            <p:nvPr/>
          </p:nvSpPr>
          <p:spPr bwMode="auto">
            <a:xfrm>
              <a:off x="782" y="1494"/>
              <a:ext cx="24" cy="23"/>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05" name="Freeform 513">
              <a:extLst>
                <a:ext uri="{FF2B5EF4-FFF2-40B4-BE49-F238E27FC236}">
                  <a16:creationId xmlns:a16="http://schemas.microsoft.com/office/drawing/2014/main" id="{0264ACBA-413F-4F13-B110-EC2B900FCDB5}"/>
                </a:ext>
              </a:extLst>
            </p:cNvPr>
            <p:cNvSpPr>
              <a:spLocks/>
            </p:cNvSpPr>
            <p:nvPr/>
          </p:nvSpPr>
          <p:spPr bwMode="auto">
            <a:xfrm>
              <a:off x="745" y="1494"/>
              <a:ext cx="24" cy="23"/>
            </a:xfrm>
            <a:custGeom>
              <a:avLst/>
              <a:gdLst>
                <a:gd name="T0" fmla="*/ 0 w 23"/>
                <a:gd name="T1" fmla="*/ 0 h 24"/>
                <a:gd name="T2" fmla="*/ 24 w 23"/>
                <a:gd name="T3" fmla="*/ 0 h 24"/>
                <a:gd name="T4" fmla="*/ 24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06" name="Freeform 514">
              <a:extLst>
                <a:ext uri="{FF2B5EF4-FFF2-40B4-BE49-F238E27FC236}">
                  <a16:creationId xmlns:a16="http://schemas.microsoft.com/office/drawing/2014/main" id="{5ED7073B-6892-4FEC-A3BD-AE5AB1604C86}"/>
                </a:ext>
              </a:extLst>
            </p:cNvPr>
            <p:cNvSpPr>
              <a:spLocks/>
            </p:cNvSpPr>
            <p:nvPr/>
          </p:nvSpPr>
          <p:spPr bwMode="auto">
            <a:xfrm>
              <a:off x="819" y="1457"/>
              <a:ext cx="25" cy="23"/>
            </a:xfrm>
            <a:custGeom>
              <a:avLst/>
              <a:gdLst>
                <a:gd name="T0" fmla="*/ 0 w 23"/>
                <a:gd name="T1" fmla="*/ 0 h 24"/>
                <a:gd name="T2" fmla="*/ 25 w 23"/>
                <a:gd name="T3" fmla="*/ 0 h 24"/>
                <a:gd name="T4" fmla="*/ 25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07" name="Freeform 515">
              <a:extLst>
                <a:ext uri="{FF2B5EF4-FFF2-40B4-BE49-F238E27FC236}">
                  <a16:creationId xmlns:a16="http://schemas.microsoft.com/office/drawing/2014/main" id="{F651902B-BE3A-4B3B-B9B5-11234C4AF6D4}"/>
                </a:ext>
              </a:extLst>
            </p:cNvPr>
            <p:cNvSpPr>
              <a:spLocks/>
            </p:cNvSpPr>
            <p:nvPr/>
          </p:nvSpPr>
          <p:spPr bwMode="auto">
            <a:xfrm>
              <a:off x="782" y="1457"/>
              <a:ext cx="24" cy="23"/>
            </a:xfrm>
            <a:custGeom>
              <a:avLst/>
              <a:gdLst>
                <a:gd name="T0" fmla="*/ 0 w 22"/>
                <a:gd name="T1" fmla="*/ 0 h 24"/>
                <a:gd name="T2" fmla="*/ 24 w 22"/>
                <a:gd name="T3" fmla="*/ 0 h 24"/>
                <a:gd name="T4" fmla="*/ 24 w 22"/>
                <a:gd name="T5" fmla="*/ 24 h 24"/>
                <a:gd name="T6" fmla="*/ 15 w 22"/>
                <a:gd name="T7" fmla="*/ 24 h 24"/>
                <a:gd name="T8" fmla="*/ 15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08" name="Freeform 516">
              <a:extLst>
                <a:ext uri="{FF2B5EF4-FFF2-40B4-BE49-F238E27FC236}">
                  <a16:creationId xmlns:a16="http://schemas.microsoft.com/office/drawing/2014/main" id="{08ADF6D1-20EB-4E6C-BD9D-85569C8B0475}"/>
                </a:ext>
              </a:extLst>
            </p:cNvPr>
            <p:cNvSpPr>
              <a:spLocks/>
            </p:cNvSpPr>
            <p:nvPr/>
          </p:nvSpPr>
          <p:spPr bwMode="auto">
            <a:xfrm>
              <a:off x="745" y="1457"/>
              <a:ext cx="24" cy="23"/>
            </a:xfrm>
            <a:custGeom>
              <a:avLst/>
              <a:gdLst>
                <a:gd name="T0" fmla="*/ 0 w 23"/>
                <a:gd name="T1" fmla="*/ 0 h 24"/>
                <a:gd name="T2" fmla="*/ 24 w 23"/>
                <a:gd name="T3" fmla="*/ 0 h 24"/>
                <a:gd name="T4" fmla="*/ 24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09" name="Freeform 517">
              <a:extLst>
                <a:ext uri="{FF2B5EF4-FFF2-40B4-BE49-F238E27FC236}">
                  <a16:creationId xmlns:a16="http://schemas.microsoft.com/office/drawing/2014/main" id="{6C1604E3-078B-4C26-8A1C-F1171A7FE2E0}"/>
                </a:ext>
              </a:extLst>
            </p:cNvPr>
            <p:cNvSpPr>
              <a:spLocks/>
            </p:cNvSpPr>
            <p:nvPr/>
          </p:nvSpPr>
          <p:spPr bwMode="auto">
            <a:xfrm>
              <a:off x="819" y="1421"/>
              <a:ext cx="25" cy="23"/>
            </a:xfrm>
            <a:custGeom>
              <a:avLst/>
              <a:gdLst>
                <a:gd name="T0" fmla="*/ 0 w 23"/>
                <a:gd name="T1" fmla="*/ 0 h 24"/>
                <a:gd name="T2" fmla="*/ 25 w 23"/>
                <a:gd name="T3" fmla="*/ 0 h 24"/>
                <a:gd name="T4" fmla="*/ 25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10" name="Freeform 518">
              <a:extLst>
                <a:ext uri="{FF2B5EF4-FFF2-40B4-BE49-F238E27FC236}">
                  <a16:creationId xmlns:a16="http://schemas.microsoft.com/office/drawing/2014/main" id="{A8FB40FF-ADD8-4972-A6F3-018DA00D8619}"/>
                </a:ext>
              </a:extLst>
            </p:cNvPr>
            <p:cNvSpPr>
              <a:spLocks/>
            </p:cNvSpPr>
            <p:nvPr/>
          </p:nvSpPr>
          <p:spPr bwMode="auto">
            <a:xfrm>
              <a:off x="782" y="1421"/>
              <a:ext cx="24" cy="23"/>
            </a:xfrm>
            <a:custGeom>
              <a:avLst/>
              <a:gdLst>
                <a:gd name="T0" fmla="*/ 0 w 22"/>
                <a:gd name="T1" fmla="*/ 0 h 24"/>
                <a:gd name="T2" fmla="*/ 24 w 22"/>
                <a:gd name="T3" fmla="*/ 0 h 24"/>
                <a:gd name="T4" fmla="*/ 24 w 22"/>
                <a:gd name="T5" fmla="*/ 24 h 24"/>
                <a:gd name="T6" fmla="*/ 15 w 22"/>
                <a:gd name="T7" fmla="*/ 24 h 24"/>
                <a:gd name="T8" fmla="*/ 15 w 22"/>
                <a:gd name="T9" fmla="*/ 10 h 24"/>
                <a:gd name="T10" fmla="*/ 0 w 22"/>
                <a:gd name="T11" fmla="*/ 10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11" name="Freeform 519">
              <a:extLst>
                <a:ext uri="{FF2B5EF4-FFF2-40B4-BE49-F238E27FC236}">
                  <a16:creationId xmlns:a16="http://schemas.microsoft.com/office/drawing/2014/main" id="{3057F407-8DBC-4E8B-9962-5084A6D6FEB0}"/>
                </a:ext>
              </a:extLst>
            </p:cNvPr>
            <p:cNvSpPr>
              <a:spLocks/>
            </p:cNvSpPr>
            <p:nvPr/>
          </p:nvSpPr>
          <p:spPr bwMode="auto">
            <a:xfrm>
              <a:off x="745" y="1421"/>
              <a:ext cx="24" cy="23"/>
            </a:xfrm>
            <a:custGeom>
              <a:avLst/>
              <a:gdLst>
                <a:gd name="T0" fmla="*/ 0 w 23"/>
                <a:gd name="T1" fmla="*/ 0 h 24"/>
                <a:gd name="T2" fmla="*/ 24 w 23"/>
                <a:gd name="T3" fmla="*/ 0 h 24"/>
                <a:gd name="T4" fmla="*/ 24 w 23"/>
                <a:gd name="T5" fmla="*/ 24 h 24"/>
                <a:gd name="T6" fmla="*/ 15 w 23"/>
                <a:gd name="T7" fmla="*/ 24 h 24"/>
                <a:gd name="T8" fmla="*/ 15 w 23"/>
                <a:gd name="T9" fmla="*/ 10 h 24"/>
                <a:gd name="T10" fmla="*/ 0 w 23"/>
                <a:gd name="T11" fmla="*/ 10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12" name="Freeform 520">
              <a:extLst>
                <a:ext uri="{FF2B5EF4-FFF2-40B4-BE49-F238E27FC236}">
                  <a16:creationId xmlns:a16="http://schemas.microsoft.com/office/drawing/2014/main" id="{4A062EEA-3209-4DB6-AD43-FCA1584BF707}"/>
                </a:ext>
              </a:extLst>
            </p:cNvPr>
            <p:cNvSpPr>
              <a:spLocks/>
            </p:cNvSpPr>
            <p:nvPr/>
          </p:nvSpPr>
          <p:spPr bwMode="auto">
            <a:xfrm>
              <a:off x="819" y="1385"/>
              <a:ext cx="25" cy="23"/>
            </a:xfrm>
            <a:custGeom>
              <a:avLst/>
              <a:gdLst>
                <a:gd name="T0" fmla="*/ 0 w 23"/>
                <a:gd name="T1" fmla="*/ 0 h 23"/>
                <a:gd name="T2" fmla="*/ 25 w 23"/>
                <a:gd name="T3" fmla="*/ 0 h 23"/>
                <a:gd name="T4" fmla="*/ 25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13" name="Freeform 521">
              <a:extLst>
                <a:ext uri="{FF2B5EF4-FFF2-40B4-BE49-F238E27FC236}">
                  <a16:creationId xmlns:a16="http://schemas.microsoft.com/office/drawing/2014/main" id="{87F878C4-CB18-4E4F-8634-4223F5E299B6}"/>
                </a:ext>
              </a:extLst>
            </p:cNvPr>
            <p:cNvSpPr>
              <a:spLocks/>
            </p:cNvSpPr>
            <p:nvPr/>
          </p:nvSpPr>
          <p:spPr bwMode="auto">
            <a:xfrm>
              <a:off x="782" y="1385"/>
              <a:ext cx="24" cy="23"/>
            </a:xfrm>
            <a:custGeom>
              <a:avLst/>
              <a:gdLst>
                <a:gd name="T0" fmla="*/ 0 w 22"/>
                <a:gd name="T1" fmla="*/ 0 h 23"/>
                <a:gd name="T2" fmla="*/ 24 w 22"/>
                <a:gd name="T3" fmla="*/ 0 h 23"/>
                <a:gd name="T4" fmla="*/ 24 w 22"/>
                <a:gd name="T5" fmla="*/ 23 h 23"/>
                <a:gd name="T6" fmla="*/ 15 w 22"/>
                <a:gd name="T7" fmla="*/ 23 h 23"/>
                <a:gd name="T8" fmla="*/ 15 w 22"/>
                <a:gd name="T9" fmla="*/ 9 h 23"/>
                <a:gd name="T10" fmla="*/ 0 w 22"/>
                <a:gd name="T11" fmla="*/ 9 h 23"/>
                <a:gd name="T12" fmla="*/ 0 w 22"/>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14" name="Freeform 522">
              <a:extLst>
                <a:ext uri="{FF2B5EF4-FFF2-40B4-BE49-F238E27FC236}">
                  <a16:creationId xmlns:a16="http://schemas.microsoft.com/office/drawing/2014/main" id="{7832B4F5-4A1D-47C8-9AC8-176549B8799E}"/>
                </a:ext>
              </a:extLst>
            </p:cNvPr>
            <p:cNvSpPr>
              <a:spLocks/>
            </p:cNvSpPr>
            <p:nvPr/>
          </p:nvSpPr>
          <p:spPr bwMode="auto">
            <a:xfrm>
              <a:off x="745" y="1385"/>
              <a:ext cx="24" cy="23"/>
            </a:xfrm>
            <a:custGeom>
              <a:avLst/>
              <a:gdLst>
                <a:gd name="T0" fmla="*/ 0 w 23"/>
                <a:gd name="T1" fmla="*/ 0 h 23"/>
                <a:gd name="T2" fmla="*/ 24 w 23"/>
                <a:gd name="T3" fmla="*/ 0 h 23"/>
                <a:gd name="T4" fmla="*/ 24 w 23"/>
                <a:gd name="T5" fmla="*/ 23 h 23"/>
                <a:gd name="T6" fmla="*/ 15 w 23"/>
                <a:gd name="T7" fmla="*/ 23 h 23"/>
                <a:gd name="T8" fmla="*/ 15 w 23"/>
                <a:gd name="T9" fmla="*/ 9 h 23"/>
                <a:gd name="T10" fmla="*/ 0 w 23"/>
                <a:gd name="T11" fmla="*/ 9 h 23"/>
                <a:gd name="T12" fmla="*/ 0 w 23"/>
                <a:gd name="T13" fmla="*/ 0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15" name="Freeform 523">
              <a:extLst>
                <a:ext uri="{FF2B5EF4-FFF2-40B4-BE49-F238E27FC236}">
                  <a16:creationId xmlns:a16="http://schemas.microsoft.com/office/drawing/2014/main" id="{E692301C-15A8-410F-AF40-7255A6A68BDD}"/>
                </a:ext>
              </a:extLst>
            </p:cNvPr>
            <p:cNvSpPr>
              <a:spLocks/>
            </p:cNvSpPr>
            <p:nvPr/>
          </p:nvSpPr>
          <p:spPr bwMode="auto">
            <a:xfrm>
              <a:off x="819" y="1353"/>
              <a:ext cx="25" cy="24"/>
            </a:xfrm>
            <a:custGeom>
              <a:avLst/>
              <a:gdLst>
                <a:gd name="T0" fmla="*/ 0 w 23"/>
                <a:gd name="T1" fmla="*/ 0 h 24"/>
                <a:gd name="T2" fmla="*/ 25 w 23"/>
                <a:gd name="T3" fmla="*/ 0 h 24"/>
                <a:gd name="T4" fmla="*/ 25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16" name="Freeform 524">
              <a:extLst>
                <a:ext uri="{FF2B5EF4-FFF2-40B4-BE49-F238E27FC236}">
                  <a16:creationId xmlns:a16="http://schemas.microsoft.com/office/drawing/2014/main" id="{6DC05570-7E8E-402D-A94B-A8518D07AAE2}"/>
                </a:ext>
              </a:extLst>
            </p:cNvPr>
            <p:cNvSpPr>
              <a:spLocks/>
            </p:cNvSpPr>
            <p:nvPr/>
          </p:nvSpPr>
          <p:spPr bwMode="auto">
            <a:xfrm>
              <a:off x="782" y="1353"/>
              <a:ext cx="24" cy="24"/>
            </a:xfrm>
            <a:custGeom>
              <a:avLst/>
              <a:gdLst>
                <a:gd name="T0" fmla="*/ 0 w 22"/>
                <a:gd name="T1" fmla="*/ 0 h 24"/>
                <a:gd name="T2" fmla="*/ 24 w 22"/>
                <a:gd name="T3" fmla="*/ 0 h 24"/>
                <a:gd name="T4" fmla="*/ 24 w 22"/>
                <a:gd name="T5" fmla="*/ 24 h 24"/>
                <a:gd name="T6" fmla="*/ 15 w 22"/>
                <a:gd name="T7" fmla="*/ 24 h 24"/>
                <a:gd name="T8" fmla="*/ 15 w 22"/>
                <a:gd name="T9" fmla="*/ 9 h 24"/>
                <a:gd name="T10" fmla="*/ 0 w 22"/>
                <a:gd name="T11" fmla="*/ 9 h 24"/>
                <a:gd name="T12" fmla="*/ 0 w 22"/>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17" name="Freeform 525">
              <a:extLst>
                <a:ext uri="{FF2B5EF4-FFF2-40B4-BE49-F238E27FC236}">
                  <a16:creationId xmlns:a16="http://schemas.microsoft.com/office/drawing/2014/main" id="{66191D61-8201-4F0D-9C96-0691DC07458D}"/>
                </a:ext>
              </a:extLst>
            </p:cNvPr>
            <p:cNvSpPr>
              <a:spLocks/>
            </p:cNvSpPr>
            <p:nvPr/>
          </p:nvSpPr>
          <p:spPr bwMode="auto">
            <a:xfrm>
              <a:off x="745" y="1353"/>
              <a:ext cx="24" cy="24"/>
            </a:xfrm>
            <a:custGeom>
              <a:avLst/>
              <a:gdLst>
                <a:gd name="T0" fmla="*/ 0 w 23"/>
                <a:gd name="T1" fmla="*/ 0 h 24"/>
                <a:gd name="T2" fmla="*/ 24 w 23"/>
                <a:gd name="T3" fmla="*/ 0 h 24"/>
                <a:gd name="T4" fmla="*/ 24 w 23"/>
                <a:gd name="T5" fmla="*/ 24 h 24"/>
                <a:gd name="T6" fmla="*/ 15 w 23"/>
                <a:gd name="T7" fmla="*/ 24 h 24"/>
                <a:gd name="T8" fmla="*/ 15 w 23"/>
                <a:gd name="T9" fmla="*/ 9 h 24"/>
                <a:gd name="T10" fmla="*/ 0 w 23"/>
                <a:gd name="T11" fmla="*/ 9 h 24"/>
                <a:gd name="T12" fmla="*/ 0 w 23"/>
                <a:gd name="T13" fmla="*/ 0 h 2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eaLnBrk="1" hangingPunct="1">
                <a:spcBef>
                  <a:spcPct val="50000"/>
                </a:spcBef>
                <a:defRPr/>
              </a:pPr>
              <a:endParaRPr lang="it-IT" sz="1400">
                <a:solidFill>
                  <a:srgbClr val="004785"/>
                </a:solidFill>
                <a:latin typeface="Arial" charset="0"/>
                <a:cs typeface="+mn-cs"/>
              </a:endParaRPr>
            </a:p>
          </p:txBody>
        </p:sp>
      </p:grpSp>
      <p:sp>
        <p:nvSpPr>
          <p:cNvPr id="542" name="Line 526">
            <a:extLst>
              <a:ext uri="{FF2B5EF4-FFF2-40B4-BE49-F238E27FC236}">
                <a16:creationId xmlns:a16="http://schemas.microsoft.com/office/drawing/2014/main" id="{BEC1911D-E6B7-416F-BDD0-3BE5B67E2D49}"/>
              </a:ext>
            </a:extLst>
          </p:cNvPr>
          <p:cNvSpPr>
            <a:spLocks noChangeShapeType="1"/>
          </p:cNvSpPr>
          <p:nvPr/>
        </p:nvSpPr>
        <p:spPr bwMode="auto">
          <a:xfrm>
            <a:off x="2022503" y="6561480"/>
            <a:ext cx="628650" cy="0"/>
          </a:xfrm>
          <a:prstGeom prst="line">
            <a:avLst/>
          </a:prstGeom>
          <a:noFill/>
          <a:ln w="3810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13500000" algn="ctr" rotWithShape="0">
                    <a:srgbClr val="7A0000"/>
                  </a:outerShdw>
                </a:effectLst>
              </a14:hiddenEffects>
            </a:ext>
          </a:extLst>
        </p:spPr>
        <p:txBody>
          <a:bodyPr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543" name="Text Box 527">
            <a:extLst>
              <a:ext uri="{FF2B5EF4-FFF2-40B4-BE49-F238E27FC236}">
                <a16:creationId xmlns:a16="http://schemas.microsoft.com/office/drawing/2014/main" id="{E79EC50F-4082-413F-B965-4A0B0B7D9ED9}"/>
              </a:ext>
            </a:extLst>
          </p:cNvPr>
          <p:cNvSpPr txBox="1">
            <a:spLocks noChangeArrowheads="1"/>
          </p:cNvSpPr>
          <p:nvPr/>
        </p:nvSpPr>
        <p:spPr bwMode="auto">
          <a:xfrm>
            <a:off x="2768628" y="6469405"/>
            <a:ext cx="3980257" cy="169277"/>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wrap="none" lIns="0" tIns="0" rIns="0" bIns="0">
            <a:spAutoFit/>
          </a:bodyPr>
          <a:lstStyle/>
          <a:p>
            <a:pPr eaLnBrk="1" hangingPunct="1">
              <a:spcBef>
                <a:spcPct val="50000"/>
              </a:spcBef>
              <a:defRPr/>
            </a:pPr>
            <a:r>
              <a:rPr lang="it-IT" sz="1100">
                <a:solidFill>
                  <a:srgbClr val="4D4D4C"/>
                </a:solidFill>
                <a:cs typeface="+mn-cs"/>
              </a:rPr>
              <a:t>Servizio di “Esito verso Beneficiario” su richiesta del cliente Ordinante</a:t>
            </a:r>
          </a:p>
        </p:txBody>
      </p:sp>
      <p:sp>
        <p:nvSpPr>
          <p:cNvPr id="544" name="Freeform 528">
            <a:extLst>
              <a:ext uri="{FF2B5EF4-FFF2-40B4-BE49-F238E27FC236}">
                <a16:creationId xmlns:a16="http://schemas.microsoft.com/office/drawing/2014/main" id="{58BF6CD3-30DD-40F2-B0B3-B970C5A4C4EB}"/>
              </a:ext>
            </a:extLst>
          </p:cNvPr>
          <p:cNvSpPr>
            <a:spLocks noEditPoints="1"/>
          </p:cNvSpPr>
          <p:nvPr/>
        </p:nvSpPr>
        <p:spPr bwMode="auto">
          <a:xfrm>
            <a:off x="1631185" y="4900784"/>
            <a:ext cx="2312987" cy="90488"/>
          </a:xfrm>
          <a:custGeom>
            <a:avLst/>
            <a:gdLst>
              <a:gd name="T0" fmla="*/ 81505 w 9450"/>
              <a:gd name="T1" fmla="*/ 37779 h 400"/>
              <a:gd name="T2" fmla="*/ 2304665 w 9450"/>
              <a:gd name="T3" fmla="*/ 37779 h 400"/>
              <a:gd name="T4" fmla="*/ 2312987 w 9450"/>
              <a:gd name="T5" fmla="*/ 45244 h 400"/>
              <a:gd name="T6" fmla="*/ 2304665 w 9450"/>
              <a:gd name="T7" fmla="*/ 52935 h 400"/>
              <a:gd name="T8" fmla="*/ 81505 w 9450"/>
              <a:gd name="T9" fmla="*/ 52935 h 400"/>
              <a:gd name="T10" fmla="*/ 73428 w 9450"/>
              <a:gd name="T11" fmla="*/ 45244 h 400"/>
              <a:gd name="T12" fmla="*/ 81505 w 9450"/>
              <a:gd name="T13" fmla="*/ 37779 h 400"/>
              <a:gd name="T14" fmla="*/ 97904 w 9450"/>
              <a:gd name="T15" fmla="*/ 90488 h 400"/>
              <a:gd name="T16" fmla="*/ 0 w 9450"/>
              <a:gd name="T17" fmla="*/ 45244 h 400"/>
              <a:gd name="T18" fmla="*/ 97904 w 9450"/>
              <a:gd name="T19" fmla="*/ 0 h 400"/>
              <a:gd name="T20" fmla="*/ 97904 w 9450"/>
              <a:gd name="T21" fmla="*/ 90488 h 4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450" h="400">
                <a:moveTo>
                  <a:pt x="333" y="167"/>
                </a:moveTo>
                <a:lnTo>
                  <a:pt x="9416" y="167"/>
                </a:lnTo>
                <a:cubicBezTo>
                  <a:pt x="9435" y="167"/>
                  <a:pt x="9450" y="182"/>
                  <a:pt x="9450" y="200"/>
                </a:cubicBezTo>
                <a:cubicBezTo>
                  <a:pt x="9450" y="219"/>
                  <a:pt x="9435" y="234"/>
                  <a:pt x="9416" y="234"/>
                </a:cubicBezTo>
                <a:lnTo>
                  <a:pt x="333" y="234"/>
                </a:lnTo>
                <a:cubicBezTo>
                  <a:pt x="315" y="234"/>
                  <a:pt x="300" y="219"/>
                  <a:pt x="300" y="200"/>
                </a:cubicBezTo>
                <a:cubicBezTo>
                  <a:pt x="300" y="182"/>
                  <a:pt x="315" y="167"/>
                  <a:pt x="333" y="167"/>
                </a:cubicBezTo>
                <a:close/>
                <a:moveTo>
                  <a:pt x="400" y="400"/>
                </a:moveTo>
                <a:lnTo>
                  <a:pt x="0" y="200"/>
                </a:lnTo>
                <a:lnTo>
                  <a:pt x="400" y="0"/>
                </a:lnTo>
                <a:lnTo>
                  <a:pt x="400" y="400"/>
                </a:lnTo>
                <a:close/>
              </a:path>
            </a:pathLst>
          </a:custGeom>
          <a:solidFill>
            <a:srgbClr val="CC0000"/>
          </a:solidFill>
          <a:ln w="1588" cap="flat">
            <a:solidFill>
              <a:srgbClr val="CC0000"/>
            </a:solidFill>
            <a:prstDash val="solid"/>
            <a:bevel/>
            <a:headEnd/>
            <a:tailEnd/>
          </a:ln>
        </p:spPr>
        <p:txBody>
          <a:bodyPr/>
          <a:lstStyle/>
          <a:p>
            <a:pPr algn="ctr" eaLnBrk="1" hangingPunct="1">
              <a:spcBef>
                <a:spcPct val="50000"/>
              </a:spcBef>
              <a:defRPr/>
            </a:pPr>
            <a:endParaRPr lang="it-IT" sz="1400">
              <a:solidFill>
                <a:srgbClr val="004785"/>
              </a:solidFill>
              <a:latin typeface="Arial" charset="0"/>
              <a:cs typeface="+mn-cs"/>
            </a:endParaRPr>
          </a:p>
        </p:txBody>
      </p:sp>
      <p:sp>
        <p:nvSpPr>
          <p:cNvPr id="545" name="Rectangle 529">
            <a:extLst>
              <a:ext uri="{FF2B5EF4-FFF2-40B4-BE49-F238E27FC236}">
                <a16:creationId xmlns:a16="http://schemas.microsoft.com/office/drawing/2014/main" id="{2E7015EE-BAC9-4829-B04F-B9651043B7B0}"/>
              </a:ext>
            </a:extLst>
          </p:cNvPr>
          <p:cNvSpPr>
            <a:spLocks noChangeArrowheads="1"/>
          </p:cNvSpPr>
          <p:nvPr/>
        </p:nvSpPr>
        <p:spPr bwMode="auto">
          <a:xfrm>
            <a:off x="1893122" y="4627734"/>
            <a:ext cx="2027238" cy="152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90000"/>
              </a:lnSpc>
              <a:defRPr/>
            </a:pPr>
            <a:r>
              <a:rPr lang="it-IT" sz="1100" i="1">
                <a:solidFill>
                  <a:srgbClr val="4D4D4C"/>
                </a:solidFill>
                <a:cs typeface="+mn-cs"/>
              </a:rPr>
              <a:t>Ricezione esito verso Beneficiario</a:t>
            </a:r>
            <a:endParaRPr lang="it-IT" sz="1200" b="1" i="1" baseline="-25000">
              <a:solidFill>
                <a:srgbClr val="4D4D4C"/>
              </a:solidFill>
              <a:cs typeface="+mn-cs"/>
            </a:endParaRPr>
          </a:p>
        </p:txBody>
      </p:sp>
      <p:sp>
        <p:nvSpPr>
          <p:cNvPr id="546" name="Rectangle 530">
            <a:extLst>
              <a:ext uri="{FF2B5EF4-FFF2-40B4-BE49-F238E27FC236}">
                <a16:creationId xmlns:a16="http://schemas.microsoft.com/office/drawing/2014/main" id="{75EB59BF-3D00-4970-9ECB-1C1DD821B853}"/>
              </a:ext>
            </a:extLst>
          </p:cNvPr>
          <p:cNvSpPr>
            <a:spLocks noChangeArrowheads="1"/>
          </p:cNvSpPr>
          <p:nvPr/>
        </p:nvSpPr>
        <p:spPr bwMode="auto">
          <a:xfrm>
            <a:off x="724722" y="5318297"/>
            <a:ext cx="1171575" cy="166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90000"/>
              </a:lnSpc>
              <a:defRPr/>
            </a:pPr>
            <a:r>
              <a:rPr lang="it-IT" sz="1200" b="1">
                <a:solidFill>
                  <a:srgbClr val="4D4D4C"/>
                </a:solidFill>
                <a:cs typeface="+mn-cs"/>
              </a:rPr>
              <a:t>Beneficiario CBI</a:t>
            </a:r>
            <a:endParaRPr lang="it-IT" sz="1200" b="1" baseline="-25000">
              <a:solidFill>
                <a:srgbClr val="4D4D4C"/>
              </a:solidFill>
              <a:cs typeface="+mn-cs"/>
            </a:endParaRPr>
          </a:p>
        </p:txBody>
      </p:sp>
      <p:grpSp>
        <p:nvGrpSpPr>
          <p:cNvPr id="547" name="Group 531">
            <a:extLst>
              <a:ext uri="{FF2B5EF4-FFF2-40B4-BE49-F238E27FC236}">
                <a16:creationId xmlns:a16="http://schemas.microsoft.com/office/drawing/2014/main" id="{4F759C18-383D-4018-B927-26ED0446FBD7}"/>
              </a:ext>
            </a:extLst>
          </p:cNvPr>
          <p:cNvGrpSpPr>
            <a:grpSpLocks/>
          </p:cNvGrpSpPr>
          <p:nvPr/>
        </p:nvGrpSpPr>
        <p:grpSpPr bwMode="auto">
          <a:xfrm>
            <a:off x="6522272" y="3070397"/>
            <a:ext cx="2159000" cy="1625600"/>
            <a:chOff x="3940" y="1897"/>
            <a:chExt cx="1255" cy="1024"/>
          </a:xfrm>
        </p:grpSpPr>
        <p:sp>
          <p:nvSpPr>
            <p:cNvPr id="548" name="Oval 532">
              <a:extLst>
                <a:ext uri="{FF2B5EF4-FFF2-40B4-BE49-F238E27FC236}">
                  <a16:creationId xmlns:a16="http://schemas.microsoft.com/office/drawing/2014/main" id="{CCD65282-2D07-4B97-8249-2DC49EA6D7C8}"/>
                </a:ext>
              </a:extLst>
            </p:cNvPr>
            <p:cNvSpPr>
              <a:spLocks noChangeArrowheads="1"/>
            </p:cNvSpPr>
            <p:nvPr/>
          </p:nvSpPr>
          <p:spPr bwMode="auto">
            <a:xfrm>
              <a:off x="3940" y="2079"/>
              <a:ext cx="1255" cy="624"/>
            </a:xfrm>
            <a:prstGeom prst="ellipse">
              <a:avLst/>
            </a:prstGeom>
            <a:solidFill>
              <a:schemeClr val="bg1"/>
            </a:solidFill>
            <a:ln w="28575" algn="ctr">
              <a:solidFill>
                <a:schemeClr val="tx1"/>
              </a:solidFill>
              <a:prstDash val="dash"/>
              <a:round/>
              <a:headEnd/>
              <a:tailEnd/>
            </a:ln>
            <a:effectLst/>
            <a:extLst>
              <a:ext uri="{AF507438-7753-43E0-B8FC-AC1667EBCBE1}">
                <a14:hiddenEffects xmlns:a14="http://schemas.microsoft.com/office/drawing/2010/main">
                  <a:effectLst>
                    <a:outerShdw dist="17961" dir="13500000" algn="ctr" rotWithShape="0">
                      <a:srgbClr val="002B50"/>
                    </a:outerShdw>
                  </a:effectLst>
                </a14:hiddenEffects>
              </a:ext>
            </a:extLst>
          </p:spPr>
          <p:txBody>
            <a:bodyPr wrap="none" lIns="0" tIns="0" rIns="0" bIns="0" anchor="ctr"/>
            <a:lstStyle/>
            <a:p>
              <a:pPr algn="ctr" eaLnBrk="1" hangingPunct="1">
                <a:spcBef>
                  <a:spcPct val="50000"/>
                </a:spcBef>
                <a:defRPr/>
              </a:pPr>
              <a:endParaRPr lang="it-IT" sz="1400">
                <a:solidFill>
                  <a:srgbClr val="4D4D4C"/>
                </a:solidFill>
                <a:latin typeface="Arial" charset="0"/>
                <a:cs typeface="+mn-cs"/>
              </a:endParaRPr>
            </a:p>
          </p:txBody>
        </p:sp>
        <p:sp>
          <p:nvSpPr>
            <p:cNvPr id="549" name="Rectangle 533">
              <a:extLst>
                <a:ext uri="{FF2B5EF4-FFF2-40B4-BE49-F238E27FC236}">
                  <a16:creationId xmlns:a16="http://schemas.microsoft.com/office/drawing/2014/main" id="{2D069E3D-3865-458D-AC9F-7BD670967134}"/>
                </a:ext>
              </a:extLst>
            </p:cNvPr>
            <p:cNvSpPr>
              <a:spLocks noChangeArrowheads="1"/>
            </p:cNvSpPr>
            <p:nvPr/>
          </p:nvSpPr>
          <p:spPr bwMode="auto">
            <a:xfrm>
              <a:off x="4119" y="2216"/>
              <a:ext cx="890" cy="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90000"/>
                </a:lnSpc>
                <a:defRPr/>
              </a:pPr>
              <a:r>
                <a:rPr lang="it-IT" sz="1400" b="1" i="1">
                  <a:solidFill>
                    <a:srgbClr val="4D4D4C"/>
                  </a:solidFill>
                  <a:cs typeface="+mn-cs"/>
                </a:rPr>
                <a:t>Circuito di regolamento SEPA</a:t>
              </a:r>
              <a:endParaRPr lang="it-IT" sz="1200" b="1" i="1" baseline="-25000">
                <a:solidFill>
                  <a:srgbClr val="4D4D4C"/>
                </a:solidFill>
                <a:cs typeface="+mn-cs"/>
              </a:endParaRPr>
            </a:p>
          </p:txBody>
        </p:sp>
        <p:sp>
          <p:nvSpPr>
            <p:cNvPr id="550" name="Line 534">
              <a:extLst>
                <a:ext uri="{FF2B5EF4-FFF2-40B4-BE49-F238E27FC236}">
                  <a16:creationId xmlns:a16="http://schemas.microsoft.com/office/drawing/2014/main" id="{D1BEB9F6-CA23-4D7C-AF93-3B75D34D94BE}"/>
                </a:ext>
              </a:extLst>
            </p:cNvPr>
            <p:cNvSpPr>
              <a:spLocks noChangeShapeType="1"/>
            </p:cNvSpPr>
            <p:nvPr/>
          </p:nvSpPr>
          <p:spPr bwMode="auto">
            <a:xfrm>
              <a:off x="4556" y="1897"/>
              <a:ext cx="0" cy="172"/>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13500000" algn="ctr" rotWithShape="0">
                      <a:srgbClr val="002B50"/>
                    </a:outerShdw>
                  </a:effectLst>
                </a14:hiddenEffects>
              </a:ext>
            </a:extLst>
          </p:spPr>
          <p:txBody>
            <a:bodyPr lIns="0" tIns="0" rIns="0" bIns="0" anchor="ctr"/>
            <a:lstStyle/>
            <a:p>
              <a:pPr algn="ctr" eaLnBrk="1" hangingPunct="1">
                <a:spcBef>
                  <a:spcPct val="50000"/>
                </a:spcBef>
                <a:defRPr/>
              </a:pPr>
              <a:endParaRPr lang="it-IT" sz="1400">
                <a:solidFill>
                  <a:srgbClr val="4D4D4C"/>
                </a:solidFill>
                <a:latin typeface="Arial" charset="0"/>
                <a:cs typeface="+mn-cs"/>
              </a:endParaRPr>
            </a:p>
          </p:txBody>
        </p:sp>
        <p:sp>
          <p:nvSpPr>
            <p:cNvPr id="551" name="Line 535">
              <a:extLst>
                <a:ext uri="{FF2B5EF4-FFF2-40B4-BE49-F238E27FC236}">
                  <a16:creationId xmlns:a16="http://schemas.microsoft.com/office/drawing/2014/main" id="{5CE7ACF0-9E89-40B5-99A2-37B6BF07E97C}"/>
                </a:ext>
              </a:extLst>
            </p:cNvPr>
            <p:cNvSpPr>
              <a:spLocks noChangeShapeType="1"/>
            </p:cNvSpPr>
            <p:nvPr/>
          </p:nvSpPr>
          <p:spPr bwMode="auto">
            <a:xfrm>
              <a:off x="4556" y="2696"/>
              <a:ext cx="0" cy="225"/>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13500000" algn="ctr" rotWithShape="0">
                      <a:srgbClr val="002B50"/>
                    </a:outerShdw>
                  </a:effectLst>
                </a14:hiddenEffects>
              </a:ext>
            </a:extLst>
          </p:spPr>
          <p:txBody>
            <a:bodyPr lIns="0" tIns="0" rIns="0" bIns="0" anchor="ctr"/>
            <a:lstStyle/>
            <a:p>
              <a:pPr algn="ctr" eaLnBrk="1" hangingPunct="1">
                <a:spcBef>
                  <a:spcPct val="50000"/>
                </a:spcBef>
                <a:defRPr/>
              </a:pPr>
              <a:endParaRPr lang="it-IT" sz="1400">
                <a:solidFill>
                  <a:srgbClr val="4D4D4C"/>
                </a:solidFill>
                <a:latin typeface="Arial" charset="0"/>
                <a:cs typeface="+mn-cs"/>
              </a:endParaRPr>
            </a:p>
          </p:txBody>
        </p:sp>
      </p:grpSp>
      <p:sp>
        <p:nvSpPr>
          <p:cNvPr id="552" name="Line 536">
            <a:extLst>
              <a:ext uri="{FF2B5EF4-FFF2-40B4-BE49-F238E27FC236}">
                <a16:creationId xmlns:a16="http://schemas.microsoft.com/office/drawing/2014/main" id="{1D5094BC-0A23-47C7-8863-F8608443D75F}"/>
              </a:ext>
            </a:extLst>
          </p:cNvPr>
          <p:cNvSpPr>
            <a:spLocks noChangeShapeType="1"/>
          </p:cNvSpPr>
          <p:nvPr/>
        </p:nvSpPr>
        <p:spPr bwMode="auto">
          <a:xfrm>
            <a:off x="2022503" y="6032842"/>
            <a:ext cx="628650"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13500000" algn="ctr" rotWithShape="0">
                    <a:srgbClr val="002B50"/>
                  </a:outerShdw>
                </a:effectLst>
              </a14:hiddenEffects>
            </a:ext>
          </a:extLst>
        </p:spPr>
        <p:txBody>
          <a:bodyPr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553" name="Text Box 537">
            <a:extLst>
              <a:ext uri="{FF2B5EF4-FFF2-40B4-BE49-F238E27FC236}">
                <a16:creationId xmlns:a16="http://schemas.microsoft.com/office/drawing/2014/main" id="{62D72056-F33B-4D46-8173-0515E2B2DBA3}"/>
              </a:ext>
            </a:extLst>
          </p:cNvPr>
          <p:cNvSpPr txBox="1">
            <a:spLocks noChangeArrowheads="1"/>
          </p:cNvSpPr>
          <p:nvPr/>
        </p:nvSpPr>
        <p:spPr bwMode="auto">
          <a:xfrm>
            <a:off x="2768628" y="5940767"/>
            <a:ext cx="1141338" cy="169277"/>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wrap="none" lIns="0" tIns="0" rIns="0" bIns="0">
            <a:spAutoFit/>
          </a:bodyPr>
          <a:lstStyle/>
          <a:p>
            <a:pPr eaLnBrk="1" hangingPunct="1">
              <a:spcBef>
                <a:spcPct val="50000"/>
              </a:spcBef>
              <a:defRPr/>
            </a:pPr>
            <a:r>
              <a:rPr lang="it-IT" sz="1100">
                <a:solidFill>
                  <a:srgbClr val="4D4D4C"/>
                </a:solidFill>
                <a:cs typeface="+mn-cs"/>
              </a:rPr>
              <a:t>Tratta interbancaria</a:t>
            </a:r>
          </a:p>
        </p:txBody>
      </p:sp>
      <p:sp>
        <p:nvSpPr>
          <p:cNvPr id="554" name="AutoShape 538">
            <a:extLst>
              <a:ext uri="{FF2B5EF4-FFF2-40B4-BE49-F238E27FC236}">
                <a16:creationId xmlns:a16="http://schemas.microsoft.com/office/drawing/2014/main" id="{781BDD47-504A-4142-B899-EC898B9111F4}"/>
              </a:ext>
            </a:extLst>
          </p:cNvPr>
          <p:cNvSpPr>
            <a:spLocks noChangeArrowheads="1"/>
          </p:cNvSpPr>
          <p:nvPr/>
        </p:nvSpPr>
        <p:spPr bwMode="auto">
          <a:xfrm>
            <a:off x="7709722" y="1209847"/>
            <a:ext cx="1439863" cy="298450"/>
          </a:xfrm>
          <a:prstGeom prst="parallelogram">
            <a:avLst>
              <a:gd name="adj" fmla="val 57983"/>
            </a:avLst>
          </a:prstGeom>
          <a:solidFill>
            <a:srgbClr val="FDBF63"/>
          </a:solidFill>
          <a:ln>
            <a:noFill/>
          </a:ln>
          <a:effectLst/>
          <a:extLst>
            <a:ext uri="{91240B29-F687-4F45-9708-019B960494DF}">
              <a14:hiddenLine xmlns:a14="http://schemas.microsoft.com/office/drawing/2010/main" w="12700" algn="ctr">
                <a:solidFill>
                  <a:schemeClr val="bg2"/>
                </a:solidFill>
                <a:miter lim="800000"/>
                <a:headEnd/>
                <a:tailEnd/>
              </a14:hiddenLine>
            </a:ext>
            <a:ext uri="{AF507438-7753-43E0-B8FC-AC1667EBCBE1}">
              <a14:hiddenEffects xmlns:a14="http://schemas.microsoft.com/office/drawing/2010/main">
                <a:effectLst>
                  <a:outerShdw dist="17961" dir="13500000" algn="ctr" rotWithShape="0">
                    <a:srgbClr val="98733B"/>
                  </a:outerShdw>
                </a:effectLst>
              </a14:hiddenEffects>
            </a:ext>
          </a:extLst>
        </p:spPr>
        <p:txBody>
          <a:bodyPr wrap="none" lIns="0" tIns="0" rIns="0" bIns="0" anchor="ctr"/>
          <a:lstStyle/>
          <a:p>
            <a:pPr algn="ctr" eaLnBrk="1" hangingPunct="1">
              <a:spcBef>
                <a:spcPct val="50000"/>
              </a:spcBef>
              <a:defRPr/>
            </a:pPr>
            <a:r>
              <a:rPr lang="it-IT" sz="1400" dirty="0">
                <a:solidFill>
                  <a:srgbClr val="4D4D4C"/>
                </a:solidFill>
                <a:cs typeface="+mn-cs"/>
              </a:rPr>
              <a:t>Illustrativo</a:t>
            </a:r>
          </a:p>
        </p:txBody>
      </p:sp>
      <p:sp>
        <p:nvSpPr>
          <p:cNvPr id="555" name="Line 539">
            <a:extLst>
              <a:ext uri="{FF2B5EF4-FFF2-40B4-BE49-F238E27FC236}">
                <a16:creationId xmlns:a16="http://schemas.microsoft.com/office/drawing/2014/main" id="{8868AB0D-0DC8-4E64-84B9-233B3586F435}"/>
              </a:ext>
            </a:extLst>
          </p:cNvPr>
          <p:cNvSpPr>
            <a:spLocks noChangeShapeType="1"/>
          </p:cNvSpPr>
          <p:nvPr/>
        </p:nvSpPr>
        <p:spPr bwMode="auto">
          <a:xfrm>
            <a:off x="2022503" y="6291605"/>
            <a:ext cx="62865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13500000" algn="ctr" rotWithShape="0">
                    <a:srgbClr val="002B50"/>
                  </a:outerShdw>
                </a:effectLst>
              </a14:hiddenEffects>
            </a:ext>
          </a:extLst>
        </p:spPr>
        <p:txBody>
          <a:bodyPr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556" name="Text Box 540">
            <a:extLst>
              <a:ext uri="{FF2B5EF4-FFF2-40B4-BE49-F238E27FC236}">
                <a16:creationId xmlns:a16="http://schemas.microsoft.com/office/drawing/2014/main" id="{10275E12-977E-43DB-8974-F846701C10A3}"/>
              </a:ext>
            </a:extLst>
          </p:cNvPr>
          <p:cNvSpPr txBox="1">
            <a:spLocks noChangeArrowheads="1"/>
          </p:cNvSpPr>
          <p:nvPr/>
        </p:nvSpPr>
        <p:spPr bwMode="auto">
          <a:xfrm>
            <a:off x="2768628" y="6199530"/>
            <a:ext cx="4666342" cy="169277"/>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wrap="none" lIns="0" tIns="0" rIns="0" bIns="0">
            <a:spAutoFit/>
          </a:bodyPr>
          <a:lstStyle/>
          <a:p>
            <a:pPr eaLnBrk="1" hangingPunct="1">
              <a:spcBef>
                <a:spcPct val="50000"/>
              </a:spcBef>
              <a:defRPr/>
            </a:pPr>
            <a:r>
              <a:rPr lang="it-IT" sz="1100">
                <a:solidFill>
                  <a:srgbClr val="4D4D4C"/>
                </a:solidFill>
                <a:cs typeface="+mn-cs"/>
              </a:rPr>
              <a:t>Servizio “Disposizione di pagamento XML” con esito di addebito verso l’Ordinante</a:t>
            </a:r>
          </a:p>
        </p:txBody>
      </p:sp>
      <p:sp>
        <p:nvSpPr>
          <p:cNvPr id="557" name="Rectangle 541">
            <a:extLst>
              <a:ext uri="{FF2B5EF4-FFF2-40B4-BE49-F238E27FC236}">
                <a16:creationId xmlns:a16="http://schemas.microsoft.com/office/drawing/2014/main" id="{6536E6FE-4379-441D-8C7B-FCB024EF8C8D}"/>
              </a:ext>
            </a:extLst>
          </p:cNvPr>
          <p:cNvSpPr>
            <a:spLocks noChangeArrowheads="1"/>
          </p:cNvSpPr>
          <p:nvPr/>
        </p:nvSpPr>
        <p:spPr bwMode="auto">
          <a:xfrm>
            <a:off x="3813997" y="5146847"/>
            <a:ext cx="9461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lnSpc>
                <a:spcPct val="90000"/>
              </a:lnSpc>
              <a:defRPr/>
            </a:pPr>
            <a:r>
              <a:rPr lang="it-IT" sz="1000" b="1">
                <a:solidFill>
                  <a:srgbClr val="4D4D4C"/>
                </a:solidFill>
                <a:cs typeface="+mn-cs"/>
              </a:rPr>
              <a:t>Banca Proponente</a:t>
            </a:r>
            <a:endParaRPr lang="it-IT" sz="1000" b="1" baseline="-25000">
              <a:solidFill>
                <a:srgbClr val="4D4D4C"/>
              </a:solidFill>
              <a:cs typeface="+mn-cs"/>
            </a:endParaRPr>
          </a:p>
        </p:txBody>
      </p:sp>
    </p:spTree>
    <p:extLst>
      <p:ext uri="{BB962C8B-B14F-4D97-AF65-F5344CB8AC3E}">
        <p14:creationId xmlns:p14="http://schemas.microsoft.com/office/powerpoint/2010/main" val="20851553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Xm3c7A_.bEiYolXF3a6NB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SyoxgOyYX0CsYl.wmUBN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IhT3hgTr0ebiNFHi2bmR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QLHnMVX2UkK7IF2A8LmhD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SyoxgOyYX0CsYl.wmUBNd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hIhT3hgTr0ebiNFHi2bmRQ"/>
</p:tagLst>
</file>

<file path=ppt/theme/theme1.xml><?xml version="1.0" encoding="utf-8"?>
<a:theme xmlns:a="http://schemas.openxmlformats.org/drawingml/2006/main" name="Tema di Office">
  <a:themeElements>
    <a:clrScheme name="Custom 1">
      <a:dk1>
        <a:sysClr val="windowText" lastClr="000000"/>
      </a:dk1>
      <a:lt1>
        <a:sysClr val="window" lastClr="FFFFFF"/>
      </a:lt1>
      <a:dk2>
        <a:srgbClr val="1F497D"/>
      </a:dk2>
      <a:lt2>
        <a:srgbClr val="EEECE1"/>
      </a:lt2>
      <a:accent1>
        <a:srgbClr val="1F497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Personalizza struttur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0 xmlns="31fe9387-98fc-492b-bcc2-e8969b2ff9a6" xsi:nil="true"/>
    <MigrationWizIdPermissions xmlns="31fe9387-98fc-492b-bcc2-e8969b2ff9a6" xsi:nil="true"/>
    <TaxCatchAll xmlns="8c3c2269-b99a-4a2c-9b80-5d10f59d447b" xsi:nil="true"/>
    <lcf76f155ced4ddcb4097134ff3c332f xmlns="31fe9387-98fc-492b-bcc2-e8969b2ff9a6">
      <Terms xmlns="http://schemas.microsoft.com/office/infopath/2007/PartnerControls"/>
    </lcf76f155ced4ddcb4097134ff3c332f>
    <MigrationWizId xmlns="31fe9387-98fc-492b-bcc2-e8969b2ff9a6" xsi:nil="true"/>
    <MigrationWizIdVersion xmlns="31fe9387-98fc-492b-bcc2-e8969b2ff9a6" xsi:nil="true"/>
    <attifirmatiecontrofirmati xmlns="31fe9387-98fc-492b-bcc2-e8969b2ff9a6" xsi:nil="true"/>
    <lcf76f155ced4ddcb4097134ff3c332f1 xmlns="31fe9387-98fc-492b-bcc2-e8969b2ff9a6"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7F1C29E23B14E6419083691206B4BFCD" ma:contentTypeVersion="20" ma:contentTypeDescription="Creare un nuovo documento." ma:contentTypeScope="" ma:versionID="32a9f45a1cd5ab89b2ded459fb37fd2c">
  <xsd:schema xmlns:xsd="http://www.w3.org/2001/XMLSchema" xmlns:xs="http://www.w3.org/2001/XMLSchema" xmlns:p="http://schemas.microsoft.com/office/2006/metadata/properties" xmlns:ns2="31fe9387-98fc-492b-bcc2-e8969b2ff9a6" xmlns:ns3="8c3c2269-b99a-4a2c-9b80-5d10f59d447b" targetNamespace="http://schemas.microsoft.com/office/2006/metadata/properties" ma:root="true" ma:fieldsID="f77501791a08de7377dc8f6648f5530c" ns2:_="" ns3:_="">
    <xsd:import namespace="31fe9387-98fc-492b-bcc2-e8969b2ff9a6"/>
    <xsd:import namespace="8c3c2269-b99a-4a2c-9b80-5d10f59d447b"/>
    <xsd:element name="properties">
      <xsd:complexType>
        <xsd:sequence>
          <xsd:element name="documentManagement">
            <xsd:complexType>
              <xsd:all>
                <xsd:element ref="ns2:MigrationWizId" minOccurs="0"/>
                <xsd:element ref="ns2:MigrationWizIdPermissions" minOccurs="0"/>
                <xsd:element ref="ns2:MigrationWizIdVersion" minOccurs="0"/>
                <xsd:element ref="ns2:lcf76f155ced4ddcb4097134ff3c332f0" minOccurs="0"/>
                <xsd:element ref="ns2:attifirmatiecontrofirmati" minOccurs="0"/>
                <xsd:element ref="ns2:lcf76f155ced4ddcb4097134ff3c332f1" minOccurs="0"/>
                <xsd:element ref="ns2:MediaServiceMetadata" minOccurs="0"/>
                <xsd:element ref="ns2:MediaServiceFastMetadata" minOccurs="0"/>
                <xsd:element ref="ns2:MediaLengthInSeconds" minOccurs="0"/>
                <xsd:element ref="ns2:MediaServiceDateTaken" minOccurs="0"/>
                <xsd:element ref="ns2:MediaServiceLocation"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fe9387-98fc-492b-bcc2-e8969b2ff9a6"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lcf76f155ced4ddcb4097134ff3c332f0" ma:index="11" nillable="true" ma:displayName="Tag immagine_0" ma:hidden="true" ma:internalName="lcf76f155ced4ddcb4097134ff3c332f0" ma:readOnly="false">
      <xsd:simpleType>
        <xsd:restriction base="dms:Note"/>
      </xsd:simpleType>
    </xsd:element>
    <xsd:element name="attifirmatiecontrofirmati" ma:index="12" nillable="true" ma:displayName="atti firmati e controfirmati" ma:internalName="attifirmatiecontrofirmati" ma:readOnly="false">
      <xsd:simpleType>
        <xsd:restriction base="dms:Text">
          <xsd:maxLength value="255"/>
        </xsd:restriction>
      </xsd:simpleType>
    </xsd:element>
    <xsd:element name="lcf76f155ced4ddcb4097134ff3c332f1" ma:index="13" nillable="true" ma:displayName="Tag immagine_0" ma:hidden="true" ma:internalName="lcf76f155ced4ddcb4097134ff3c332f1" ma:readOnly="false">
      <xsd:simpleType>
        <xsd:restriction base="dms:Note"/>
      </xsd:simpleType>
    </xsd:element>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LengthInSeconds" ma:index="16" nillable="true" ma:displayName="MediaLengthInSeconds" ma:hidden="true" ma:internalName="MediaLengthInSeconds" ma:readOnly="true">
      <xsd:simpleType>
        <xsd:restriction base="dms:Unknown"/>
      </xsd:simple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Location" ma:index="18" nillable="true" ma:displayName="Location" ma:description="" ma:indexed="true" ma:internalName="MediaServiceLocatio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lcf76f155ced4ddcb4097134ff3c332f" ma:index="22" nillable="true" ma:taxonomy="true" ma:internalName="lcf76f155ced4ddcb4097134ff3c332f" ma:taxonomyFieldName="MediaServiceImageTags" ma:displayName="Tag immagine" ma:readOnly="false" ma:fieldId="{5cf76f15-5ced-4ddc-b409-7134ff3c332f}" ma:taxonomyMulti="true" ma:sspId="9efb30cf-412d-4427-9469-9108ad34d010" ma:termSetId="09814cd3-568e-fe90-9814-8d621ff8fb84" ma:anchorId="fba54fb3-c3e1-fe81-a776-ca4b69148c4d" ma:open="true" ma:isKeyword="false">
      <xsd:complexType>
        <xsd:sequence>
          <xsd:element ref="pc:Terms" minOccurs="0" maxOccurs="1"/>
        </xsd:sequence>
      </xsd:complexType>
    </xsd:element>
    <xsd:element name="MediaServiceOCR" ma:index="24" nillable="true" ma:displayName="Extracted Text" ma:internalName="MediaServiceOCR" ma:readOnly="true">
      <xsd:simpleType>
        <xsd:restriction base="dms:Note">
          <xsd:maxLength value="255"/>
        </xsd:restriction>
      </xsd:simple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c2269-b99a-4a2c-9b80-5d10f59d447b"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c2f6add-2965-4f74-842f-2a43f948d59d}" ma:internalName="TaxCatchAll" ma:showField="CatchAllData" ma:web="8c3c2269-b99a-4a2c-9b80-5d10f59d447b">
      <xsd:complexType>
        <xsd:complexContent>
          <xsd:extension base="dms:MultiChoiceLookup">
            <xsd:sequence>
              <xsd:element name="Value" type="dms:Lookup" maxOccurs="unbounded" minOccurs="0" nillable="true"/>
            </xsd:sequence>
          </xsd:extension>
        </xsd:complexContent>
      </xsd:complexType>
    </xsd:element>
    <xsd:element name="SharedWithUsers" ma:index="25"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6"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B4DB36A-84B9-4161-A6D7-92CDDD091A6F}">
  <ds:schemaRefs>
    <ds:schemaRef ds:uri="http://schemas.microsoft.com/office/2006/metadata/properties"/>
    <ds:schemaRef ds:uri="http://schemas.microsoft.com/office/infopath/2007/PartnerControls"/>
    <ds:schemaRef ds:uri="31fe9387-98fc-492b-bcc2-e8969b2ff9a6"/>
    <ds:schemaRef ds:uri="8c3c2269-b99a-4a2c-9b80-5d10f59d447b"/>
  </ds:schemaRefs>
</ds:datastoreItem>
</file>

<file path=customXml/itemProps2.xml><?xml version="1.0" encoding="utf-8"?>
<ds:datastoreItem xmlns:ds="http://schemas.openxmlformats.org/officeDocument/2006/customXml" ds:itemID="{B6DF5EBD-B21B-4DBA-A2DC-5A80473C7C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fe9387-98fc-492b-bcc2-e8969b2ff9a6"/>
    <ds:schemaRef ds:uri="8c3c2269-b99a-4a2c-9b80-5d10f59d44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91A8330-86E3-43CE-B3D6-B2636C7C32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55411</TotalTime>
  <Words>4162</Words>
  <Application>Microsoft Office PowerPoint</Application>
  <PresentationFormat>On-screen Show (4:3)</PresentationFormat>
  <Paragraphs>531</Paragraphs>
  <Slides>29</Slides>
  <Notes>1</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Tema di Office</vt:lpstr>
      <vt:lpstr>2_Personalizza struttura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Anastasiya Psareva</dc:creator>
  <cp:lastModifiedBy>Silvestri Mirko</cp:lastModifiedBy>
  <cp:revision>4241</cp:revision>
  <cp:lastPrinted>2019-07-22T11:00:33Z</cp:lastPrinted>
  <dcterms:created xsi:type="dcterms:W3CDTF">2010-08-04T16:09:27Z</dcterms:created>
  <dcterms:modified xsi:type="dcterms:W3CDTF">2023-09-06T10:36:30Z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0x0101007F1C29E23B14E6419083691206B4BFCD</vt:lpwstr>
  </property>
  <property fmtid="{D5CDD505-2E9C-101B-9397-08002B2CF9AE}" pid="3" name="MediaServiceImageTags">
    <vt:lpwstr/>
  </property>
  <property fmtid="{D5CDD505-2E9C-101B-9397-08002B2CF9AE}" pid="4" name="MSIP_Label_4104ffc5-3f4e-447f-b847-8f64d7a5a86a_Enabled">
    <vt:lpwstr>true</vt:lpwstr>
  </property>
  <property fmtid="{D5CDD505-2E9C-101B-9397-08002B2CF9AE}" pid="5" name="MSIP_Label_4104ffc5-3f4e-447f-b847-8f64d7a5a86a_SetDate">
    <vt:lpwstr>2023-09-06T10:36:29Z</vt:lpwstr>
  </property>
  <property fmtid="{D5CDD505-2E9C-101B-9397-08002B2CF9AE}" pid="6" name="MSIP_Label_4104ffc5-3f4e-447f-b847-8f64d7a5a86a_Method">
    <vt:lpwstr>Standard</vt:lpwstr>
  </property>
  <property fmtid="{D5CDD505-2E9C-101B-9397-08002B2CF9AE}" pid="7" name="MSIP_Label_4104ffc5-3f4e-447f-b847-8f64d7a5a86a_Name">
    <vt:lpwstr>Pubblica Documenti</vt:lpwstr>
  </property>
  <property fmtid="{D5CDD505-2E9C-101B-9397-08002B2CF9AE}" pid="8" name="MSIP_Label_4104ffc5-3f4e-447f-b847-8f64d7a5a86a_SiteId">
    <vt:lpwstr>9c6b5004-7edf-4988-bbb8-aef588a5aba5</vt:lpwstr>
  </property>
  <property fmtid="{D5CDD505-2E9C-101B-9397-08002B2CF9AE}" pid="9" name="MSIP_Label_4104ffc5-3f4e-447f-b847-8f64d7a5a86a_ActionId">
    <vt:lpwstr>2c304957-7556-4179-a420-b061fea6ab26</vt:lpwstr>
  </property>
  <property fmtid="{D5CDD505-2E9C-101B-9397-08002B2CF9AE}" pid="10" name="MSIP_Label_4104ffc5-3f4e-447f-b847-8f64d7a5a86a_ContentBits">
    <vt:lpwstr>2</vt:lpwstr>
  </property>
  <property fmtid="{D5CDD505-2E9C-101B-9397-08002B2CF9AE}" pid="11" name="ClassificationContentMarkingFooterLocations">
    <vt:lpwstr>Tema di Office:4\2_Personalizza struttura:3</vt:lpwstr>
  </property>
  <property fmtid="{D5CDD505-2E9C-101B-9397-08002B2CF9AE}" pid="12" name="ClassificationContentMarkingFooterText">
    <vt:lpwstr>Informazione pubblica CBI</vt:lpwstr>
  </property>
</Properties>
</file>